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3648" r:id="rId1"/>
  </p:sldMasterIdLst>
  <p:notesMasterIdLst>
    <p:notesMasterId r:id="rId164"/>
  </p:notesMasterIdLst>
  <p:handoutMasterIdLst>
    <p:handoutMasterId r:id="rId165"/>
  </p:handoutMasterIdLst>
  <p:sldIdLst>
    <p:sldId id="1564" r:id="rId2"/>
    <p:sldId id="1571" r:id="rId3"/>
    <p:sldId id="261" r:id="rId4"/>
    <p:sldId id="262" r:id="rId5"/>
    <p:sldId id="263" r:id="rId6"/>
    <p:sldId id="264" r:id="rId7"/>
    <p:sldId id="265" r:id="rId8"/>
    <p:sldId id="266" r:id="rId9"/>
    <p:sldId id="267" r:id="rId10"/>
    <p:sldId id="268" r:id="rId11"/>
    <p:sldId id="269" r:id="rId12"/>
    <p:sldId id="270" r:id="rId13"/>
    <p:sldId id="271" r:id="rId14"/>
    <p:sldId id="274" r:id="rId15"/>
    <p:sldId id="275" r:id="rId16"/>
    <p:sldId id="276" r:id="rId17"/>
    <p:sldId id="277" r:id="rId18"/>
    <p:sldId id="278" r:id="rId19"/>
    <p:sldId id="279" r:id="rId20"/>
    <p:sldId id="280"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432" r:id="rId43"/>
    <p:sldId id="303" r:id="rId44"/>
    <p:sldId id="304" r:id="rId45"/>
    <p:sldId id="305" r:id="rId46"/>
    <p:sldId id="306" r:id="rId47"/>
    <p:sldId id="307" r:id="rId48"/>
    <p:sldId id="447" r:id="rId49"/>
    <p:sldId id="311" r:id="rId50"/>
    <p:sldId id="425" r:id="rId51"/>
    <p:sldId id="312" r:id="rId52"/>
    <p:sldId id="313" r:id="rId53"/>
    <p:sldId id="314" r:id="rId54"/>
    <p:sldId id="315" r:id="rId55"/>
    <p:sldId id="450" r:id="rId56"/>
    <p:sldId id="451" r:id="rId57"/>
    <p:sldId id="452" r:id="rId58"/>
    <p:sldId id="453" r:id="rId59"/>
    <p:sldId id="454" r:id="rId60"/>
    <p:sldId id="458" r:id="rId61"/>
    <p:sldId id="456" r:id="rId62"/>
    <p:sldId id="459" r:id="rId63"/>
    <p:sldId id="457" r:id="rId64"/>
    <p:sldId id="460" r:id="rId65"/>
    <p:sldId id="1565" r:id="rId66"/>
    <p:sldId id="461" r:id="rId67"/>
    <p:sldId id="1566" r:id="rId68"/>
    <p:sldId id="465" r:id="rId69"/>
    <p:sldId id="466" r:id="rId70"/>
    <p:sldId id="467" r:id="rId71"/>
    <p:sldId id="316" r:id="rId72"/>
    <p:sldId id="319" r:id="rId73"/>
    <p:sldId id="320" r:id="rId74"/>
    <p:sldId id="322" r:id="rId75"/>
    <p:sldId id="323" r:id="rId76"/>
    <p:sldId id="324" r:id="rId77"/>
    <p:sldId id="438" r:id="rId78"/>
    <p:sldId id="434" r:id="rId79"/>
    <p:sldId id="435" r:id="rId80"/>
    <p:sldId id="437" r:id="rId81"/>
    <p:sldId id="330" r:id="rId82"/>
    <p:sldId id="331" r:id="rId83"/>
    <p:sldId id="332" r:id="rId84"/>
    <p:sldId id="333" r:id="rId85"/>
    <p:sldId id="334" r:id="rId86"/>
    <p:sldId id="335" r:id="rId87"/>
    <p:sldId id="336" r:id="rId88"/>
    <p:sldId id="338" r:id="rId89"/>
    <p:sldId id="339" r:id="rId90"/>
    <p:sldId id="340" r:id="rId91"/>
    <p:sldId id="1568"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1569" r:id="rId125"/>
    <p:sldId id="374" r:id="rId126"/>
    <p:sldId id="375" r:id="rId127"/>
    <p:sldId id="376" r:id="rId128"/>
    <p:sldId id="377" r:id="rId129"/>
    <p:sldId id="378" r:id="rId130"/>
    <p:sldId id="392" r:id="rId131"/>
    <p:sldId id="445" r:id="rId132"/>
    <p:sldId id="394" r:id="rId133"/>
    <p:sldId id="395" r:id="rId134"/>
    <p:sldId id="469" r:id="rId135"/>
    <p:sldId id="397" r:id="rId136"/>
    <p:sldId id="1572" r:id="rId137"/>
    <p:sldId id="398" r:id="rId138"/>
    <p:sldId id="399" r:id="rId139"/>
    <p:sldId id="446" r:id="rId140"/>
    <p:sldId id="401" r:id="rId141"/>
    <p:sldId id="402" r:id="rId142"/>
    <p:sldId id="403" r:id="rId143"/>
    <p:sldId id="430" r:id="rId144"/>
    <p:sldId id="424" r:id="rId145"/>
    <p:sldId id="418" r:id="rId146"/>
    <p:sldId id="419" r:id="rId147"/>
    <p:sldId id="420" r:id="rId148"/>
    <p:sldId id="421" r:id="rId149"/>
    <p:sldId id="422" r:id="rId150"/>
    <p:sldId id="409" r:id="rId151"/>
    <p:sldId id="410" r:id="rId152"/>
    <p:sldId id="411" r:id="rId153"/>
    <p:sldId id="412" r:id="rId154"/>
    <p:sldId id="413" r:id="rId155"/>
    <p:sldId id="414" r:id="rId156"/>
    <p:sldId id="415" r:id="rId157"/>
    <p:sldId id="416" r:id="rId158"/>
    <p:sldId id="417" r:id="rId159"/>
    <p:sldId id="1570" r:id="rId160"/>
    <p:sldId id="390" r:id="rId161"/>
    <p:sldId id="1344" r:id="rId162"/>
    <p:sldId id="1567" r:id="rId163"/>
  </p:sldIdLst>
  <p:sldSz cx="9144000" cy="6858000" type="overhead"/>
  <p:notesSz cx="7315200" cy="9601200"/>
  <p:embeddedFontLst>
    <p:embeddedFont>
      <p:font typeface="ＭＳ Ｐゴシック" panose="020B0600070205080204" pitchFamily="34" charset="-128"/>
      <p:regular r:id="rId166"/>
    </p:embeddedFont>
    <p:embeddedFont>
      <p:font typeface="Cambria Math" panose="02040503050406030204" pitchFamily="18" charset="0"/>
      <p:regular r:id="rId167"/>
    </p:embeddedFont>
    <p:embeddedFont>
      <p:font typeface="Comic Sans MS" panose="030F0702030302020204" pitchFamily="66" charset="0"/>
      <p:regular r:id="rId168"/>
      <p:bold r:id="rId169"/>
      <p:italic r:id="rId170"/>
      <p:boldItalic r:id="rId171"/>
    </p:embeddedFont>
    <p:embeddedFont>
      <p:font typeface="Consolas" panose="020B0609020204030204" pitchFamily="49" charset="0"/>
      <p:regular r:id="rId172"/>
      <p:bold r:id="rId173"/>
      <p:italic r:id="rId174"/>
      <p:boldItalic r:id="rId175"/>
    </p:embeddedFont>
    <p:embeddedFont>
      <p:font typeface="Helvetica" panose="020B0604020202020204" pitchFamily="34" charset="0"/>
      <p:regular r:id="rId176"/>
      <p:bold r:id="rId177"/>
      <p:italic r:id="rId178"/>
      <p:boldItalic r:id="rId179"/>
    </p:embeddedFont>
    <p:embeddedFont>
      <p:font typeface="Marlett" pitchFamily="2" charset="2"/>
      <p:regular r:id="rId180"/>
    </p:embeddedFont>
  </p:embeddedFontLst>
  <p:custDataLst>
    <p:tags r:id="rId181"/>
  </p:custDataLst>
  <p:defaultTextStyle>
    <a:defPPr>
      <a:defRPr lang="en-US"/>
    </a:defPPr>
    <a:lvl1pPr algn="r" rtl="0" eaLnBrk="0" fontAlgn="base" hangingPunct="0">
      <a:spcBef>
        <a:spcPct val="0"/>
      </a:spcBef>
      <a:spcAft>
        <a:spcPct val="0"/>
      </a:spcAft>
      <a:defRPr sz="2400" kern="1200">
        <a:solidFill>
          <a:srgbClr val="0000FF"/>
        </a:solidFill>
        <a:latin typeface="Comic Sans MS" pitchFamily="66" charset="0"/>
        <a:ea typeface="+mn-ea"/>
        <a:cs typeface="+mn-cs"/>
      </a:defRPr>
    </a:lvl1pPr>
    <a:lvl2pPr marL="457200" algn="r" rtl="0" eaLnBrk="0" fontAlgn="base" hangingPunct="0">
      <a:spcBef>
        <a:spcPct val="0"/>
      </a:spcBef>
      <a:spcAft>
        <a:spcPct val="0"/>
      </a:spcAft>
      <a:defRPr sz="2400" kern="1200">
        <a:solidFill>
          <a:srgbClr val="0000FF"/>
        </a:solidFill>
        <a:latin typeface="Comic Sans MS" pitchFamily="66" charset="0"/>
        <a:ea typeface="+mn-ea"/>
        <a:cs typeface="+mn-cs"/>
      </a:defRPr>
    </a:lvl2pPr>
    <a:lvl3pPr marL="914400" algn="r" rtl="0" eaLnBrk="0" fontAlgn="base" hangingPunct="0">
      <a:spcBef>
        <a:spcPct val="0"/>
      </a:spcBef>
      <a:spcAft>
        <a:spcPct val="0"/>
      </a:spcAft>
      <a:defRPr sz="2400" kern="1200">
        <a:solidFill>
          <a:srgbClr val="0000FF"/>
        </a:solidFill>
        <a:latin typeface="Comic Sans MS" pitchFamily="66" charset="0"/>
        <a:ea typeface="+mn-ea"/>
        <a:cs typeface="+mn-cs"/>
      </a:defRPr>
    </a:lvl3pPr>
    <a:lvl4pPr marL="1371600" algn="r" rtl="0" eaLnBrk="0" fontAlgn="base" hangingPunct="0">
      <a:spcBef>
        <a:spcPct val="0"/>
      </a:spcBef>
      <a:spcAft>
        <a:spcPct val="0"/>
      </a:spcAft>
      <a:defRPr sz="2400" kern="1200">
        <a:solidFill>
          <a:srgbClr val="0000FF"/>
        </a:solidFill>
        <a:latin typeface="Comic Sans MS" pitchFamily="66" charset="0"/>
        <a:ea typeface="+mn-ea"/>
        <a:cs typeface="+mn-cs"/>
      </a:defRPr>
    </a:lvl4pPr>
    <a:lvl5pPr marL="1828800" algn="r" rtl="0" eaLnBrk="0" fontAlgn="base" hangingPunct="0">
      <a:spcBef>
        <a:spcPct val="0"/>
      </a:spcBef>
      <a:spcAft>
        <a:spcPct val="0"/>
      </a:spcAft>
      <a:defRPr sz="2400" kern="1200">
        <a:solidFill>
          <a:srgbClr val="0000FF"/>
        </a:solidFill>
        <a:latin typeface="Comic Sans MS" pitchFamily="66" charset="0"/>
        <a:ea typeface="+mn-ea"/>
        <a:cs typeface="+mn-cs"/>
      </a:defRPr>
    </a:lvl5pPr>
    <a:lvl6pPr marL="2286000" algn="l" defTabSz="914400" rtl="0" eaLnBrk="1" latinLnBrk="0" hangingPunct="1">
      <a:defRPr sz="2400" kern="1200">
        <a:solidFill>
          <a:srgbClr val="0000FF"/>
        </a:solidFill>
        <a:latin typeface="Comic Sans MS" pitchFamily="66" charset="0"/>
        <a:ea typeface="+mn-ea"/>
        <a:cs typeface="+mn-cs"/>
      </a:defRPr>
    </a:lvl6pPr>
    <a:lvl7pPr marL="2743200" algn="l" defTabSz="914400" rtl="0" eaLnBrk="1" latinLnBrk="0" hangingPunct="1">
      <a:defRPr sz="2400" kern="1200">
        <a:solidFill>
          <a:srgbClr val="0000FF"/>
        </a:solidFill>
        <a:latin typeface="Comic Sans MS" pitchFamily="66" charset="0"/>
        <a:ea typeface="+mn-ea"/>
        <a:cs typeface="+mn-cs"/>
      </a:defRPr>
    </a:lvl7pPr>
    <a:lvl8pPr marL="3200400" algn="l" defTabSz="914400" rtl="0" eaLnBrk="1" latinLnBrk="0" hangingPunct="1">
      <a:defRPr sz="2400" kern="1200">
        <a:solidFill>
          <a:srgbClr val="0000FF"/>
        </a:solidFill>
        <a:latin typeface="Comic Sans MS" pitchFamily="66" charset="0"/>
        <a:ea typeface="+mn-ea"/>
        <a:cs typeface="+mn-cs"/>
      </a:defRPr>
    </a:lvl8pPr>
    <a:lvl9pPr marL="3657600" algn="l" defTabSz="914400" rtl="0" eaLnBrk="1" latinLnBrk="0" hangingPunct="1">
      <a:defRPr sz="2400" kern="1200">
        <a:solidFill>
          <a:srgbClr val="0000FF"/>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1404">
          <p15:clr>
            <a:srgbClr val="A4A3A4"/>
          </p15:clr>
        </p15:guide>
        <p15:guide id="2" pos="31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9900"/>
    <a:srgbClr val="FF66CC"/>
    <a:srgbClr val="0000FF"/>
    <a:srgbClr val="996633"/>
    <a:srgbClr val="FFFF00"/>
    <a:srgbClr val="FF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3" autoAdjust="0"/>
    <p:restoredTop sz="90652" autoAdjust="0"/>
  </p:normalViewPr>
  <p:slideViewPr>
    <p:cSldViewPr snapToGrid="0">
      <p:cViewPr>
        <p:scale>
          <a:sx n="89" d="100"/>
          <a:sy n="89" d="100"/>
        </p:scale>
        <p:origin x="1387" y="43"/>
      </p:cViewPr>
      <p:guideLst>
        <p:guide orient="horz" pos="1404"/>
        <p:guide pos="319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411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font" Target="fonts/font5.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tags" Target="tags/tag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font" Target="fonts/font6.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presProps" Target="pres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font" Target="fonts/font7.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font" Target="fonts/font13.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font" Target="fonts/font9.fntdata"/><Relationship Id="rId179" Type="http://schemas.openxmlformats.org/officeDocument/2006/relationships/font" Target="fonts/font14.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notesMaster" Target="notesMasters/notesMaster1.xml"/><Relationship Id="rId169" Type="http://schemas.openxmlformats.org/officeDocument/2006/relationships/font" Target="fonts/font4.fntdata"/><Relationship Id="rId18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font" Target="fonts/font15.fntdata"/><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font" Target="fonts/font10.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font" Target="fonts/font11.fntdata"/><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font" Target="fonts/font1.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font" Target="fonts/font12.fntdata"/></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651-4714-BC27-8D8B8F76C7B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651-4714-BC27-8D8B8F76C7B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651-4714-BC27-8D8B8F76C7BE}"/>
              </c:ext>
            </c:extLst>
          </c:dPt>
          <c:cat>
            <c:strRef>
              <c:f>Sheet1!$A$4:$A$6</c:f>
              <c:strCache>
                <c:ptCount val="3"/>
                <c:pt idx="0">
                  <c:v>contains</c:v>
                </c:pt>
                <c:pt idx="1">
                  <c:v>add</c:v>
                </c:pt>
                <c:pt idx="2">
                  <c:v>remove</c:v>
                </c:pt>
              </c:strCache>
            </c:strRef>
          </c:cat>
          <c:val>
            <c:numRef>
              <c:f>Sheet1!$B$4:$B$6</c:f>
              <c:numCache>
                <c:formatCode>General</c:formatCode>
                <c:ptCount val="3"/>
                <c:pt idx="0">
                  <c:v>90</c:v>
                </c:pt>
                <c:pt idx="1">
                  <c:v>9</c:v>
                </c:pt>
                <c:pt idx="2">
                  <c:v>1</c:v>
                </c:pt>
              </c:numCache>
            </c:numRef>
          </c:val>
          <c:extLst>
            <c:ext xmlns:c16="http://schemas.microsoft.com/office/drawing/2014/chart" uri="{C3380CC4-5D6E-409C-BE32-E72D297353CC}">
              <c16:uniqueId val="{00000006-C651-4714-BC27-8D8B8F76C7B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solidFill>
    <a:ln w="9525" cap="flat" cmpd="sng" algn="ctr">
      <a:no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0.29406</cdr:x>
      <cdr:y>0.57756</cdr:y>
    </cdr:from>
    <cdr:to>
      <cdr:x>0.63069</cdr:x>
      <cdr:y>0.75495</cdr:y>
    </cdr:to>
    <cdr:sp macro="" textlink="">
      <cdr:nvSpPr>
        <cdr:cNvPr id="2" name="TextBox 1">
          <a:extLst xmlns:a="http://schemas.openxmlformats.org/drawingml/2006/main">
            <a:ext uri="{FF2B5EF4-FFF2-40B4-BE49-F238E27FC236}">
              <a16:creationId xmlns:a16="http://schemas.microsoft.com/office/drawing/2014/main" id="{F8099F91-ED05-2801-896F-AEEBFFECFCFA}"/>
            </a:ext>
          </a:extLst>
        </cdr:cNvPr>
        <cdr:cNvSpPr txBox="1"/>
      </cdr:nvSpPr>
      <cdr:spPr>
        <a:xfrm xmlns:a="http://schemas.openxmlformats.org/drawingml/2006/main">
          <a:off x="1344439" y="1584356"/>
          <a:ext cx="1539090" cy="4866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rgbClr val="FFFF00"/>
              </a:solidFill>
              <a:latin typeface="Arial" panose="020B0604020202020204" pitchFamily="34" charset="0"/>
            </a:rPr>
            <a:t>90% </a:t>
          </a:r>
          <a:r>
            <a:rPr lang="en-US" sz="2000" dirty="0">
              <a:solidFill>
                <a:schemeClr val="bg1"/>
              </a:solidFill>
              <a:latin typeface="Consolas" panose="020B0609020204030204" pitchFamily="49" charset="0"/>
              <a:cs typeface="Courier New" panose="02070309020205020404" pitchFamily="49" charset="0"/>
            </a:rPr>
            <a:t>Contains</a:t>
          </a:r>
          <a:r>
            <a:rPr lang="en-US" sz="2000" dirty="0">
              <a:solidFill>
                <a:schemeClr val="bg1"/>
              </a:solidFill>
              <a:latin typeface="Consolas" panose="020B0609020204030204" pitchFamily="49" charset="0"/>
            </a:rPr>
            <a:t>()</a:t>
          </a:r>
        </a:p>
      </cdr:txBody>
    </cdr:sp>
  </cdr:relSizeAnchor>
  <cdr:relSizeAnchor xmlns:cdr="http://schemas.openxmlformats.org/drawingml/2006/chartDrawing">
    <cdr:from>
      <cdr:x>0.66337</cdr:x>
      <cdr:y>0</cdr:y>
    </cdr:from>
    <cdr:to>
      <cdr:x>1</cdr:x>
      <cdr:y>0.17739</cdr:y>
    </cdr:to>
    <cdr:sp macro="" textlink="">
      <cdr:nvSpPr>
        <cdr:cNvPr id="3" name="TextBox 2">
          <a:extLst xmlns:a="http://schemas.openxmlformats.org/drawingml/2006/main">
            <a:ext uri="{FF2B5EF4-FFF2-40B4-BE49-F238E27FC236}">
              <a16:creationId xmlns:a16="http://schemas.microsoft.com/office/drawing/2014/main" id="{60D79E9B-F1C7-E20D-4F08-B834B7B7340D}"/>
            </a:ext>
          </a:extLst>
        </cdr:cNvPr>
        <cdr:cNvSpPr txBox="1"/>
      </cdr:nvSpPr>
      <cdr:spPr>
        <a:xfrm xmlns:a="http://schemas.openxmlformats.org/drawingml/2006/main">
          <a:off x="3032910" y="0"/>
          <a:ext cx="1539090" cy="4866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rgbClr val="FFFF00"/>
              </a:solidFill>
              <a:latin typeface="Arial" panose="020B0604020202020204" pitchFamily="34" charset="0"/>
            </a:rPr>
            <a:t>1% </a:t>
          </a:r>
          <a:r>
            <a:rPr lang="en-US" sz="2000" dirty="0">
              <a:solidFill>
                <a:schemeClr val="bg1"/>
              </a:solidFill>
              <a:latin typeface="Consolas" panose="020B0609020204030204" pitchFamily="49" charset="0"/>
              <a:cs typeface="Courier New" panose="02070309020205020404" pitchFamily="49" charset="0"/>
            </a:rPr>
            <a:t>remove</a:t>
          </a:r>
          <a:r>
            <a:rPr lang="en-US" sz="2000" dirty="0">
              <a:solidFill>
                <a:schemeClr val="bg1"/>
              </a:solidFill>
              <a:latin typeface="Consolas" panose="020B0609020204030204" pitchFamily="49" charset="0"/>
            </a:rPr>
            <a:t>()</a:t>
          </a:r>
        </a:p>
      </cdr:txBody>
    </cdr:sp>
  </cdr:relSizeAnchor>
  <cdr:relSizeAnchor xmlns:cdr="http://schemas.openxmlformats.org/drawingml/2006/chartDrawing">
    <cdr:from>
      <cdr:x>0.01419</cdr:x>
      <cdr:y>0.05814</cdr:y>
    </cdr:from>
    <cdr:to>
      <cdr:x>0.22189</cdr:x>
      <cdr:y>0.14428</cdr:y>
    </cdr:to>
    <cdr:sp macro="" textlink="">
      <cdr:nvSpPr>
        <cdr:cNvPr id="4" name="TextBox 3">
          <a:extLst xmlns:a="http://schemas.openxmlformats.org/drawingml/2006/main">
            <a:ext uri="{FF2B5EF4-FFF2-40B4-BE49-F238E27FC236}">
              <a16:creationId xmlns:a16="http://schemas.microsoft.com/office/drawing/2014/main" id="{FC2FE832-E468-7CFF-9EAA-1F4A7F4F91AA}"/>
            </a:ext>
          </a:extLst>
        </cdr:cNvPr>
        <cdr:cNvSpPr txBox="1"/>
      </cdr:nvSpPr>
      <cdr:spPr>
        <a:xfrm xmlns:a="http://schemas.openxmlformats.org/drawingml/2006/main">
          <a:off x="90534" y="258185"/>
          <a:ext cx="1325202" cy="3825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rgbClr val="FFFF00"/>
              </a:solidFill>
              <a:latin typeface="Arial" panose="020B0604020202020204" pitchFamily="34" charset="0"/>
            </a:rPr>
            <a:t>9% </a:t>
          </a:r>
          <a:r>
            <a:rPr lang="en-US" sz="2000" dirty="0">
              <a:solidFill>
                <a:schemeClr val="bg1"/>
              </a:solidFill>
              <a:latin typeface="Consolas" panose="020B0609020204030204" pitchFamily="49" charset="0"/>
              <a:cs typeface="Courier New" panose="02070309020205020404" pitchFamily="49" charset="0"/>
            </a:rPr>
            <a:t>add</a:t>
          </a:r>
          <a:r>
            <a:rPr lang="en-US" sz="2000" dirty="0">
              <a:solidFill>
                <a:schemeClr val="bg1"/>
              </a:solidFill>
              <a:latin typeface="Consolas" panose="020B0609020204030204" pitchFamily="49" charset="0"/>
            </a:rPr>
            <a:t>()</a:t>
          </a:r>
        </a:p>
      </cdr:txBody>
    </cdr:sp>
  </cdr:relSizeAnchor>
  <cdr:relSizeAnchor xmlns:cdr="http://schemas.openxmlformats.org/drawingml/2006/chartDrawing">
    <cdr:from>
      <cdr:x>0.5</cdr:x>
      <cdr:y>0.04529</cdr:y>
    </cdr:from>
    <cdr:to>
      <cdr:x>0.6664</cdr:x>
      <cdr:y>0.10249</cdr:y>
    </cdr:to>
    <cdr:cxnSp macro="">
      <cdr:nvCxnSpPr>
        <cdr:cNvPr id="6" name="Straight Arrow Connector 5">
          <a:extLst xmlns:a="http://schemas.openxmlformats.org/drawingml/2006/main">
            <a:ext uri="{FF2B5EF4-FFF2-40B4-BE49-F238E27FC236}">
              <a16:creationId xmlns:a16="http://schemas.microsoft.com/office/drawing/2014/main" id="{02519CDD-2ECC-7EB4-8F4F-0539661D15AE}"/>
            </a:ext>
          </a:extLst>
        </cdr:cNvPr>
        <cdr:cNvCxnSpPr/>
      </cdr:nvCxnSpPr>
      <cdr:spPr bwMode="auto">
        <a:xfrm xmlns:a="http://schemas.openxmlformats.org/drawingml/2006/main" flipH="1">
          <a:off x="2822418" y="186350"/>
          <a:ext cx="939298" cy="235391"/>
        </a:xfrm>
        <a:prstGeom xmlns:a="http://schemas.openxmlformats.org/drawingml/2006/main" prst="straightConnector1">
          <a:avLst/>
        </a:prstGeom>
        <a:noFill xmlns:a="http://schemas.openxmlformats.org/drawingml/2006/main"/>
        <a:ln xmlns:a="http://schemas.openxmlformats.org/drawingml/2006/main" w="76200" cap="flat" cmpd="sng" algn="ctr">
          <a:solidFill>
            <a:srgbClr val="FFFF00"/>
          </a:solidFill>
          <a:prstDash val="solid"/>
          <a:round/>
          <a:headEnd type="none" w="med" len="med"/>
          <a:tailEnd type="triangle"/>
        </a:ln>
        <a:effectLst xmlns:a="http://schemas.openxmlformats.org/drawingml/2006/main"/>
      </cdr:spPr>
    </cdr:cxnSp>
  </cdr:relSizeAnchor>
  <cdr:relSizeAnchor xmlns:cdr="http://schemas.openxmlformats.org/drawingml/2006/chartDrawing">
    <cdr:from>
      <cdr:x>0.21337</cdr:x>
      <cdr:y>0.12334</cdr:y>
    </cdr:from>
    <cdr:to>
      <cdr:x>0.46111</cdr:x>
      <cdr:y>0.2081</cdr:y>
    </cdr:to>
    <cdr:cxnSp macro="">
      <cdr:nvCxnSpPr>
        <cdr:cNvPr id="7" name="Straight Arrow Connector 6">
          <a:extLst xmlns:a="http://schemas.openxmlformats.org/drawingml/2006/main">
            <a:ext uri="{FF2B5EF4-FFF2-40B4-BE49-F238E27FC236}">
              <a16:creationId xmlns:a16="http://schemas.microsoft.com/office/drawing/2014/main" id="{255C62C0-C380-8586-3FBA-D4B3DADB7B60}"/>
            </a:ext>
          </a:extLst>
        </cdr:cNvPr>
        <cdr:cNvCxnSpPr/>
      </cdr:nvCxnSpPr>
      <cdr:spPr bwMode="auto">
        <a:xfrm xmlns:a="http://schemas.openxmlformats.org/drawingml/2006/main">
          <a:off x="1361416" y="547734"/>
          <a:ext cx="1580644" cy="376399"/>
        </a:xfrm>
        <a:prstGeom xmlns:a="http://schemas.openxmlformats.org/drawingml/2006/main" prst="straightConnector1">
          <a:avLst/>
        </a:prstGeom>
        <a:noFill xmlns:a="http://schemas.openxmlformats.org/drawingml/2006/main"/>
        <a:ln xmlns:a="http://schemas.openxmlformats.org/drawingml/2006/main" w="76200" cap="flat" cmpd="sng" algn="ctr">
          <a:solidFill>
            <a:srgbClr val="FFFF00"/>
          </a:solidFill>
          <a:prstDash val="solid"/>
          <a:round/>
          <a:headEnd type="none" w="med" len="med"/>
          <a:tailEnd type="triangle"/>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l" defTabSz="966788">
              <a:defRPr sz="1300">
                <a:latin typeface="Comic Sans MS" pitchFamily="66" charset="0"/>
              </a:defRPr>
            </a:lvl1pPr>
          </a:lstStyle>
          <a:p>
            <a:pPr>
              <a:defRPr/>
            </a:pPr>
            <a:endParaRPr lang="en-US" dirty="0">
              <a:latin typeface="Arial" panose="020B0604020202020204" pitchFamily="34" charset="0"/>
            </a:endParaRPr>
          </a:p>
        </p:txBody>
      </p:sp>
      <p:sp>
        <p:nvSpPr>
          <p:cNvPr id="4096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defTabSz="966788">
              <a:defRPr sz="1300">
                <a:latin typeface="Comic Sans MS" pitchFamily="66" charset="0"/>
              </a:defRPr>
            </a:lvl1pPr>
          </a:lstStyle>
          <a:p>
            <a:pPr>
              <a:defRPr/>
            </a:pPr>
            <a:endParaRPr lang="en-US" dirty="0">
              <a:latin typeface="Arial" panose="020B0604020202020204" pitchFamily="34" charset="0"/>
            </a:endParaRPr>
          </a:p>
        </p:txBody>
      </p:sp>
      <p:sp>
        <p:nvSpPr>
          <p:cNvPr id="4096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l" defTabSz="966788">
              <a:defRPr sz="1300">
                <a:latin typeface="Comic Sans MS" pitchFamily="66" charset="0"/>
              </a:defRPr>
            </a:lvl1pPr>
          </a:lstStyle>
          <a:p>
            <a:pPr>
              <a:defRPr/>
            </a:pPr>
            <a:endParaRPr lang="en-US" dirty="0">
              <a:latin typeface="Arial" panose="020B0604020202020204" pitchFamily="34" charset="0"/>
            </a:endParaRPr>
          </a:p>
        </p:txBody>
      </p:sp>
      <p:sp>
        <p:nvSpPr>
          <p:cNvPr id="4096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defTabSz="966788">
              <a:defRPr sz="1300">
                <a:latin typeface="Comic Sans MS" pitchFamily="66" charset="0"/>
              </a:defRPr>
            </a:lvl1pPr>
          </a:lstStyle>
          <a:p>
            <a:pPr>
              <a:defRPr/>
            </a:pPr>
            <a:fld id="{EE10FA3B-84A4-475D-A369-F66CA9D84A6A}" type="slidenum">
              <a:rPr lang="x-none">
                <a:latin typeface="Arial" panose="020B0604020202020204" pitchFamily="34" charset="0"/>
              </a:rPr>
              <a:pPr>
                <a:defRPr/>
              </a:pPr>
              <a:t>‹#›</a:t>
            </a:fld>
            <a:endParaRPr lang="en-US" dirty="0">
              <a:latin typeface="Arial" panose="020B0604020202020204" pitchFamily="34" charset="0"/>
            </a:endParaRPr>
          </a:p>
        </p:txBody>
      </p:sp>
    </p:spTree>
    <p:extLst>
      <p:ext uri="{BB962C8B-B14F-4D97-AF65-F5344CB8AC3E}">
        <p14:creationId xmlns:p14="http://schemas.microsoft.com/office/powerpoint/2010/main" val="3185100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Marlett" pitchFamily="2" charset="2"/>
              </a:defRPr>
            </a:lvl1pPr>
          </a:lstStyle>
          <a:p>
            <a:pPr>
              <a:defRPr/>
            </a:pPr>
            <a:endParaRPr lang="en-US" dirty="0"/>
          </a:p>
        </p:txBody>
      </p:sp>
      <p:sp>
        <p:nvSpPr>
          <p:cNvPr id="1587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Marlett" pitchFamily="2" charset="2"/>
              </a:defRPr>
            </a:lvl1pPr>
          </a:lstStyle>
          <a:p>
            <a:pPr>
              <a:defRPr/>
            </a:pPr>
            <a:fld id="{690BFAFD-4C0D-458A-8EDB-2E7F879C24D7}" type="slidenum">
              <a:rPr lang="x-none"/>
              <a:pPr>
                <a:defRPr/>
              </a:pPr>
              <a:t>‹#›</a:t>
            </a:fld>
            <a:endParaRPr lang="en-US" dirty="0"/>
          </a:p>
        </p:txBody>
      </p:sp>
    </p:spTree>
    <p:extLst>
      <p:ext uri="{BB962C8B-B14F-4D97-AF65-F5344CB8AC3E}">
        <p14:creationId xmlns:p14="http://schemas.microsoft.com/office/powerpoint/2010/main" val="36245093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5EFF0CEB-2B77-469F-B05D-269301631215}" type="slidenum">
              <a:rPr lang="x-none" smtClean="0"/>
              <a:pPr/>
              <a:t>2</a:t>
            </a:fld>
            <a:endParaRPr lang="en-US" dirty="0"/>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62376C0E-2D3F-41E1-879B-0F8D37EC495B}" type="slidenum">
              <a:rPr lang="x-none" smtClean="0"/>
              <a:pPr/>
              <a:t>3</a:t>
            </a:fld>
            <a:endParaRPr lang="en-US" dirty="0"/>
          </a:p>
        </p:txBody>
      </p:sp>
      <p:sp>
        <p:nvSpPr>
          <p:cNvPr id="1648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0ABEB6D-B02D-49FD-AC84-0493DCC9AF71}" type="slidenum">
              <a:rPr lang="x-none" sz="1300">
                <a:latin typeface="Marlett" pitchFamily="2" charset="2"/>
              </a:rPr>
              <a:pPr defTabSz="966788"/>
              <a:t>3</a:t>
            </a:fld>
            <a:endParaRPr lang="en-US" sz="1300" dirty="0">
              <a:latin typeface="Marlett" pitchFamily="2" charset="2"/>
            </a:endParaRPr>
          </a:p>
        </p:txBody>
      </p:sp>
      <p:sp>
        <p:nvSpPr>
          <p:cNvPr id="164868" name="Rectangle 2"/>
          <p:cNvSpPr>
            <a:spLocks noGrp="1" noRot="1" noChangeAspect="1" noChangeArrowheads="1" noTextEdit="1"/>
          </p:cNvSpPr>
          <p:nvPr>
            <p:ph type="sldImg"/>
          </p:nvPr>
        </p:nvSpPr>
        <p:spPr>
          <a:xfrm>
            <a:off x="1443038" y="922338"/>
            <a:ext cx="4430712" cy="3322637"/>
          </a:xfrm>
          <a:ln/>
        </p:spPr>
      </p:sp>
      <p:sp>
        <p:nvSpPr>
          <p:cNvPr id="164869" name="Text Box 3"/>
          <p:cNvSpPr>
            <a:spLocks noGrp="1" noChangeArrowheads="1"/>
          </p:cNvSpPr>
          <p:nvPr>
            <p:ph type="body" idx="1"/>
          </p:nvPr>
        </p:nvSpPr>
        <p:spPr>
          <a:xfrm>
            <a:off x="1133475" y="4567238"/>
            <a:ext cx="5056188" cy="3690937"/>
          </a:xfrm>
          <a:noFill/>
          <a:ln/>
        </p:spPr>
        <p:txBody>
          <a:bodyPr wrap="none" anchor="ctr"/>
          <a:lstStyle/>
          <a:p>
            <a:pPr defTabSz="449263"/>
            <a:r>
              <a:rPr lang="en-US" dirty="0"/>
              <a:t>What’s an extensible hash table? We’re looking at closed addressing table. Here’s the most popular implementation. The table is implemented as an array of buckets, each pointing to a constant size list of elements. Where the number of buckets is a power of two, and the hash function maps an item to the respective bucket of key modulo size.</a:t>
            </a:r>
          </a:p>
          <a:p>
            <a:pPr defTabSz="449263"/>
            <a:r>
              <a:rPr lang="en-US" dirty="0"/>
              <a:t>Seven is inserted to bucket 3,…</a:t>
            </a:r>
          </a:p>
          <a:p>
            <a:pPr defTabSz="449263"/>
            <a:r>
              <a:rPr lang="en-US" dirty="0"/>
              <a:t>As items are added, the total itemcount increases, and when it passes a certain threshold the table is extended.</a:t>
            </a:r>
          </a:p>
        </p:txBody>
      </p:sp>
    </p:spTree>
    <p:extLst>
      <p:ext uri="{BB962C8B-B14F-4D97-AF65-F5344CB8AC3E}">
        <p14:creationId xmlns:p14="http://schemas.microsoft.com/office/powerpoint/2010/main" val="3434430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4322F47F-E336-4A92-8ADB-43044C04A8DF}" type="slidenum">
              <a:rPr lang="x-none" smtClean="0"/>
              <a:pPr/>
              <a:t>4</a:t>
            </a:fld>
            <a:endParaRPr lang="en-US" dirty="0"/>
          </a:p>
        </p:txBody>
      </p:sp>
      <p:sp>
        <p:nvSpPr>
          <p:cNvPr id="1658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9D59BBF-1FFE-4F5E-B720-64251329FA0D}" type="slidenum">
              <a:rPr lang="x-none" sz="1300">
                <a:latin typeface="Marlett" pitchFamily="2" charset="2"/>
              </a:rPr>
              <a:pPr defTabSz="966788"/>
              <a:t>4</a:t>
            </a:fld>
            <a:endParaRPr lang="en-US" sz="1300" dirty="0">
              <a:latin typeface="Marlett" pitchFamily="2" charset="2"/>
            </a:endParaRPr>
          </a:p>
        </p:txBody>
      </p:sp>
      <p:sp>
        <p:nvSpPr>
          <p:cNvPr id="165892" name="Rectangle 2"/>
          <p:cNvSpPr>
            <a:spLocks noGrp="1" noRot="1" noChangeAspect="1" noChangeArrowheads="1" noTextEdit="1"/>
          </p:cNvSpPr>
          <p:nvPr>
            <p:ph type="sldImg"/>
          </p:nvPr>
        </p:nvSpPr>
        <p:spPr>
          <a:xfrm>
            <a:off x="1443038" y="922338"/>
            <a:ext cx="4430712" cy="3322637"/>
          </a:xfrm>
          <a:ln/>
        </p:spPr>
      </p:sp>
      <p:sp>
        <p:nvSpPr>
          <p:cNvPr id="165893" name="Rectangle 3"/>
          <p:cNvSpPr>
            <a:spLocks noGrp="1" noChangeArrowheads="1"/>
          </p:cNvSpPr>
          <p:nvPr>
            <p:ph type="body" idx="1"/>
          </p:nvPr>
        </p:nvSpPr>
        <p:spPr>
          <a:xfrm>
            <a:off x="1133475" y="4567238"/>
            <a:ext cx="5056188" cy="3690937"/>
          </a:xfrm>
          <a:noFill/>
          <a:ln/>
        </p:spPr>
        <p:txBody>
          <a:bodyPr wrap="none" anchor="ctr"/>
          <a:lstStyle/>
          <a:p>
            <a:pPr defTabSz="449263"/>
            <a:endParaRPr lang="en-US" dirty="0"/>
          </a:p>
        </p:txBody>
      </p:sp>
    </p:spTree>
    <p:extLst>
      <p:ext uri="{BB962C8B-B14F-4D97-AF65-F5344CB8AC3E}">
        <p14:creationId xmlns:p14="http://schemas.microsoft.com/office/powerpoint/2010/main" val="409403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B7BA519B-075C-4B59-AFAE-26F4250BB85E}" type="slidenum">
              <a:rPr lang="x-none" smtClean="0"/>
              <a:pPr/>
              <a:t>5</a:t>
            </a:fld>
            <a:endParaRPr lang="en-US" dirty="0"/>
          </a:p>
        </p:txBody>
      </p:sp>
      <p:sp>
        <p:nvSpPr>
          <p:cNvPr id="1669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F294285-32B8-492E-B00C-E2957010F4E7}" type="slidenum">
              <a:rPr lang="x-none" sz="1300">
                <a:latin typeface="Marlett" pitchFamily="2" charset="2"/>
              </a:rPr>
              <a:pPr defTabSz="966788"/>
              <a:t>5</a:t>
            </a:fld>
            <a:endParaRPr lang="en-US" sz="1300" dirty="0">
              <a:latin typeface="Marlett" pitchFamily="2" charset="2"/>
            </a:endParaRPr>
          </a:p>
        </p:txBody>
      </p:sp>
      <p:sp>
        <p:nvSpPr>
          <p:cNvPr id="166916" name="Rectangle 2"/>
          <p:cNvSpPr>
            <a:spLocks noGrp="1" noRot="1" noChangeAspect="1" noChangeArrowheads="1" noTextEdit="1"/>
          </p:cNvSpPr>
          <p:nvPr>
            <p:ph type="sldImg"/>
          </p:nvPr>
        </p:nvSpPr>
        <p:spPr>
          <a:xfrm>
            <a:off x="1443038" y="922338"/>
            <a:ext cx="4430712" cy="3322637"/>
          </a:xfrm>
          <a:ln/>
        </p:spPr>
      </p:sp>
      <p:sp>
        <p:nvSpPr>
          <p:cNvPr id="166917" name="Rectangle 3"/>
          <p:cNvSpPr>
            <a:spLocks noGrp="1" noChangeArrowheads="1"/>
          </p:cNvSpPr>
          <p:nvPr>
            <p:ph type="body" idx="1"/>
          </p:nvPr>
        </p:nvSpPr>
        <p:spPr>
          <a:xfrm>
            <a:off x="1133475" y="4567238"/>
            <a:ext cx="5056188" cy="3690937"/>
          </a:xfrm>
          <a:noFill/>
          <a:ln/>
        </p:spPr>
        <p:txBody>
          <a:bodyPr wrap="none" anchor="ctr"/>
          <a:lstStyle/>
          <a:p>
            <a:pPr defTabSz="449263"/>
            <a:endParaRPr lang="en-US" dirty="0"/>
          </a:p>
        </p:txBody>
      </p:sp>
    </p:spTree>
    <p:extLst>
      <p:ext uri="{BB962C8B-B14F-4D97-AF65-F5344CB8AC3E}">
        <p14:creationId xmlns:p14="http://schemas.microsoft.com/office/powerpoint/2010/main" val="410291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ACD733E4-74E3-4863-B03E-B6C7661F7451}" type="slidenum">
              <a:rPr lang="x-none" smtClean="0"/>
              <a:pPr/>
              <a:t>6</a:t>
            </a:fld>
            <a:endParaRPr lang="en-US" dirty="0"/>
          </a:p>
        </p:txBody>
      </p:sp>
      <p:sp>
        <p:nvSpPr>
          <p:cNvPr id="1679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CB25E6D-5FFA-4CAB-B55A-7BE1647EEB1C}" type="slidenum">
              <a:rPr lang="x-none" sz="1300">
                <a:latin typeface="Marlett" pitchFamily="2" charset="2"/>
              </a:rPr>
              <a:pPr defTabSz="966788"/>
              <a:t>6</a:t>
            </a:fld>
            <a:endParaRPr lang="en-US" sz="1300" dirty="0">
              <a:latin typeface="Marlett" pitchFamily="2" charset="2"/>
            </a:endParaRPr>
          </a:p>
        </p:txBody>
      </p:sp>
      <p:sp>
        <p:nvSpPr>
          <p:cNvPr id="167940" name="Rectangle 2"/>
          <p:cNvSpPr>
            <a:spLocks noGrp="1" noRot="1" noChangeAspect="1" noChangeArrowheads="1" noTextEdit="1"/>
          </p:cNvSpPr>
          <p:nvPr>
            <p:ph type="sldImg"/>
          </p:nvPr>
        </p:nvSpPr>
        <p:spPr>
          <a:xfrm>
            <a:off x="1443038" y="922338"/>
            <a:ext cx="4430712" cy="3322637"/>
          </a:xfrm>
          <a:ln/>
        </p:spPr>
      </p:sp>
      <p:sp>
        <p:nvSpPr>
          <p:cNvPr id="167941" name="Rectangle 3"/>
          <p:cNvSpPr>
            <a:spLocks noGrp="1" noChangeArrowheads="1"/>
          </p:cNvSpPr>
          <p:nvPr>
            <p:ph type="body" idx="1"/>
          </p:nvPr>
        </p:nvSpPr>
        <p:spPr>
          <a:xfrm>
            <a:off x="1133475" y="4567238"/>
            <a:ext cx="5056188" cy="3690937"/>
          </a:xfrm>
          <a:noFill/>
          <a:ln/>
        </p:spPr>
        <p:txBody>
          <a:bodyPr wrap="none" anchor="ctr"/>
          <a:lstStyle/>
          <a:p>
            <a:pPr defTabSz="449263"/>
            <a:endParaRPr lang="en-US" dirty="0"/>
          </a:p>
        </p:txBody>
      </p:sp>
    </p:spTree>
    <p:extLst>
      <p:ext uri="{BB962C8B-B14F-4D97-AF65-F5344CB8AC3E}">
        <p14:creationId xmlns:p14="http://schemas.microsoft.com/office/powerpoint/2010/main" val="129405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DFDF2C40-5D56-4858-85A3-F51819A88441}" type="slidenum">
              <a:rPr lang="x-none" smtClean="0"/>
              <a:pPr/>
              <a:t>7</a:t>
            </a:fld>
            <a:endParaRPr lang="en-US" dirty="0"/>
          </a:p>
        </p:txBody>
      </p:sp>
      <p:sp>
        <p:nvSpPr>
          <p:cNvPr id="1689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6E743F3-1A86-4AD4-9026-A617CDD0531D}" type="slidenum">
              <a:rPr lang="x-none" sz="1300">
                <a:latin typeface="Marlett" pitchFamily="2" charset="2"/>
              </a:rPr>
              <a:pPr defTabSz="966788"/>
              <a:t>7</a:t>
            </a:fld>
            <a:endParaRPr lang="en-US" sz="1300" dirty="0">
              <a:latin typeface="Marlett" pitchFamily="2" charset="2"/>
            </a:endParaRPr>
          </a:p>
        </p:txBody>
      </p:sp>
      <p:sp>
        <p:nvSpPr>
          <p:cNvPr id="168964" name="Rectangle 2"/>
          <p:cNvSpPr>
            <a:spLocks noGrp="1" noRot="1" noChangeAspect="1" noChangeArrowheads="1" noTextEdit="1"/>
          </p:cNvSpPr>
          <p:nvPr>
            <p:ph type="sldImg"/>
          </p:nvPr>
        </p:nvSpPr>
        <p:spPr>
          <a:xfrm>
            <a:off x="1443038" y="922338"/>
            <a:ext cx="4430712" cy="3322637"/>
          </a:xfrm>
          <a:ln/>
        </p:spPr>
      </p:sp>
      <p:sp>
        <p:nvSpPr>
          <p:cNvPr id="168965" name="Rectangle 3"/>
          <p:cNvSpPr>
            <a:spLocks noGrp="1" noChangeArrowheads="1"/>
          </p:cNvSpPr>
          <p:nvPr>
            <p:ph type="body" idx="1"/>
          </p:nvPr>
        </p:nvSpPr>
        <p:spPr>
          <a:xfrm>
            <a:off x="1133475" y="4567238"/>
            <a:ext cx="5056188" cy="3690937"/>
          </a:xfrm>
          <a:noFill/>
          <a:ln/>
        </p:spPr>
        <p:txBody>
          <a:bodyPr wrap="none" anchor="ctr"/>
          <a:lstStyle/>
          <a:p>
            <a:pPr defTabSz="449263"/>
            <a:endParaRPr lang="en-US" dirty="0"/>
          </a:p>
        </p:txBody>
      </p:sp>
    </p:spTree>
    <p:extLst>
      <p:ext uri="{BB962C8B-B14F-4D97-AF65-F5344CB8AC3E}">
        <p14:creationId xmlns:p14="http://schemas.microsoft.com/office/powerpoint/2010/main" val="1125466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B5A60D1E-AE77-479C-AD96-58606D334F9F}" type="slidenum">
              <a:rPr lang="x-none" smtClean="0"/>
              <a:pPr/>
              <a:t>8</a:t>
            </a:fld>
            <a:endParaRPr lang="en-US" dirty="0"/>
          </a:p>
        </p:txBody>
      </p:sp>
      <p:sp>
        <p:nvSpPr>
          <p:cNvPr id="1699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EF12D18-D8BF-4930-AC01-0826C2113404}" type="slidenum">
              <a:rPr lang="x-none" sz="1300">
                <a:latin typeface="Marlett" pitchFamily="2" charset="2"/>
              </a:rPr>
              <a:pPr defTabSz="966788"/>
              <a:t>8</a:t>
            </a:fld>
            <a:endParaRPr lang="en-US" sz="1300" dirty="0">
              <a:latin typeface="Marlett" pitchFamily="2" charset="2"/>
            </a:endParaRPr>
          </a:p>
        </p:txBody>
      </p:sp>
      <p:sp>
        <p:nvSpPr>
          <p:cNvPr id="169988" name="Rectangle 2"/>
          <p:cNvSpPr>
            <a:spLocks noGrp="1" noRot="1" noChangeAspect="1" noChangeArrowheads="1" noTextEdit="1"/>
          </p:cNvSpPr>
          <p:nvPr>
            <p:ph type="sldImg"/>
          </p:nvPr>
        </p:nvSpPr>
        <p:spPr>
          <a:xfrm>
            <a:off x="1443038" y="922338"/>
            <a:ext cx="4430712" cy="3322637"/>
          </a:xfrm>
          <a:ln/>
        </p:spPr>
      </p:sp>
      <p:sp>
        <p:nvSpPr>
          <p:cNvPr id="169989" name="Text Box 3"/>
          <p:cNvSpPr>
            <a:spLocks noGrp="1" noChangeArrowheads="1"/>
          </p:cNvSpPr>
          <p:nvPr>
            <p:ph type="body" idx="1"/>
          </p:nvPr>
        </p:nvSpPr>
        <p:spPr>
          <a:xfrm>
            <a:off x="1133475" y="4567238"/>
            <a:ext cx="5056188" cy="3690937"/>
          </a:xfrm>
          <a:noFill/>
          <a:ln/>
        </p:spPr>
        <p:txBody>
          <a:bodyPr wrap="none" anchor="ctr"/>
          <a:lstStyle/>
          <a:p>
            <a:pPr defTabSz="449263"/>
            <a:r>
              <a:rPr lang="en-US" dirty="0"/>
              <a:t>To extend the table one allocates a new bucket array and redistributes the items using the new hash function, which now uses the new size.</a:t>
            </a:r>
          </a:p>
          <a:p>
            <a:pPr defTabSz="449263"/>
            <a:endParaRPr lang="en-US" dirty="0"/>
          </a:p>
        </p:txBody>
      </p:sp>
    </p:spTree>
    <p:extLst>
      <p:ext uri="{BB962C8B-B14F-4D97-AF65-F5344CB8AC3E}">
        <p14:creationId xmlns:p14="http://schemas.microsoft.com/office/powerpoint/2010/main" val="3237810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5BAC0D5A-9026-4F6C-A1BD-5621A784950F}" type="slidenum">
              <a:rPr lang="x-none" smtClean="0"/>
              <a:pPr/>
              <a:t>9</a:t>
            </a:fld>
            <a:endParaRPr lang="en-US" dirty="0"/>
          </a:p>
        </p:txBody>
      </p:sp>
      <p:sp>
        <p:nvSpPr>
          <p:cNvPr id="1710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C509EC4-3C38-4C8F-918D-8478E75390C0}" type="slidenum">
              <a:rPr lang="x-none" sz="1300">
                <a:latin typeface="Marlett" pitchFamily="2" charset="2"/>
              </a:rPr>
              <a:pPr defTabSz="966788"/>
              <a:t>9</a:t>
            </a:fld>
            <a:endParaRPr lang="en-US" sz="1300" dirty="0">
              <a:latin typeface="Marlett" pitchFamily="2" charset="2"/>
            </a:endParaRPr>
          </a:p>
        </p:txBody>
      </p:sp>
      <p:sp>
        <p:nvSpPr>
          <p:cNvPr id="171012" name="Rectangle 2"/>
          <p:cNvSpPr>
            <a:spLocks noGrp="1" noRot="1" noChangeAspect="1" noChangeArrowheads="1" noTextEdit="1"/>
          </p:cNvSpPr>
          <p:nvPr>
            <p:ph type="sldImg"/>
          </p:nvPr>
        </p:nvSpPr>
        <p:spPr>
          <a:xfrm>
            <a:off x="1443038" y="922338"/>
            <a:ext cx="4430712" cy="3322637"/>
          </a:xfrm>
          <a:ln/>
        </p:spPr>
      </p:sp>
      <p:sp>
        <p:nvSpPr>
          <p:cNvPr id="171013" name="Text Box 3"/>
          <p:cNvSpPr>
            <a:spLocks noGrp="1" noChangeArrowheads="1"/>
          </p:cNvSpPr>
          <p:nvPr>
            <p:ph type="body" idx="1"/>
          </p:nvPr>
        </p:nvSpPr>
        <p:spPr>
          <a:xfrm>
            <a:off x="1133475" y="4567238"/>
            <a:ext cx="5056188" cy="3690937"/>
          </a:xfrm>
          <a:noFill/>
          <a:ln/>
        </p:spPr>
        <p:txBody>
          <a:bodyPr wrap="none" anchor="ctr"/>
          <a:lstStyle/>
          <a:p>
            <a:pPr defTabSz="449263"/>
            <a:r>
              <a:rPr lang="en-US" dirty="0"/>
              <a:t>To extend the table one allocates a new bucket array and redistributes the items using the new hash function, which now uses the new size.</a:t>
            </a:r>
          </a:p>
          <a:p>
            <a:pPr defTabSz="449263"/>
            <a:endParaRPr lang="en-US" dirty="0"/>
          </a:p>
        </p:txBody>
      </p:sp>
    </p:spTree>
    <p:extLst>
      <p:ext uri="{BB962C8B-B14F-4D97-AF65-F5344CB8AC3E}">
        <p14:creationId xmlns:p14="http://schemas.microsoft.com/office/powerpoint/2010/main" val="3455807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E4AAEA18-D2C9-4DD4-AA04-B62F471F4F07}" type="slidenum">
              <a:rPr lang="x-none" smtClean="0"/>
              <a:pPr/>
              <a:t>10</a:t>
            </a:fld>
            <a:endParaRPr lang="en-US" dirty="0"/>
          </a:p>
        </p:txBody>
      </p:sp>
      <p:sp>
        <p:nvSpPr>
          <p:cNvPr id="1720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79ECF31-B93F-43D3-A7DF-97EB5E12D3B6}" type="slidenum">
              <a:rPr lang="x-none" sz="1300">
                <a:latin typeface="Marlett" pitchFamily="2" charset="2"/>
              </a:rPr>
              <a:pPr defTabSz="966788"/>
              <a:t>10</a:t>
            </a:fld>
            <a:endParaRPr lang="en-US" sz="1300" dirty="0">
              <a:latin typeface="Marlett" pitchFamily="2" charset="2"/>
            </a:endParaRPr>
          </a:p>
        </p:txBody>
      </p:sp>
      <p:sp>
        <p:nvSpPr>
          <p:cNvPr id="172036" name="Rectangle 2"/>
          <p:cNvSpPr>
            <a:spLocks noGrp="1" noRot="1" noChangeAspect="1" noChangeArrowheads="1" noTextEdit="1"/>
          </p:cNvSpPr>
          <p:nvPr>
            <p:ph type="sldImg"/>
          </p:nvPr>
        </p:nvSpPr>
        <p:spPr>
          <a:xfrm>
            <a:off x="1443038" y="922338"/>
            <a:ext cx="4430712" cy="3322637"/>
          </a:xfrm>
          <a:ln/>
        </p:spPr>
      </p:sp>
      <p:sp>
        <p:nvSpPr>
          <p:cNvPr id="172037" name="Text Box 3"/>
          <p:cNvSpPr>
            <a:spLocks noGrp="1" noChangeArrowheads="1"/>
          </p:cNvSpPr>
          <p:nvPr>
            <p:ph type="body" idx="1"/>
          </p:nvPr>
        </p:nvSpPr>
        <p:spPr>
          <a:xfrm>
            <a:off x="1133475" y="4567238"/>
            <a:ext cx="5056188" cy="3690937"/>
          </a:xfrm>
          <a:noFill/>
          <a:ln/>
        </p:spPr>
        <p:txBody>
          <a:bodyPr wrap="none" anchor="ctr"/>
          <a:lstStyle/>
          <a:p>
            <a:pPr defTabSz="449263"/>
            <a:r>
              <a:rPr lang="en-US" dirty="0"/>
              <a:t>The four must move the bucket four, and 7 and 15 must move to bucket 7.</a:t>
            </a:r>
          </a:p>
        </p:txBody>
      </p:sp>
    </p:spTree>
    <p:extLst>
      <p:ext uri="{BB962C8B-B14F-4D97-AF65-F5344CB8AC3E}">
        <p14:creationId xmlns:p14="http://schemas.microsoft.com/office/powerpoint/2010/main" val="2349633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F67321F6-1909-4A3D-9185-B2820A225B45}" type="slidenum">
              <a:rPr lang="x-none" smtClean="0"/>
              <a:pPr/>
              <a:t>11</a:t>
            </a:fld>
            <a:endParaRPr lang="en-US" dirty="0"/>
          </a:p>
        </p:txBody>
      </p:sp>
      <p:sp>
        <p:nvSpPr>
          <p:cNvPr id="1730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9856C36-D806-439A-BDE3-AB37F6B11770}" type="slidenum">
              <a:rPr lang="x-none" sz="1300">
                <a:latin typeface="Marlett" pitchFamily="2" charset="2"/>
              </a:rPr>
              <a:pPr defTabSz="966788"/>
              <a:t>11</a:t>
            </a:fld>
            <a:endParaRPr lang="en-US" sz="1300" dirty="0">
              <a:latin typeface="Marlett" pitchFamily="2" charset="2"/>
            </a:endParaRPr>
          </a:p>
        </p:txBody>
      </p:sp>
      <p:sp>
        <p:nvSpPr>
          <p:cNvPr id="173060" name="Rectangle 2"/>
          <p:cNvSpPr>
            <a:spLocks noGrp="1" noRot="1" noChangeAspect="1" noChangeArrowheads="1" noTextEdit="1"/>
          </p:cNvSpPr>
          <p:nvPr>
            <p:ph type="sldImg"/>
          </p:nvPr>
        </p:nvSpPr>
        <p:spPr>
          <a:xfrm>
            <a:off x="1443038" y="922338"/>
            <a:ext cx="4430712" cy="3322637"/>
          </a:xfrm>
          <a:ln/>
        </p:spPr>
      </p:sp>
      <p:sp>
        <p:nvSpPr>
          <p:cNvPr id="173061" name="Rectangle 3"/>
          <p:cNvSpPr>
            <a:spLocks noGrp="1" noChangeArrowheads="1"/>
          </p:cNvSpPr>
          <p:nvPr>
            <p:ph type="body" idx="1"/>
          </p:nvPr>
        </p:nvSpPr>
        <p:spPr>
          <a:xfrm>
            <a:off x="1133475" y="4567238"/>
            <a:ext cx="5056188" cy="3690937"/>
          </a:xfrm>
          <a:noFill/>
          <a:ln/>
        </p:spPr>
        <p:txBody>
          <a:bodyPr wrap="none" anchor="ctr"/>
          <a:lstStyle/>
          <a:p>
            <a:pPr defTabSz="449263"/>
            <a:endParaRPr lang="en-US" dirty="0"/>
          </a:p>
        </p:txBody>
      </p:sp>
    </p:spTree>
    <p:extLst>
      <p:ext uri="{BB962C8B-B14F-4D97-AF65-F5344CB8AC3E}">
        <p14:creationId xmlns:p14="http://schemas.microsoft.com/office/powerpoint/2010/main" val="879182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65880879-D0F6-4702-A5DA-EB13FAB865E6}" type="slidenum">
              <a:rPr lang="x-none" smtClean="0"/>
              <a:pPr/>
              <a:t>12</a:t>
            </a:fld>
            <a:endParaRPr lang="en-US" dirty="0"/>
          </a:p>
        </p:txBody>
      </p:sp>
      <p:sp>
        <p:nvSpPr>
          <p:cNvPr id="1740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3C2F6DE-E363-4895-8A3B-C59612D3EACD}" type="slidenum">
              <a:rPr lang="x-none" sz="1300">
                <a:latin typeface="Marlett" pitchFamily="2" charset="2"/>
              </a:rPr>
              <a:pPr defTabSz="966788"/>
              <a:t>12</a:t>
            </a:fld>
            <a:endParaRPr lang="en-US" sz="1300" dirty="0">
              <a:latin typeface="Marlett" pitchFamily="2" charset="2"/>
            </a:endParaRPr>
          </a:p>
        </p:txBody>
      </p:sp>
      <p:sp>
        <p:nvSpPr>
          <p:cNvPr id="174084" name="Rectangle 2"/>
          <p:cNvSpPr>
            <a:spLocks noGrp="1" noRot="1" noChangeAspect="1" noChangeArrowheads="1" noTextEdit="1"/>
          </p:cNvSpPr>
          <p:nvPr>
            <p:ph type="sldImg"/>
          </p:nvPr>
        </p:nvSpPr>
        <p:spPr>
          <a:xfrm>
            <a:off x="1443038" y="922338"/>
            <a:ext cx="4430712" cy="3322637"/>
          </a:xfrm>
          <a:ln/>
        </p:spPr>
      </p:sp>
      <p:sp>
        <p:nvSpPr>
          <p:cNvPr id="174085" name="Rectangle 3"/>
          <p:cNvSpPr>
            <a:spLocks noGrp="1" noChangeArrowheads="1"/>
          </p:cNvSpPr>
          <p:nvPr>
            <p:ph type="body" idx="1"/>
          </p:nvPr>
        </p:nvSpPr>
        <p:spPr>
          <a:xfrm>
            <a:off x="1133475" y="4567238"/>
            <a:ext cx="5056188" cy="3690937"/>
          </a:xfrm>
          <a:noFill/>
          <a:ln/>
        </p:spPr>
        <p:txBody>
          <a:bodyPr wrap="none" anchor="ctr"/>
          <a:lstStyle/>
          <a:p>
            <a:pPr defTabSz="449263"/>
            <a:endParaRPr lang="en-US" dirty="0"/>
          </a:p>
        </p:txBody>
      </p:sp>
    </p:spTree>
    <p:extLst>
      <p:ext uri="{BB962C8B-B14F-4D97-AF65-F5344CB8AC3E}">
        <p14:creationId xmlns:p14="http://schemas.microsoft.com/office/powerpoint/2010/main" val="3872186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CC0462AC-309B-41C2-88DC-D8A21F009E3F}" type="slidenum">
              <a:rPr lang="x-none" smtClean="0"/>
              <a:pPr/>
              <a:t>13</a:t>
            </a:fld>
            <a:endParaRPr lang="en-US" dirty="0"/>
          </a:p>
        </p:txBody>
      </p:sp>
      <p:sp>
        <p:nvSpPr>
          <p:cNvPr id="1751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E57E35D-FD68-472F-85FA-92C25EDB08FF}" type="slidenum">
              <a:rPr lang="x-none" sz="1300">
                <a:latin typeface="Marlett" pitchFamily="2" charset="2"/>
              </a:rPr>
              <a:pPr defTabSz="966788"/>
              <a:t>13</a:t>
            </a:fld>
            <a:endParaRPr lang="en-US" sz="1300" dirty="0">
              <a:latin typeface="Marlett" pitchFamily="2" charset="2"/>
            </a:endParaRPr>
          </a:p>
        </p:txBody>
      </p:sp>
      <p:sp>
        <p:nvSpPr>
          <p:cNvPr id="175108" name="Rectangle 2"/>
          <p:cNvSpPr>
            <a:spLocks noGrp="1" noRot="1" noChangeAspect="1" noChangeArrowheads="1" noTextEdit="1"/>
          </p:cNvSpPr>
          <p:nvPr>
            <p:ph type="sldImg"/>
          </p:nvPr>
        </p:nvSpPr>
        <p:spPr>
          <a:xfrm>
            <a:off x="1443038" y="922338"/>
            <a:ext cx="4430712" cy="3322637"/>
          </a:xfrm>
          <a:ln/>
        </p:spPr>
      </p:sp>
      <p:sp>
        <p:nvSpPr>
          <p:cNvPr id="175109" name="Rectangle 3"/>
          <p:cNvSpPr>
            <a:spLocks noGrp="1" noChangeArrowheads="1"/>
          </p:cNvSpPr>
          <p:nvPr>
            <p:ph type="body" idx="1"/>
          </p:nvPr>
        </p:nvSpPr>
        <p:spPr>
          <a:xfrm>
            <a:off x="1133475" y="4567238"/>
            <a:ext cx="5056188" cy="3690937"/>
          </a:xfrm>
          <a:noFill/>
          <a:ln/>
        </p:spPr>
        <p:txBody>
          <a:bodyPr wrap="none" anchor="ctr"/>
          <a:lstStyle/>
          <a:p>
            <a:pPr defTabSz="449263"/>
            <a:endParaRPr lang="en-US" dirty="0"/>
          </a:p>
        </p:txBody>
      </p:sp>
    </p:spTree>
    <p:extLst>
      <p:ext uri="{BB962C8B-B14F-4D97-AF65-F5344CB8AC3E}">
        <p14:creationId xmlns:p14="http://schemas.microsoft.com/office/powerpoint/2010/main" val="506985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508559FD-BB11-4E62-9BC4-59ED8B074F8D}" type="slidenum">
              <a:rPr lang="x-none" smtClean="0"/>
              <a:pPr/>
              <a:t>14</a:t>
            </a:fld>
            <a:endParaRPr lang="en-US" dirty="0"/>
          </a:p>
        </p:txBody>
      </p:sp>
      <p:sp>
        <p:nvSpPr>
          <p:cNvPr id="1781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20F919E-B8E0-48B2-B337-CCE4E519D149}" type="slidenum">
              <a:rPr lang="x-none" sz="1300">
                <a:latin typeface="Marlett" pitchFamily="2" charset="2"/>
              </a:rPr>
              <a:pPr defTabSz="966788"/>
              <a:t>14</a:t>
            </a:fld>
            <a:endParaRPr lang="en-US" sz="1300" dirty="0">
              <a:latin typeface="Marlett" pitchFamily="2" charset="2"/>
            </a:endParaRPr>
          </a:p>
        </p:txBody>
      </p:sp>
      <p:sp>
        <p:nvSpPr>
          <p:cNvPr id="178180" name="Rectangle 2"/>
          <p:cNvSpPr>
            <a:spLocks noGrp="1" noRot="1" noChangeAspect="1" noChangeArrowheads="1" noTextEdit="1"/>
          </p:cNvSpPr>
          <p:nvPr>
            <p:ph type="sldImg"/>
          </p:nvPr>
        </p:nvSpPr>
        <p:spPr>
          <a:ln/>
        </p:spPr>
      </p:sp>
      <p:sp>
        <p:nvSpPr>
          <p:cNvPr id="17818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39750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A14CAAFB-4107-4D94-9C40-66BDE0640836}" type="slidenum">
              <a:rPr lang="x-none" smtClean="0"/>
              <a:pPr/>
              <a:t>15</a:t>
            </a:fld>
            <a:endParaRPr lang="en-US" dirty="0"/>
          </a:p>
        </p:txBody>
      </p:sp>
      <p:sp>
        <p:nvSpPr>
          <p:cNvPr id="1792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5FFF53E-6E83-4D4C-9604-D7CDDD1B4CB0}" type="slidenum">
              <a:rPr lang="x-none" sz="1300">
                <a:latin typeface="Marlett" pitchFamily="2" charset="2"/>
              </a:rPr>
              <a:pPr defTabSz="966788"/>
              <a:t>15</a:t>
            </a:fld>
            <a:endParaRPr lang="en-US" sz="1300" dirty="0">
              <a:latin typeface="Marlett" pitchFamily="2" charset="2"/>
            </a:endParaRPr>
          </a:p>
        </p:txBody>
      </p:sp>
      <p:sp>
        <p:nvSpPr>
          <p:cNvPr id="179204" name="Rectangle 2"/>
          <p:cNvSpPr>
            <a:spLocks noGrp="1" noRot="1" noChangeAspect="1" noChangeArrowheads="1" noTextEdit="1"/>
          </p:cNvSpPr>
          <p:nvPr>
            <p:ph type="sldImg"/>
          </p:nvPr>
        </p:nvSpPr>
        <p:spPr>
          <a:ln/>
        </p:spPr>
      </p:sp>
      <p:sp>
        <p:nvSpPr>
          <p:cNvPr id="17920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02077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D909712D-738E-4C68-B954-139C2359E5C2}" type="slidenum">
              <a:rPr lang="x-none" smtClean="0"/>
              <a:pPr/>
              <a:t>16</a:t>
            </a:fld>
            <a:endParaRPr lang="en-US" dirty="0"/>
          </a:p>
        </p:txBody>
      </p:sp>
      <p:sp>
        <p:nvSpPr>
          <p:cNvPr id="1802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A4EB5F7-90AA-4BE5-B261-0FE189EF6E34}" type="slidenum">
              <a:rPr lang="x-none" sz="1300">
                <a:latin typeface="Marlett" pitchFamily="2" charset="2"/>
              </a:rPr>
              <a:pPr defTabSz="966788"/>
              <a:t>16</a:t>
            </a:fld>
            <a:endParaRPr lang="en-US" sz="1300" dirty="0">
              <a:latin typeface="Marlett" pitchFamily="2" charset="2"/>
            </a:endParaRPr>
          </a:p>
        </p:txBody>
      </p:sp>
      <p:sp>
        <p:nvSpPr>
          <p:cNvPr id="180228" name="Rectangle 2"/>
          <p:cNvSpPr>
            <a:spLocks noGrp="1" noRot="1" noChangeAspect="1" noChangeArrowheads="1" noTextEdit="1"/>
          </p:cNvSpPr>
          <p:nvPr>
            <p:ph type="sldImg"/>
          </p:nvPr>
        </p:nvSpPr>
        <p:spPr>
          <a:ln/>
        </p:spPr>
      </p:sp>
      <p:sp>
        <p:nvSpPr>
          <p:cNvPr id="18022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827834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9D37059B-E0F8-4CC7-98E1-23D406C51EB0}" type="slidenum">
              <a:rPr lang="x-none" smtClean="0"/>
              <a:pPr/>
              <a:t>17</a:t>
            </a:fld>
            <a:endParaRPr lang="en-US" dirty="0"/>
          </a:p>
        </p:txBody>
      </p:sp>
      <p:sp>
        <p:nvSpPr>
          <p:cNvPr id="1812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76DD7EF-3F94-43C7-8DC2-D35AE0BB6DB7}" type="slidenum">
              <a:rPr lang="x-none" sz="1300">
                <a:latin typeface="Marlett" pitchFamily="2" charset="2"/>
              </a:rPr>
              <a:pPr defTabSz="966788"/>
              <a:t>17</a:t>
            </a:fld>
            <a:endParaRPr lang="en-US" sz="1300" dirty="0">
              <a:latin typeface="Marlett" pitchFamily="2" charset="2"/>
            </a:endParaRPr>
          </a:p>
        </p:txBody>
      </p:sp>
      <p:sp>
        <p:nvSpPr>
          <p:cNvPr id="181252" name="Rectangle 2"/>
          <p:cNvSpPr>
            <a:spLocks noGrp="1" noRot="1" noChangeAspect="1" noChangeArrowheads="1" noTextEdit="1"/>
          </p:cNvSpPr>
          <p:nvPr>
            <p:ph type="sldImg"/>
          </p:nvPr>
        </p:nvSpPr>
        <p:spPr>
          <a:ln/>
        </p:spPr>
      </p:sp>
      <p:sp>
        <p:nvSpPr>
          <p:cNvPr id="18125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547149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B48373B9-FB1B-4A83-8DC4-2D0D0E6BA7D2}" type="slidenum">
              <a:rPr lang="x-none" smtClean="0"/>
              <a:pPr/>
              <a:t>18</a:t>
            </a:fld>
            <a:endParaRPr lang="en-US" dirty="0"/>
          </a:p>
        </p:txBody>
      </p:sp>
      <p:sp>
        <p:nvSpPr>
          <p:cNvPr id="1822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18A32E2-2E27-4068-BA75-6E5F3C48FDCB}" type="slidenum">
              <a:rPr lang="x-none" sz="1300">
                <a:latin typeface="Marlett" pitchFamily="2" charset="2"/>
              </a:rPr>
              <a:pPr defTabSz="966788"/>
              <a:t>18</a:t>
            </a:fld>
            <a:endParaRPr lang="en-US" sz="1300" dirty="0">
              <a:latin typeface="Marlett" pitchFamily="2" charset="2"/>
            </a:endParaRPr>
          </a:p>
        </p:txBody>
      </p:sp>
      <p:sp>
        <p:nvSpPr>
          <p:cNvPr id="182276" name="Rectangle 2"/>
          <p:cNvSpPr>
            <a:spLocks noGrp="1" noRot="1" noChangeAspect="1" noChangeArrowheads="1" noTextEdit="1"/>
          </p:cNvSpPr>
          <p:nvPr>
            <p:ph type="sldImg"/>
          </p:nvPr>
        </p:nvSpPr>
        <p:spPr>
          <a:ln/>
        </p:spPr>
      </p:sp>
      <p:sp>
        <p:nvSpPr>
          <p:cNvPr id="18227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17380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2F0ECF17-EEAE-4707-8CBC-FEDBB76182E4}" type="slidenum">
              <a:rPr lang="x-none" smtClean="0"/>
              <a:pPr/>
              <a:t>19</a:t>
            </a:fld>
            <a:endParaRPr lang="en-US" dirty="0"/>
          </a:p>
        </p:txBody>
      </p:sp>
      <p:sp>
        <p:nvSpPr>
          <p:cNvPr id="1832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79BBBAD-2BAC-401C-9FC5-BEA4AB469C35}" type="slidenum">
              <a:rPr lang="x-none" sz="1300">
                <a:latin typeface="Marlett" pitchFamily="2" charset="2"/>
              </a:rPr>
              <a:pPr defTabSz="966788"/>
              <a:t>19</a:t>
            </a:fld>
            <a:endParaRPr lang="en-US" sz="1300" dirty="0">
              <a:latin typeface="Marlett" pitchFamily="2" charset="2"/>
            </a:endParaRPr>
          </a:p>
        </p:txBody>
      </p:sp>
      <p:sp>
        <p:nvSpPr>
          <p:cNvPr id="183300" name="Rectangle 2"/>
          <p:cNvSpPr>
            <a:spLocks noGrp="1" noRot="1" noChangeAspect="1" noChangeArrowheads="1" noTextEdit="1"/>
          </p:cNvSpPr>
          <p:nvPr>
            <p:ph type="sldImg"/>
          </p:nvPr>
        </p:nvSpPr>
        <p:spPr>
          <a:ln/>
        </p:spPr>
      </p:sp>
      <p:sp>
        <p:nvSpPr>
          <p:cNvPr id="18330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322785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8E16611F-0829-49D3-A09E-7CEA05F50A0D}" type="slidenum">
              <a:rPr lang="x-none" smtClean="0"/>
              <a:pPr/>
              <a:t>20</a:t>
            </a:fld>
            <a:endParaRPr lang="en-US" dirty="0"/>
          </a:p>
        </p:txBody>
      </p:sp>
      <p:sp>
        <p:nvSpPr>
          <p:cNvPr id="1843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36E7D45-5409-4947-9024-16EA90D1B2B1}" type="slidenum">
              <a:rPr lang="x-none" sz="1300">
                <a:latin typeface="Marlett" pitchFamily="2" charset="2"/>
              </a:rPr>
              <a:pPr defTabSz="966788"/>
              <a:t>20</a:t>
            </a:fld>
            <a:endParaRPr lang="en-US" sz="1300" dirty="0">
              <a:latin typeface="Marlett" pitchFamily="2" charset="2"/>
            </a:endParaRPr>
          </a:p>
        </p:txBody>
      </p:sp>
      <p:sp>
        <p:nvSpPr>
          <p:cNvPr id="184324" name="Rectangle 2"/>
          <p:cNvSpPr>
            <a:spLocks noGrp="1" noRot="1" noChangeAspect="1" noChangeArrowheads="1" noTextEdit="1"/>
          </p:cNvSpPr>
          <p:nvPr>
            <p:ph type="sldImg"/>
          </p:nvPr>
        </p:nvSpPr>
        <p:spPr>
          <a:ln/>
        </p:spPr>
      </p:sp>
      <p:sp>
        <p:nvSpPr>
          <p:cNvPr id="18432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474739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34FCC480-22D3-40A0-90BD-E538AD1D7BA6}" type="slidenum">
              <a:rPr lang="x-none" smtClean="0"/>
              <a:pPr/>
              <a:t>21</a:t>
            </a:fld>
            <a:endParaRPr lang="en-US" dirty="0"/>
          </a:p>
        </p:txBody>
      </p:sp>
      <p:sp>
        <p:nvSpPr>
          <p:cNvPr id="1863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0F40919-B236-4C68-98C9-56F36114C8CC}" type="slidenum">
              <a:rPr lang="x-none" sz="1300">
                <a:latin typeface="Marlett" pitchFamily="2" charset="2"/>
              </a:rPr>
              <a:pPr defTabSz="966788"/>
              <a:t>21</a:t>
            </a:fld>
            <a:endParaRPr lang="en-US" sz="1300" dirty="0">
              <a:latin typeface="Marlett" pitchFamily="2" charset="2"/>
            </a:endParaRPr>
          </a:p>
        </p:txBody>
      </p:sp>
      <p:sp>
        <p:nvSpPr>
          <p:cNvPr id="186372" name="Rectangle 2"/>
          <p:cNvSpPr>
            <a:spLocks noGrp="1" noRot="1" noChangeAspect="1" noChangeArrowheads="1" noTextEdit="1"/>
          </p:cNvSpPr>
          <p:nvPr>
            <p:ph type="sldImg"/>
          </p:nvPr>
        </p:nvSpPr>
        <p:spPr>
          <a:ln/>
        </p:spPr>
      </p:sp>
      <p:sp>
        <p:nvSpPr>
          <p:cNvPr id="18637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348460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441F97F2-74A9-4898-A7C9-42B3A57CBEBA}" type="slidenum">
              <a:rPr lang="x-none" smtClean="0"/>
              <a:pPr/>
              <a:t>22</a:t>
            </a:fld>
            <a:endParaRPr lang="en-US" dirty="0"/>
          </a:p>
        </p:txBody>
      </p:sp>
      <p:sp>
        <p:nvSpPr>
          <p:cNvPr id="1873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BDDC3E7-E459-4ACA-BC4F-905EED79D729}" type="slidenum">
              <a:rPr lang="x-none" sz="1300">
                <a:latin typeface="Marlett" pitchFamily="2" charset="2"/>
              </a:rPr>
              <a:pPr defTabSz="966788"/>
              <a:t>22</a:t>
            </a:fld>
            <a:endParaRPr lang="en-US" sz="1300" dirty="0">
              <a:latin typeface="Marlett" pitchFamily="2" charset="2"/>
            </a:endParaRPr>
          </a:p>
        </p:txBody>
      </p:sp>
      <p:sp>
        <p:nvSpPr>
          <p:cNvPr id="187396" name="Rectangle 2"/>
          <p:cNvSpPr>
            <a:spLocks noGrp="1" noRot="1" noChangeAspect="1" noChangeArrowheads="1" noTextEdit="1"/>
          </p:cNvSpPr>
          <p:nvPr>
            <p:ph type="sldImg"/>
          </p:nvPr>
        </p:nvSpPr>
        <p:spPr>
          <a:ln/>
        </p:spPr>
      </p:sp>
      <p:sp>
        <p:nvSpPr>
          <p:cNvPr id="18739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094113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3F0BE8AF-3486-4645-BF7B-96374A555CAE}" type="slidenum">
              <a:rPr lang="x-none" smtClean="0"/>
              <a:pPr/>
              <a:t>23</a:t>
            </a:fld>
            <a:endParaRPr lang="en-US" dirty="0"/>
          </a:p>
        </p:txBody>
      </p:sp>
      <p:sp>
        <p:nvSpPr>
          <p:cNvPr id="1884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4ED2D43-C25D-4D15-A637-1277D4BFC0F2}" type="slidenum">
              <a:rPr lang="x-none" sz="1300">
                <a:latin typeface="Marlett" pitchFamily="2" charset="2"/>
              </a:rPr>
              <a:pPr defTabSz="966788"/>
              <a:t>23</a:t>
            </a:fld>
            <a:endParaRPr lang="en-US" sz="1300" dirty="0">
              <a:latin typeface="Marlett" pitchFamily="2" charset="2"/>
            </a:endParaRPr>
          </a:p>
        </p:txBody>
      </p:sp>
      <p:sp>
        <p:nvSpPr>
          <p:cNvPr id="188420" name="Rectangle 2"/>
          <p:cNvSpPr>
            <a:spLocks noGrp="1" noRot="1" noChangeAspect="1" noChangeArrowheads="1" noTextEdit="1"/>
          </p:cNvSpPr>
          <p:nvPr>
            <p:ph type="sldImg"/>
          </p:nvPr>
        </p:nvSpPr>
        <p:spPr>
          <a:ln/>
        </p:spPr>
      </p:sp>
      <p:sp>
        <p:nvSpPr>
          <p:cNvPr id="18842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480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E96B0109-C4CA-4219-9E32-201C8088E0BA}" type="slidenum">
              <a:rPr lang="x-none" smtClean="0"/>
              <a:pPr/>
              <a:t>24</a:t>
            </a:fld>
            <a:endParaRPr lang="en-US" dirty="0"/>
          </a:p>
        </p:txBody>
      </p:sp>
      <p:sp>
        <p:nvSpPr>
          <p:cNvPr id="1894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74B0B7B-D4E6-48E3-A784-2986091D83C4}" type="slidenum">
              <a:rPr lang="x-none" sz="1300">
                <a:latin typeface="Marlett" pitchFamily="2" charset="2"/>
              </a:rPr>
              <a:pPr defTabSz="966788"/>
              <a:t>24</a:t>
            </a:fld>
            <a:endParaRPr lang="en-US" sz="1300" dirty="0">
              <a:latin typeface="Marlett" pitchFamily="2" charset="2"/>
            </a:endParaRPr>
          </a:p>
        </p:txBody>
      </p:sp>
      <p:sp>
        <p:nvSpPr>
          <p:cNvPr id="189444" name="Rectangle 2"/>
          <p:cNvSpPr>
            <a:spLocks noGrp="1" noRot="1" noChangeAspect="1" noChangeArrowheads="1" noTextEdit="1"/>
          </p:cNvSpPr>
          <p:nvPr>
            <p:ph type="sldImg"/>
          </p:nvPr>
        </p:nvSpPr>
        <p:spPr>
          <a:ln/>
        </p:spPr>
      </p:sp>
      <p:sp>
        <p:nvSpPr>
          <p:cNvPr id="189445" name="Rectangle 3"/>
          <p:cNvSpPr>
            <a:spLocks noGrp="1" noChangeArrowheads="1"/>
          </p:cNvSpPr>
          <p:nvPr>
            <p:ph type="body" idx="1"/>
          </p:nvPr>
        </p:nvSpPr>
        <p:spPr>
          <a:noFill/>
          <a:ln/>
        </p:spPr>
        <p:txBody>
          <a:bodyPr/>
          <a:lstStyle/>
          <a:p>
            <a:r>
              <a:rPr lang="en-US" dirty="0"/>
              <a:t>Java: .75 load factor threshold</a:t>
            </a:r>
          </a:p>
        </p:txBody>
      </p:sp>
    </p:spTree>
    <p:extLst>
      <p:ext uri="{BB962C8B-B14F-4D97-AF65-F5344CB8AC3E}">
        <p14:creationId xmlns:p14="http://schemas.microsoft.com/office/powerpoint/2010/main" val="2234284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36209BB0-BE0C-4F50-B03E-F12592548EFC}" type="slidenum">
              <a:rPr lang="x-none" smtClean="0"/>
              <a:pPr/>
              <a:t>25</a:t>
            </a:fld>
            <a:endParaRPr lang="en-US" dirty="0"/>
          </a:p>
        </p:txBody>
      </p:sp>
      <p:sp>
        <p:nvSpPr>
          <p:cNvPr id="1904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7C1D657-91F2-4A70-82AD-44F05206A5F5}" type="slidenum">
              <a:rPr lang="x-none" sz="1300">
                <a:latin typeface="Marlett" pitchFamily="2" charset="2"/>
              </a:rPr>
              <a:pPr defTabSz="966788"/>
              <a:t>25</a:t>
            </a:fld>
            <a:endParaRPr lang="en-US" sz="1300" dirty="0">
              <a:latin typeface="Marlett" pitchFamily="2" charset="2"/>
            </a:endParaRPr>
          </a:p>
        </p:txBody>
      </p:sp>
      <p:sp>
        <p:nvSpPr>
          <p:cNvPr id="190468" name="Rectangle 2"/>
          <p:cNvSpPr>
            <a:spLocks noGrp="1" noRot="1" noChangeAspect="1" noChangeArrowheads="1" noTextEdit="1"/>
          </p:cNvSpPr>
          <p:nvPr>
            <p:ph type="sldImg"/>
          </p:nvPr>
        </p:nvSpPr>
        <p:spPr>
          <a:ln/>
        </p:spPr>
      </p:sp>
      <p:sp>
        <p:nvSpPr>
          <p:cNvPr id="19046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45262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C08E5124-0A1A-4FC7-9C6B-56FC57EB495F}" type="slidenum">
              <a:rPr lang="x-none" smtClean="0"/>
              <a:pPr/>
              <a:t>26</a:t>
            </a:fld>
            <a:endParaRPr lang="en-US" dirty="0"/>
          </a:p>
        </p:txBody>
      </p:sp>
      <p:sp>
        <p:nvSpPr>
          <p:cNvPr id="1914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5EACF2E-8EA1-4978-919C-58E1630B9DB4}" type="slidenum">
              <a:rPr lang="x-none" sz="1300">
                <a:latin typeface="Marlett" pitchFamily="2" charset="2"/>
              </a:rPr>
              <a:pPr defTabSz="966788"/>
              <a:t>26</a:t>
            </a:fld>
            <a:endParaRPr lang="en-US" sz="1300" dirty="0">
              <a:latin typeface="Marlett" pitchFamily="2" charset="2"/>
            </a:endParaRPr>
          </a:p>
        </p:txBody>
      </p:sp>
      <p:sp>
        <p:nvSpPr>
          <p:cNvPr id="191492" name="Rectangle 2"/>
          <p:cNvSpPr>
            <a:spLocks noGrp="1" noRot="1" noChangeAspect="1" noChangeArrowheads="1" noTextEdit="1"/>
          </p:cNvSpPr>
          <p:nvPr>
            <p:ph type="sldImg"/>
          </p:nvPr>
        </p:nvSpPr>
        <p:spPr>
          <a:ln/>
        </p:spPr>
      </p:sp>
      <p:sp>
        <p:nvSpPr>
          <p:cNvPr id="19149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54893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7D96913B-BADE-4ECB-A053-6C685AFBACAC}" type="slidenum">
              <a:rPr lang="x-none" smtClean="0"/>
              <a:pPr/>
              <a:t>27</a:t>
            </a:fld>
            <a:endParaRPr lang="en-US" dirty="0"/>
          </a:p>
        </p:txBody>
      </p:sp>
      <p:sp>
        <p:nvSpPr>
          <p:cNvPr id="1925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A65D501-AE97-4112-9E34-7438DB033B82}" type="slidenum">
              <a:rPr lang="x-none" sz="1300">
                <a:latin typeface="Marlett" pitchFamily="2" charset="2"/>
              </a:rPr>
              <a:pPr defTabSz="966788"/>
              <a:t>27</a:t>
            </a:fld>
            <a:endParaRPr lang="en-US" sz="1300" dirty="0">
              <a:latin typeface="Marlett" pitchFamily="2" charset="2"/>
            </a:endParaRPr>
          </a:p>
        </p:txBody>
      </p:sp>
      <p:sp>
        <p:nvSpPr>
          <p:cNvPr id="192516" name="Rectangle 2"/>
          <p:cNvSpPr>
            <a:spLocks noGrp="1" noRot="1" noChangeAspect="1" noChangeArrowheads="1" noTextEdit="1"/>
          </p:cNvSpPr>
          <p:nvPr>
            <p:ph type="sldImg"/>
          </p:nvPr>
        </p:nvSpPr>
        <p:spPr>
          <a:ln/>
        </p:spPr>
      </p:sp>
      <p:sp>
        <p:nvSpPr>
          <p:cNvPr id="19251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125632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BCE1F8CC-BC0D-444E-98A4-CA622C24FDC4}" type="slidenum">
              <a:rPr lang="x-none" smtClean="0"/>
              <a:pPr/>
              <a:t>28</a:t>
            </a:fld>
            <a:endParaRPr lang="en-US" dirty="0"/>
          </a:p>
        </p:txBody>
      </p:sp>
      <p:sp>
        <p:nvSpPr>
          <p:cNvPr id="1935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05D2FC6-A02E-44AB-A2DB-47D520F6498F}" type="slidenum">
              <a:rPr lang="x-none" sz="1300">
                <a:latin typeface="Marlett" pitchFamily="2" charset="2"/>
              </a:rPr>
              <a:pPr defTabSz="966788"/>
              <a:t>28</a:t>
            </a:fld>
            <a:endParaRPr lang="en-US" sz="1300" dirty="0">
              <a:latin typeface="Marlett" pitchFamily="2" charset="2"/>
            </a:endParaRPr>
          </a:p>
        </p:txBody>
      </p:sp>
      <p:sp>
        <p:nvSpPr>
          <p:cNvPr id="193540" name="Rectangle 2"/>
          <p:cNvSpPr>
            <a:spLocks noGrp="1" noRot="1" noChangeAspect="1" noChangeArrowheads="1" noTextEdit="1"/>
          </p:cNvSpPr>
          <p:nvPr>
            <p:ph type="sldImg"/>
          </p:nvPr>
        </p:nvSpPr>
        <p:spPr>
          <a:ln/>
        </p:spPr>
      </p:sp>
      <p:sp>
        <p:nvSpPr>
          <p:cNvPr id="19354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535411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56EE002C-FE52-45C2-B14C-42007D0EBE30}" type="slidenum">
              <a:rPr lang="x-none" smtClean="0"/>
              <a:pPr/>
              <a:t>29</a:t>
            </a:fld>
            <a:endParaRPr lang="en-US" dirty="0"/>
          </a:p>
        </p:txBody>
      </p:sp>
      <p:sp>
        <p:nvSpPr>
          <p:cNvPr id="1945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77C83B9-FC78-499F-916C-C667C54FEB81}" type="slidenum">
              <a:rPr lang="x-none" sz="1300">
                <a:latin typeface="Marlett" pitchFamily="2" charset="2"/>
              </a:rPr>
              <a:pPr defTabSz="966788"/>
              <a:t>29</a:t>
            </a:fld>
            <a:endParaRPr lang="en-US" sz="1300" dirty="0">
              <a:latin typeface="Marlett" pitchFamily="2" charset="2"/>
            </a:endParaRPr>
          </a:p>
        </p:txBody>
      </p:sp>
      <p:sp>
        <p:nvSpPr>
          <p:cNvPr id="194564" name="Rectangle 2"/>
          <p:cNvSpPr>
            <a:spLocks noGrp="1" noRot="1" noChangeAspect="1" noChangeArrowheads="1" noTextEdit="1"/>
          </p:cNvSpPr>
          <p:nvPr>
            <p:ph type="sldImg"/>
          </p:nvPr>
        </p:nvSpPr>
        <p:spPr>
          <a:ln/>
        </p:spPr>
      </p:sp>
      <p:sp>
        <p:nvSpPr>
          <p:cNvPr id="194565" name="Rectangle 3"/>
          <p:cNvSpPr>
            <a:spLocks noGrp="1" noChangeArrowheads="1"/>
          </p:cNvSpPr>
          <p:nvPr>
            <p:ph type="body" idx="1"/>
          </p:nvPr>
        </p:nvSpPr>
        <p:spPr>
          <a:noFill/>
          <a:ln/>
        </p:spPr>
        <p:txBody>
          <a:bodyPr/>
          <a:lstStyle/>
          <a:p>
            <a:r>
              <a:rPr lang="en-US" dirty="0"/>
              <a:t>Dashed lines?</a:t>
            </a:r>
          </a:p>
        </p:txBody>
      </p:sp>
    </p:spTree>
    <p:extLst>
      <p:ext uri="{BB962C8B-B14F-4D97-AF65-F5344CB8AC3E}">
        <p14:creationId xmlns:p14="http://schemas.microsoft.com/office/powerpoint/2010/main" val="3375666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B28ACFA9-526E-4F6C-A40B-E584AD8C982D}" type="slidenum">
              <a:rPr lang="x-none" smtClean="0"/>
              <a:pPr/>
              <a:t>30</a:t>
            </a:fld>
            <a:endParaRPr lang="en-US" dirty="0"/>
          </a:p>
        </p:txBody>
      </p:sp>
      <p:sp>
        <p:nvSpPr>
          <p:cNvPr id="1955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9BD7FDF-2AB0-4CF3-906D-6346859D9885}" type="slidenum">
              <a:rPr lang="x-none" sz="1300">
                <a:latin typeface="Marlett" pitchFamily="2" charset="2"/>
              </a:rPr>
              <a:pPr defTabSz="966788"/>
              <a:t>30</a:t>
            </a:fld>
            <a:endParaRPr lang="en-US" sz="1300" dirty="0">
              <a:latin typeface="Marlett" pitchFamily="2" charset="2"/>
            </a:endParaRPr>
          </a:p>
        </p:txBody>
      </p:sp>
      <p:sp>
        <p:nvSpPr>
          <p:cNvPr id="195588" name="Rectangle 2"/>
          <p:cNvSpPr>
            <a:spLocks noGrp="1" noRot="1" noChangeAspect="1" noChangeArrowheads="1" noTextEdit="1"/>
          </p:cNvSpPr>
          <p:nvPr>
            <p:ph type="sldImg"/>
          </p:nvPr>
        </p:nvSpPr>
        <p:spPr>
          <a:ln/>
        </p:spPr>
      </p:sp>
      <p:sp>
        <p:nvSpPr>
          <p:cNvPr id="19558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8184657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0CCEB8F2-35C3-483B-BA69-B38C3762C123}" type="slidenum">
              <a:rPr lang="x-none" smtClean="0"/>
              <a:pPr/>
              <a:t>31</a:t>
            </a:fld>
            <a:endParaRPr lang="en-US" dirty="0"/>
          </a:p>
        </p:txBody>
      </p:sp>
      <p:sp>
        <p:nvSpPr>
          <p:cNvPr id="1966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A0A0D98-BA43-4B7B-B797-80164DC6AF96}" type="slidenum">
              <a:rPr lang="x-none" sz="1300">
                <a:latin typeface="Marlett" pitchFamily="2" charset="2"/>
              </a:rPr>
              <a:pPr defTabSz="966788"/>
              <a:t>31</a:t>
            </a:fld>
            <a:endParaRPr lang="en-US" sz="1300" dirty="0">
              <a:latin typeface="Marlett" pitchFamily="2" charset="2"/>
            </a:endParaRPr>
          </a:p>
        </p:txBody>
      </p:sp>
      <p:sp>
        <p:nvSpPr>
          <p:cNvPr id="196612" name="Rectangle 2"/>
          <p:cNvSpPr>
            <a:spLocks noGrp="1" noRot="1" noChangeAspect="1" noChangeArrowheads="1" noTextEdit="1"/>
          </p:cNvSpPr>
          <p:nvPr>
            <p:ph type="sldImg"/>
          </p:nvPr>
        </p:nvSpPr>
        <p:spPr>
          <a:ln/>
        </p:spPr>
      </p:sp>
      <p:sp>
        <p:nvSpPr>
          <p:cNvPr id="196613" name="Rectangle 3"/>
          <p:cNvSpPr>
            <a:spLocks noGrp="1" noChangeArrowheads="1"/>
          </p:cNvSpPr>
          <p:nvPr>
            <p:ph type="body" idx="1"/>
          </p:nvPr>
        </p:nvSpPr>
        <p:spPr>
          <a:noFill/>
          <a:ln/>
        </p:spPr>
        <p:txBody>
          <a:bodyPr/>
          <a:lstStyle/>
          <a:p>
            <a:r>
              <a:rPr lang="en-US" dirty="0"/>
              <a:t>Seems one lock to sequentialize resizes might be a good idea .. somebody else having the lock already … don’t do anything</a:t>
            </a:r>
          </a:p>
          <a:p>
            <a:r>
              <a:rPr lang="en-US" dirty="0"/>
              <a:t>Yossi: why not a single lock?  If someone have the first lock in the array we block as well…</a:t>
            </a:r>
          </a:p>
        </p:txBody>
      </p:sp>
    </p:spTree>
    <p:extLst>
      <p:ext uri="{BB962C8B-B14F-4D97-AF65-F5344CB8AC3E}">
        <p14:creationId xmlns:p14="http://schemas.microsoft.com/office/powerpoint/2010/main" val="14776851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6345CBD4-14C2-447C-AED0-90653955A1F2}" type="slidenum">
              <a:rPr lang="x-none" smtClean="0"/>
              <a:pPr/>
              <a:t>32</a:t>
            </a:fld>
            <a:endParaRPr lang="en-US" dirty="0"/>
          </a:p>
        </p:txBody>
      </p:sp>
      <p:sp>
        <p:nvSpPr>
          <p:cNvPr id="1976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D55CE4E-71CF-4E54-B3B8-B888CBF36D21}" type="slidenum">
              <a:rPr lang="x-none" sz="1300">
                <a:latin typeface="Marlett" pitchFamily="2" charset="2"/>
              </a:rPr>
              <a:pPr defTabSz="966788"/>
              <a:t>32</a:t>
            </a:fld>
            <a:endParaRPr lang="en-US" sz="1300" dirty="0">
              <a:latin typeface="Marlett" pitchFamily="2" charset="2"/>
            </a:endParaRPr>
          </a:p>
        </p:txBody>
      </p:sp>
      <p:sp>
        <p:nvSpPr>
          <p:cNvPr id="197636" name="Rectangle 2"/>
          <p:cNvSpPr>
            <a:spLocks noGrp="1" noRot="1" noChangeAspect="1" noChangeArrowheads="1" noTextEdit="1"/>
          </p:cNvSpPr>
          <p:nvPr>
            <p:ph type="sldImg"/>
          </p:nvPr>
        </p:nvSpPr>
        <p:spPr>
          <a:ln/>
        </p:spPr>
      </p:sp>
      <p:sp>
        <p:nvSpPr>
          <p:cNvPr id="197637" name="Rectangle 3"/>
          <p:cNvSpPr>
            <a:spLocks noGrp="1" noChangeArrowheads="1"/>
          </p:cNvSpPr>
          <p:nvPr>
            <p:ph type="body" idx="1"/>
          </p:nvPr>
        </p:nvSpPr>
        <p:spPr>
          <a:noFill/>
          <a:ln/>
        </p:spPr>
        <p:txBody>
          <a:bodyPr/>
          <a:lstStyle/>
          <a:p>
            <a:r>
              <a:rPr lang="en-US" dirty="0"/>
              <a:t>tricky: need to communicate that waiting threads need to recompute the bucket .. with interrupts … disable old locks..</a:t>
            </a:r>
          </a:p>
        </p:txBody>
      </p:sp>
    </p:spTree>
    <p:extLst>
      <p:ext uri="{BB962C8B-B14F-4D97-AF65-F5344CB8AC3E}">
        <p14:creationId xmlns:p14="http://schemas.microsoft.com/office/powerpoint/2010/main" val="1844523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8017063D-692E-4C4C-9011-19E1380D08AF}" type="slidenum">
              <a:rPr lang="x-none" smtClean="0"/>
              <a:pPr/>
              <a:t>33</a:t>
            </a:fld>
            <a:endParaRPr lang="en-US" dirty="0"/>
          </a:p>
        </p:txBody>
      </p:sp>
      <p:sp>
        <p:nvSpPr>
          <p:cNvPr id="1986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9F1DE9F-ED9F-4541-92D0-599F883B2E49}" type="slidenum">
              <a:rPr lang="x-none" sz="1300">
                <a:latin typeface="Marlett" pitchFamily="2" charset="2"/>
              </a:rPr>
              <a:pPr defTabSz="966788"/>
              <a:t>33</a:t>
            </a:fld>
            <a:endParaRPr lang="en-US" sz="1300" dirty="0">
              <a:latin typeface="Marlett" pitchFamily="2" charset="2"/>
            </a:endParaRPr>
          </a:p>
        </p:txBody>
      </p:sp>
      <p:sp>
        <p:nvSpPr>
          <p:cNvPr id="198660" name="Rectangle 2"/>
          <p:cNvSpPr>
            <a:spLocks noGrp="1" noRot="1" noChangeAspect="1" noChangeArrowheads="1" noTextEdit="1"/>
          </p:cNvSpPr>
          <p:nvPr>
            <p:ph type="sldImg"/>
          </p:nvPr>
        </p:nvSpPr>
        <p:spPr>
          <a:ln/>
        </p:spPr>
      </p:sp>
      <p:sp>
        <p:nvSpPr>
          <p:cNvPr id="19866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852028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A20FC507-6BD9-4297-82A6-00CC419E3031}" type="slidenum">
              <a:rPr lang="x-none" smtClean="0"/>
              <a:pPr/>
              <a:t>34</a:t>
            </a:fld>
            <a:endParaRPr lang="en-US" dirty="0"/>
          </a:p>
        </p:txBody>
      </p:sp>
      <p:sp>
        <p:nvSpPr>
          <p:cNvPr id="1996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9ED29EA-97D9-416F-8BEF-ACB50D8B26B4}" type="slidenum">
              <a:rPr lang="x-none" sz="1300">
                <a:latin typeface="Marlett" pitchFamily="2" charset="2"/>
              </a:rPr>
              <a:pPr defTabSz="966788"/>
              <a:t>34</a:t>
            </a:fld>
            <a:endParaRPr lang="en-US" sz="1300" dirty="0">
              <a:latin typeface="Marlett" pitchFamily="2" charset="2"/>
            </a:endParaRPr>
          </a:p>
        </p:txBody>
      </p:sp>
      <p:sp>
        <p:nvSpPr>
          <p:cNvPr id="199684" name="Rectangle 2"/>
          <p:cNvSpPr>
            <a:spLocks noGrp="1" noRot="1" noChangeAspect="1" noChangeArrowheads="1" noTextEdit="1"/>
          </p:cNvSpPr>
          <p:nvPr>
            <p:ph type="sldImg"/>
          </p:nvPr>
        </p:nvSpPr>
        <p:spPr>
          <a:ln/>
        </p:spPr>
      </p:sp>
      <p:sp>
        <p:nvSpPr>
          <p:cNvPr id="19968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5355132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4EC530B8-FC7F-495E-BDAD-5C8A03000ABF}" type="slidenum">
              <a:rPr lang="x-none" smtClean="0"/>
              <a:pPr/>
              <a:t>35</a:t>
            </a:fld>
            <a:endParaRPr lang="en-US" dirty="0"/>
          </a:p>
        </p:txBody>
      </p:sp>
      <p:sp>
        <p:nvSpPr>
          <p:cNvPr id="2007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424A6B0-010B-4F33-A50C-A82E92B3DE98}" type="slidenum">
              <a:rPr lang="x-none" sz="1300">
                <a:latin typeface="Marlett" pitchFamily="2" charset="2"/>
              </a:rPr>
              <a:pPr defTabSz="966788"/>
              <a:t>35</a:t>
            </a:fld>
            <a:endParaRPr lang="en-US" sz="1300" dirty="0">
              <a:latin typeface="Marlett" pitchFamily="2" charset="2"/>
            </a:endParaRPr>
          </a:p>
        </p:txBody>
      </p:sp>
      <p:sp>
        <p:nvSpPr>
          <p:cNvPr id="200708" name="Rectangle 2"/>
          <p:cNvSpPr>
            <a:spLocks noGrp="1" noRot="1" noChangeAspect="1" noChangeArrowheads="1" noTextEdit="1"/>
          </p:cNvSpPr>
          <p:nvPr>
            <p:ph type="sldImg"/>
          </p:nvPr>
        </p:nvSpPr>
        <p:spPr>
          <a:ln/>
        </p:spPr>
      </p:sp>
      <p:sp>
        <p:nvSpPr>
          <p:cNvPr id="200709"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Protected</a:t>
            </a:r>
            <a:r>
              <a:rPr lang="en-US" baseline="0" dirty="0"/>
              <a:t> means only class and subclasses can use it. </a:t>
            </a:r>
            <a:endParaRPr lang="en-US" dirty="0"/>
          </a:p>
        </p:txBody>
      </p:sp>
    </p:spTree>
    <p:extLst>
      <p:ext uri="{BB962C8B-B14F-4D97-AF65-F5344CB8AC3E}">
        <p14:creationId xmlns:p14="http://schemas.microsoft.com/office/powerpoint/2010/main" val="20205645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754AAFB6-EB57-4436-9943-39D6409A4F3A}" type="slidenum">
              <a:rPr lang="x-none" smtClean="0"/>
              <a:pPr/>
              <a:t>36</a:t>
            </a:fld>
            <a:endParaRPr lang="en-US" dirty="0"/>
          </a:p>
        </p:txBody>
      </p:sp>
      <p:sp>
        <p:nvSpPr>
          <p:cNvPr id="2017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88119FF-AC2A-45CE-8D01-C5D42B6C4F9C}" type="slidenum">
              <a:rPr lang="x-none" sz="1300">
                <a:latin typeface="Marlett" pitchFamily="2" charset="2"/>
              </a:rPr>
              <a:pPr defTabSz="966788"/>
              <a:t>36</a:t>
            </a:fld>
            <a:endParaRPr lang="en-US" sz="1300" dirty="0">
              <a:latin typeface="Marlett" pitchFamily="2" charset="2"/>
            </a:endParaRPr>
          </a:p>
        </p:txBody>
      </p:sp>
      <p:sp>
        <p:nvSpPr>
          <p:cNvPr id="201732" name="Rectangle 2"/>
          <p:cNvSpPr>
            <a:spLocks noGrp="1" noRot="1" noChangeAspect="1" noChangeArrowheads="1" noTextEdit="1"/>
          </p:cNvSpPr>
          <p:nvPr>
            <p:ph type="sldImg"/>
          </p:nvPr>
        </p:nvSpPr>
        <p:spPr>
          <a:ln/>
        </p:spPr>
      </p:sp>
      <p:sp>
        <p:nvSpPr>
          <p:cNvPr id="20173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7241474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4651A962-E2A3-4FB3-A527-6060FB9D4CF7}" type="slidenum">
              <a:rPr lang="x-none" smtClean="0"/>
              <a:pPr/>
              <a:t>37</a:t>
            </a:fld>
            <a:endParaRPr lang="en-US" dirty="0"/>
          </a:p>
        </p:txBody>
      </p:sp>
      <p:sp>
        <p:nvSpPr>
          <p:cNvPr id="2027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8555C0F-D531-4102-BEBF-7A697D0F9249}" type="slidenum">
              <a:rPr lang="x-none" sz="1300">
                <a:latin typeface="Marlett" pitchFamily="2" charset="2"/>
              </a:rPr>
              <a:pPr defTabSz="966788"/>
              <a:t>37</a:t>
            </a:fld>
            <a:endParaRPr lang="en-US" sz="1300" dirty="0">
              <a:latin typeface="Marlett" pitchFamily="2" charset="2"/>
            </a:endParaRPr>
          </a:p>
        </p:txBody>
      </p:sp>
      <p:sp>
        <p:nvSpPr>
          <p:cNvPr id="202756" name="Rectangle 2"/>
          <p:cNvSpPr>
            <a:spLocks noGrp="1" noRot="1" noChangeAspect="1" noChangeArrowheads="1" noTextEdit="1"/>
          </p:cNvSpPr>
          <p:nvPr>
            <p:ph type="sldImg"/>
          </p:nvPr>
        </p:nvSpPr>
        <p:spPr>
          <a:ln/>
        </p:spPr>
      </p:sp>
      <p:sp>
        <p:nvSpPr>
          <p:cNvPr id="20275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119836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66504CD5-FEF4-435D-AAC7-1AB6696BAA37}" type="slidenum">
              <a:rPr lang="x-none" smtClean="0"/>
              <a:pPr/>
              <a:t>38</a:t>
            </a:fld>
            <a:endParaRPr lang="en-US" dirty="0"/>
          </a:p>
        </p:txBody>
      </p:sp>
      <p:sp>
        <p:nvSpPr>
          <p:cNvPr id="2037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114A0DB-F92D-4451-BC61-9E3D67C75F8E}" type="slidenum">
              <a:rPr lang="x-none" sz="1300">
                <a:latin typeface="Marlett" pitchFamily="2" charset="2"/>
              </a:rPr>
              <a:pPr defTabSz="966788"/>
              <a:t>38</a:t>
            </a:fld>
            <a:endParaRPr lang="en-US" sz="1300" dirty="0">
              <a:latin typeface="Marlett" pitchFamily="2" charset="2"/>
            </a:endParaRPr>
          </a:p>
        </p:txBody>
      </p:sp>
      <p:sp>
        <p:nvSpPr>
          <p:cNvPr id="203780" name="Rectangle 2"/>
          <p:cNvSpPr>
            <a:spLocks noGrp="1" noRot="1" noChangeAspect="1" noChangeArrowheads="1" noTextEdit="1"/>
          </p:cNvSpPr>
          <p:nvPr>
            <p:ph type="sldImg"/>
          </p:nvPr>
        </p:nvSpPr>
        <p:spPr>
          <a:ln/>
        </p:spPr>
      </p:sp>
      <p:sp>
        <p:nvSpPr>
          <p:cNvPr id="20378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7194856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147E8AAE-371C-403B-A1AD-50158E5D4FE7}" type="slidenum">
              <a:rPr lang="x-none" smtClean="0"/>
              <a:pPr/>
              <a:t>39</a:t>
            </a:fld>
            <a:endParaRPr lang="en-US" dirty="0"/>
          </a:p>
        </p:txBody>
      </p:sp>
      <p:sp>
        <p:nvSpPr>
          <p:cNvPr id="2048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53AF0D0-1EAD-4EB1-A93E-FE6237401001}" type="slidenum">
              <a:rPr lang="x-none" sz="1300">
                <a:latin typeface="Marlett" pitchFamily="2" charset="2"/>
              </a:rPr>
              <a:pPr defTabSz="966788"/>
              <a:t>39</a:t>
            </a:fld>
            <a:endParaRPr lang="en-US" sz="1300" dirty="0">
              <a:latin typeface="Marlett" pitchFamily="2" charset="2"/>
            </a:endParaRPr>
          </a:p>
        </p:txBody>
      </p:sp>
      <p:sp>
        <p:nvSpPr>
          <p:cNvPr id="204804" name="Rectangle 2"/>
          <p:cNvSpPr>
            <a:spLocks noGrp="1" noRot="1" noChangeAspect="1" noChangeArrowheads="1" noTextEdit="1"/>
          </p:cNvSpPr>
          <p:nvPr>
            <p:ph type="sldImg"/>
          </p:nvPr>
        </p:nvSpPr>
        <p:spPr>
          <a:ln/>
        </p:spPr>
      </p:sp>
      <p:sp>
        <p:nvSpPr>
          <p:cNvPr id="20480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557352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0CFCD149-8767-4524-8D25-067316F0127F}" type="slidenum">
              <a:rPr lang="x-none" smtClean="0"/>
              <a:pPr/>
              <a:t>40</a:t>
            </a:fld>
            <a:endParaRPr lang="en-US" dirty="0"/>
          </a:p>
        </p:txBody>
      </p:sp>
      <p:sp>
        <p:nvSpPr>
          <p:cNvPr id="2058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D730BD3-D70A-498C-8809-7AC425BF7D22}" type="slidenum">
              <a:rPr lang="x-none" sz="1300">
                <a:latin typeface="Marlett" pitchFamily="2" charset="2"/>
              </a:rPr>
              <a:pPr defTabSz="966788"/>
              <a:t>40</a:t>
            </a:fld>
            <a:endParaRPr lang="en-US" sz="1300" dirty="0">
              <a:latin typeface="Marlett" pitchFamily="2" charset="2"/>
            </a:endParaRPr>
          </a:p>
        </p:txBody>
      </p:sp>
      <p:sp>
        <p:nvSpPr>
          <p:cNvPr id="205828" name="Rectangle 2"/>
          <p:cNvSpPr>
            <a:spLocks noGrp="1" noRot="1" noChangeAspect="1" noChangeArrowheads="1" noTextEdit="1"/>
          </p:cNvSpPr>
          <p:nvPr>
            <p:ph type="sldImg"/>
          </p:nvPr>
        </p:nvSpPr>
        <p:spPr>
          <a:ln/>
        </p:spPr>
      </p:sp>
      <p:sp>
        <p:nvSpPr>
          <p:cNvPr id="20582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0236696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3E0FBFE3-175B-48BA-9FBF-94508B5083F3}" type="slidenum">
              <a:rPr lang="x-none" smtClean="0"/>
              <a:pPr/>
              <a:t>41</a:t>
            </a:fld>
            <a:endParaRPr lang="en-US" dirty="0"/>
          </a:p>
        </p:txBody>
      </p:sp>
      <p:sp>
        <p:nvSpPr>
          <p:cNvPr id="2068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3366EF2-EA3C-4CA8-A67D-C9480BBE758B}" type="slidenum">
              <a:rPr lang="x-none" sz="1300">
                <a:latin typeface="Marlett" pitchFamily="2" charset="2"/>
              </a:rPr>
              <a:pPr defTabSz="966788"/>
              <a:t>41</a:t>
            </a:fld>
            <a:endParaRPr lang="en-US" sz="1300" dirty="0">
              <a:latin typeface="Marlett" pitchFamily="2" charset="2"/>
            </a:endParaRPr>
          </a:p>
        </p:txBody>
      </p:sp>
      <p:sp>
        <p:nvSpPr>
          <p:cNvPr id="206852" name="Rectangle 2"/>
          <p:cNvSpPr>
            <a:spLocks noGrp="1" noRot="1" noChangeAspect="1" noChangeArrowheads="1" noTextEdit="1"/>
          </p:cNvSpPr>
          <p:nvPr>
            <p:ph type="sldImg"/>
          </p:nvPr>
        </p:nvSpPr>
        <p:spPr>
          <a:ln/>
        </p:spPr>
      </p:sp>
      <p:sp>
        <p:nvSpPr>
          <p:cNvPr id="20685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0455085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070B7F85-A06C-41FA-AA29-F201E1A28320}" type="slidenum">
              <a:rPr lang="x-none" smtClean="0"/>
              <a:pPr/>
              <a:t>42</a:t>
            </a:fld>
            <a:endParaRPr lang="en-US" dirty="0"/>
          </a:p>
        </p:txBody>
      </p:sp>
      <p:sp>
        <p:nvSpPr>
          <p:cNvPr id="2078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3B61320-5B0B-4720-A6A5-5034DEF74E1C}" type="slidenum">
              <a:rPr lang="x-none" sz="1300">
                <a:latin typeface="Marlett" pitchFamily="2" charset="2"/>
              </a:rPr>
              <a:pPr defTabSz="966788"/>
              <a:t>42</a:t>
            </a:fld>
            <a:endParaRPr lang="en-US" sz="1300" dirty="0">
              <a:latin typeface="Marlett" pitchFamily="2" charset="2"/>
            </a:endParaRPr>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84683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070B7F85-A06C-41FA-AA29-F201E1A28320}" type="slidenum">
              <a:rPr lang="x-none" smtClean="0"/>
              <a:pPr/>
              <a:t>43</a:t>
            </a:fld>
            <a:endParaRPr lang="en-US" dirty="0"/>
          </a:p>
        </p:txBody>
      </p:sp>
      <p:sp>
        <p:nvSpPr>
          <p:cNvPr id="2078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3B61320-5B0B-4720-A6A5-5034DEF74E1C}" type="slidenum">
              <a:rPr lang="x-none" sz="1300">
                <a:latin typeface="Marlett" pitchFamily="2" charset="2"/>
              </a:rPr>
              <a:pPr defTabSz="966788"/>
              <a:t>43</a:t>
            </a:fld>
            <a:endParaRPr lang="en-US" sz="1300" dirty="0">
              <a:latin typeface="Marlett" pitchFamily="2" charset="2"/>
            </a:endParaRPr>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563462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71A6714E-A4F2-48ED-B460-7213A48984AA}" type="slidenum">
              <a:rPr lang="x-none" smtClean="0"/>
              <a:pPr/>
              <a:t>44</a:t>
            </a:fld>
            <a:endParaRPr lang="en-US" dirty="0"/>
          </a:p>
        </p:txBody>
      </p:sp>
      <p:sp>
        <p:nvSpPr>
          <p:cNvPr id="2088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502A24F-ED7B-4F4B-8B26-8C9356FD4205}" type="slidenum">
              <a:rPr lang="x-none" sz="1300">
                <a:latin typeface="Marlett" pitchFamily="2" charset="2"/>
              </a:rPr>
              <a:pPr defTabSz="966788"/>
              <a:t>44</a:t>
            </a:fld>
            <a:endParaRPr lang="en-US" sz="1300" dirty="0">
              <a:latin typeface="Marlett" pitchFamily="2" charset="2"/>
            </a:endParaRPr>
          </a:p>
        </p:txBody>
      </p:sp>
      <p:sp>
        <p:nvSpPr>
          <p:cNvPr id="208900" name="Rectangle 2"/>
          <p:cNvSpPr>
            <a:spLocks noGrp="1" noRot="1" noChangeAspect="1" noChangeArrowheads="1" noTextEdit="1"/>
          </p:cNvSpPr>
          <p:nvPr>
            <p:ph type="sldImg"/>
          </p:nvPr>
        </p:nvSpPr>
        <p:spPr>
          <a:ln/>
        </p:spPr>
      </p:sp>
      <p:sp>
        <p:nvSpPr>
          <p:cNvPr id="20890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8994261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B0B1FCC7-455B-45EE-B526-C0857BA494FD}" type="slidenum">
              <a:rPr lang="x-none" smtClean="0"/>
              <a:pPr/>
              <a:t>45</a:t>
            </a:fld>
            <a:endParaRPr lang="en-US" dirty="0"/>
          </a:p>
        </p:txBody>
      </p:sp>
      <p:sp>
        <p:nvSpPr>
          <p:cNvPr id="2099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76F4D48-65A3-4134-9E43-8ED8114B9A4A}" type="slidenum">
              <a:rPr lang="x-none" sz="1300">
                <a:latin typeface="Marlett" pitchFamily="2" charset="2"/>
              </a:rPr>
              <a:pPr defTabSz="966788"/>
              <a:t>45</a:t>
            </a:fld>
            <a:endParaRPr lang="en-US" sz="1300" dirty="0">
              <a:latin typeface="Marlett" pitchFamily="2" charset="2"/>
            </a:endParaRPr>
          </a:p>
        </p:txBody>
      </p:sp>
      <p:sp>
        <p:nvSpPr>
          <p:cNvPr id="209924" name="Rectangle 2"/>
          <p:cNvSpPr>
            <a:spLocks noGrp="1" noRot="1" noChangeAspect="1" noChangeArrowheads="1" noTextEdit="1"/>
          </p:cNvSpPr>
          <p:nvPr>
            <p:ph type="sldImg"/>
          </p:nvPr>
        </p:nvSpPr>
        <p:spPr>
          <a:ln/>
        </p:spPr>
      </p:sp>
      <p:sp>
        <p:nvSpPr>
          <p:cNvPr id="20992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6539436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2C758AFC-63A3-4F6A-A945-256A39AC5532}" type="slidenum">
              <a:rPr lang="x-none" smtClean="0"/>
              <a:pPr/>
              <a:t>46</a:t>
            </a:fld>
            <a:endParaRPr lang="en-US" dirty="0"/>
          </a:p>
        </p:txBody>
      </p:sp>
      <p:sp>
        <p:nvSpPr>
          <p:cNvPr id="2109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E87635F-09FF-4C49-8C54-39391D731399}" type="slidenum">
              <a:rPr lang="x-none" sz="1300">
                <a:latin typeface="Marlett" pitchFamily="2" charset="2"/>
              </a:rPr>
              <a:pPr defTabSz="966788"/>
              <a:t>46</a:t>
            </a:fld>
            <a:endParaRPr lang="en-US" sz="1300" dirty="0">
              <a:latin typeface="Marlett" pitchFamily="2" charset="2"/>
            </a:endParaRPr>
          </a:p>
        </p:txBody>
      </p:sp>
      <p:sp>
        <p:nvSpPr>
          <p:cNvPr id="210948" name="Rectangle 2"/>
          <p:cNvSpPr>
            <a:spLocks noGrp="1" noRot="1" noChangeAspect="1" noChangeArrowheads="1" noTextEdit="1"/>
          </p:cNvSpPr>
          <p:nvPr>
            <p:ph type="sldImg"/>
          </p:nvPr>
        </p:nvSpPr>
        <p:spPr>
          <a:ln/>
        </p:spPr>
      </p:sp>
      <p:sp>
        <p:nvSpPr>
          <p:cNvPr id="21094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7230430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279C138F-381F-4395-A3D4-8651302C658F}" type="slidenum">
              <a:rPr lang="x-none" smtClean="0"/>
              <a:pPr/>
              <a:t>47</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58DCA20-73F5-4F4C-8265-001DA8075696}" type="slidenum">
              <a:rPr lang="x-none" sz="1300">
                <a:latin typeface="Marlett" pitchFamily="2" charset="2"/>
              </a:rPr>
              <a:pPr defTabSz="966788"/>
              <a:t>47</a:t>
            </a:fld>
            <a:endParaRPr lang="en-US" sz="1300" dirty="0">
              <a:latin typeface="Marlett" pitchFamily="2" charset="2"/>
            </a:endParaRPr>
          </a:p>
        </p:txBody>
      </p:sp>
      <p:sp>
        <p:nvSpPr>
          <p:cNvPr id="211972" name="Rectangle 2"/>
          <p:cNvSpPr>
            <a:spLocks noGrp="1" noRot="1" noChangeAspect="1" noChangeArrowheads="1" noTextEdit="1"/>
          </p:cNvSpPr>
          <p:nvPr>
            <p:ph type="sldImg"/>
          </p:nvPr>
        </p:nvSpPr>
        <p:spPr>
          <a:ln/>
        </p:spPr>
      </p:sp>
      <p:sp>
        <p:nvSpPr>
          <p:cNvPr id="21197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8294893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672E5DFC-502E-46F7-9817-47A5D6E3B12E}" type="slidenum">
              <a:rPr lang="x-none" smtClean="0"/>
              <a:pPr/>
              <a:t>49</a:t>
            </a:fld>
            <a:endParaRPr lang="en-US" dirty="0"/>
          </a:p>
        </p:txBody>
      </p:sp>
      <p:sp>
        <p:nvSpPr>
          <p:cNvPr id="2160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DB9B91E-3D28-497B-A505-9E16284178E8}" type="slidenum">
              <a:rPr lang="x-none" sz="1300">
                <a:latin typeface="Marlett" pitchFamily="2" charset="2"/>
              </a:rPr>
              <a:pPr defTabSz="966788"/>
              <a:t>49</a:t>
            </a:fld>
            <a:endParaRPr lang="en-US" sz="1300" dirty="0">
              <a:latin typeface="Marlett" pitchFamily="2" charset="2"/>
            </a:endParaRPr>
          </a:p>
        </p:txBody>
      </p:sp>
      <p:sp>
        <p:nvSpPr>
          <p:cNvPr id="216068" name="Rectangle 2"/>
          <p:cNvSpPr>
            <a:spLocks noGrp="1" noRot="1" noChangeAspect="1" noChangeArrowheads="1" noTextEdit="1"/>
          </p:cNvSpPr>
          <p:nvPr>
            <p:ph type="sldImg"/>
          </p:nvPr>
        </p:nvSpPr>
        <p:spPr>
          <a:ln/>
        </p:spPr>
      </p:sp>
      <p:sp>
        <p:nvSpPr>
          <p:cNvPr id="21606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627816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672E5DFC-502E-46F7-9817-47A5D6E3B12E}" type="slidenum">
              <a:rPr lang="x-none" smtClean="0"/>
              <a:pPr/>
              <a:t>50</a:t>
            </a:fld>
            <a:endParaRPr lang="en-US" dirty="0"/>
          </a:p>
        </p:txBody>
      </p:sp>
      <p:sp>
        <p:nvSpPr>
          <p:cNvPr id="2160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DB9B91E-3D28-497B-A505-9E16284178E8}" type="slidenum">
              <a:rPr lang="x-none" sz="1300">
                <a:latin typeface="Marlett" pitchFamily="2" charset="2"/>
              </a:rPr>
              <a:pPr defTabSz="966788"/>
              <a:t>50</a:t>
            </a:fld>
            <a:endParaRPr lang="en-US" sz="1300" dirty="0">
              <a:latin typeface="Marlett" pitchFamily="2" charset="2"/>
            </a:endParaRPr>
          </a:p>
        </p:txBody>
      </p:sp>
      <p:sp>
        <p:nvSpPr>
          <p:cNvPr id="216068" name="Rectangle 2"/>
          <p:cNvSpPr>
            <a:spLocks noGrp="1" noRot="1" noChangeAspect="1" noChangeArrowheads="1" noTextEdit="1"/>
          </p:cNvSpPr>
          <p:nvPr>
            <p:ph type="sldImg"/>
          </p:nvPr>
        </p:nvSpPr>
        <p:spPr>
          <a:ln/>
        </p:spPr>
      </p:sp>
      <p:sp>
        <p:nvSpPr>
          <p:cNvPr id="21606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7367114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580C3DA4-489D-4325-B8D4-3A9D77A63463}" type="slidenum">
              <a:rPr lang="x-none" smtClean="0"/>
              <a:pPr/>
              <a:t>51</a:t>
            </a:fld>
            <a:endParaRPr lang="en-US" dirty="0"/>
          </a:p>
        </p:txBody>
      </p:sp>
      <p:sp>
        <p:nvSpPr>
          <p:cNvPr id="2170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F46BFDE-1073-425F-B63E-6CA5439D9C05}" type="slidenum">
              <a:rPr lang="x-none" sz="1300">
                <a:latin typeface="Marlett" pitchFamily="2" charset="2"/>
              </a:rPr>
              <a:pPr defTabSz="966788"/>
              <a:t>51</a:t>
            </a:fld>
            <a:endParaRPr lang="en-US" sz="1300" dirty="0">
              <a:latin typeface="Marlett" pitchFamily="2" charset="2"/>
            </a:endParaRPr>
          </a:p>
        </p:txBody>
      </p:sp>
      <p:sp>
        <p:nvSpPr>
          <p:cNvPr id="217092" name="Rectangle 2"/>
          <p:cNvSpPr>
            <a:spLocks noGrp="1" noRot="1" noChangeAspect="1" noChangeArrowheads="1" noTextEdit="1"/>
          </p:cNvSpPr>
          <p:nvPr>
            <p:ph type="sldImg"/>
          </p:nvPr>
        </p:nvSpPr>
        <p:spPr>
          <a:ln/>
        </p:spPr>
      </p:sp>
      <p:sp>
        <p:nvSpPr>
          <p:cNvPr id="21709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367703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EA7CF00C-51BA-48B6-B09A-A805DF593055}" type="slidenum">
              <a:rPr lang="x-none" smtClean="0"/>
              <a:pPr/>
              <a:t>52</a:t>
            </a:fld>
            <a:endParaRPr lang="en-US" dirty="0"/>
          </a:p>
        </p:txBody>
      </p:sp>
      <p:sp>
        <p:nvSpPr>
          <p:cNvPr id="2181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1E8D270-E585-4754-9FAB-76FABB11E8C0}" type="slidenum">
              <a:rPr lang="x-none" sz="1300">
                <a:latin typeface="Marlett" pitchFamily="2" charset="2"/>
              </a:rPr>
              <a:pPr defTabSz="966788"/>
              <a:t>52</a:t>
            </a:fld>
            <a:endParaRPr lang="en-US" sz="1300" dirty="0">
              <a:latin typeface="Marlett" pitchFamily="2" charset="2"/>
            </a:endParaRPr>
          </a:p>
        </p:txBody>
      </p:sp>
      <p:sp>
        <p:nvSpPr>
          <p:cNvPr id="218116" name="Rectangle 2"/>
          <p:cNvSpPr>
            <a:spLocks noGrp="1" noRot="1" noChangeAspect="1" noChangeArrowheads="1" noTextEdit="1"/>
          </p:cNvSpPr>
          <p:nvPr>
            <p:ph type="sldImg"/>
          </p:nvPr>
        </p:nvSpPr>
        <p:spPr>
          <a:ln/>
        </p:spPr>
      </p:sp>
      <p:sp>
        <p:nvSpPr>
          <p:cNvPr id="21811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4450905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92F08E2D-9394-4D00-ABDC-BF9E03069782}" type="slidenum">
              <a:rPr lang="x-none" smtClean="0"/>
              <a:pPr/>
              <a:t>53</a:t>
            </a:fld>
            <a:endParaRPr lang="en-US" dirty="0"/>
          </a:p>
        </p:txBody>
      </p:sp>
      <p:sp>
        <p:nvSpPr>
          <p:cNvPr id="2191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0FE29E3-62D3-46D1-AF5D-671B5696039A}" type="slidenum">
              <a:rPr lang="x-none" sz="1300">
                <a:latin typeface="Marlett" pitchFamily="2" charset="2"/>
              </a:rPr>
              <a:pPr defTabSz="966788"/>
              <a:t>53</a:t>
            </a:fld>
            <a:endParaRPr lang="en-US" sz="1300" dirty="0">
              <a:latin typeface="Marlett" pitchFamily="2" charset="2"/>
            </a:endParaRPr>
          </a:p>
        </p:txBody>
      </p:sp>
      <p:sp>
        <p:nvSpPr>
          <p:cNvPr id="219140" name="Rectangle 2"/>
          <p:cNvSpPr>
            <a:spLocks noGrp="1" noRot="1" noChangeAspect="1" noChangeArrowheads="1" noTextEdit="1"/>
          </p:cNvSpPr>
          <p:nvPr>
            <p:ph type="sldImg"/>
          </p:nvPr>
        </p:nvSpPr>
        <p:spPr>
          <a:ln/>
        </p:spPr>
      </p:sp>
      <p:sp>
        <p:nvSpPr>
          <p:cNvPr id="21914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0099558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3E63B43F-46B6-4E31-AAC6-4581D4195FF1}" type="slidenum">
              <a:rPr lang="x-none" smtClean="0"/>
              <a:pPr/>
              <a:t>54</a:t>
            </a:fld>
            <a:endParaRPr lang="en-US" dirty="0"/>
          </a:p>
        </p:txBody>
      </p:sp>
      <p:sp>
        <p:nvSpPr>
          <p:cNvPr id="2201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5E33216-80A7-4BB5-BB53-068B112201B1}" type="slidenum">
              <a:rPr lang="x-none" sz="1300">
                <a:latin typeface="Marlett" pitchFamily="2" charset="2"/>
              </a:rPr>
              <a:pPr defTabSz="966788"/>
              <a:t>54</a:t>
            </a:fld>
            <a:endParaRPr lang="en-US" sz="1300" dirty="0">
              <a:latin typeface="Marlett" pitchFamily="2" charset="2"/>
            </a:endParaRPr>
          </a:p>
        </p:txBody>
      </p:sp>
      <p:sp>
        <p:nvSpPr>
          <p:cNvPr id="220164" name="Rectangle 2"/>
          <p:cNvSpPr>
            <a:spLocks noGrp="1" noRot="1" noChangeAspect="1" noChangeArrowheads="1" noTextEdit="1"/>
          </p:cNvSpPr>
          <p:nvPr>
            <p:ph type="sldImg"/>
          </p:nvPr>
        </p:nvSpPr>
        <p:spPr>
          <a:ln/>
        </p:spPr>
      </p:sp>
      <p:sp>
        <p:nvSpPr>
          <p:cNvPr id="22016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25014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35408235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33782034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A writer first calls CAS to change writer from null to its</a:t>
            </a:r>
            <a:r>
              <a:rPr lang="en-US" baseline="0" dirty="0">
                <a:latin typeface="Helvetica" charset="0"/>
                <a:cs typeface="Helvetica" charset="0"/>
                <a:sym typeface="Helvetica" charset="0"/>
              </a:rPr>
              <a:t> own ID</a:t>
            </a:r>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2739984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A writer first calls CAS to change writer from null to its</a:t>
            </a:r>
            <a:r>
              <a:rPr lang="en-US" baseline="0" dirty="0">
                <a:latin typeface="Helvetica" charset="0"/>
                <a:cs typeface="Helvetica" charset="0"/>
                <a:sym typeface="Helvetica" charset="0"/>
              </a:rPr>
              <a:t> own ID</a:t>
            </a:r>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11255563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A writer first calls CAS to change writer from null to its</a:t>
            </a:r>
            <a:r>
              <a:rPr lang="en-US" baseline="0" dirty="0">
                <a:latin typeface="Helvetica" charset="0"/>
                <a:cs typeface="Helvetica" charset="0"/>
                <a:sym typeface="Helvetica" charset="0"/>
              </a:rPr>
              <a:t> own ID</a:t>
            </a:r>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26781518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A writer first calls CAS to change writer from null to its</a:t>
            </a:r>
            <a:r>
              <a:rPr lang="en-US" baseline="0" dirty="0">
                <a:latin typeface="Helvetica" charset="0"/>
                <a:cs typeface="Helvetica" charset="0"/>
                <a:sym typeface="Helvetica" charset="0"/>
              </a:rPr>
              <a:t> own ID</a:t>
            </a:r>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22535588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On</a:t>
            </a:r>
            <a:r>
              <a:rPr lang="en-US" baseline="0" dirty="0">
                <a:latin typeface="Helvetica" charset="0"/>
                <a:cs typeface="Helvetica" charset="0"/>
                <a:sym typeface="Helvetica" charset="0"/>
              </a:rPr>
              <a:t> the fast-path, a slotted reader releases by clearing its byte (also membar)</a:t>
            </a:r>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12663621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On</a:t>
            </a:r>
            <a:r>
              <a:rPr lang="en-US" baseline="0" dirty="0">
                <a:latin typeface="Helvetica" charset="0"/>
                <a:cs typeface="Helvetica" charset="0"/>
                <a:sym typeface="Helvetica" charset="0"/>
              </a:rPr>
              <a:t> the fast-path, a slotted reader firs sets its byte</a:t>
            </a:r>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13446254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On</a:t>
            </a:r>
            <a:r>
              <a:rPr lang="en-US" baseline="0" dirty="0">
                <a:latin typeface="Helvetica" charset="0"/>
                <a:cs typeface="Helvetica" charset="0"/>
                <a:sym typeface="Helvetica" charset="0"/>
              </a:rPr>
              <a:t> the fast-path, a slotted reader then confirms no writer</a:t>
            </a:r>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3944478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On</a:t>
            </a:r>
            <a:r>
              <a:rPr lang="en-US" baseline="0" dirty="0">
                <a:latin typeface="Helvetica" charset="0"/>
                <a:cs typeface="Helvetica" charset="0"/>
                <a:sym typeface="Helvetica" charset="0"/>
              </a:rPr>
              <a:t> the fast-path, a slotted reader releases by clearing its byte (also membar)</a:t>
            </a:r>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5473974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On</a:t>
            </a:r>
            <a:r>
              <a:rPr lang="en-US" baseline="0" dirty="0">
                <a:latin typeface="Helvetica" charset="0"/>
                <a:cs typeface="Helvetica" charset="0"/>
                <a:sym typeface="Helvetica" charset="0"/>
              </a:rPr>
              <a:t> the fast-path, a slotted reader then confirms no writer</a:t>
            </a:r>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7554874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On</a:t>
            </a:r>
            <a:r>
              <a:rPr lang="en-US" baseline="0" dirty="0">
                <a:latin typeface="Helvetica" charset="0"/>
                <a:cs typeface="Helvetica" charset="0"/>
                <a:sym typeface="Helvetica" charset="0"/>
              </a:rPr>
              <a:t> the fast-path, a slotted reader firs sets its byte</a:t>
            </a:r>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871509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On</a:t>
            </a:r>
            <a:r>
              <a:rPr lang="en-US" baseline="0" dirty="0">
                <a:latin typeface="Helvetica" charset="0"/>
                <a:cs typeface="Helvetica" charset="0"/>
                <a:sym typeface="Helvetica" charset="0"/>
              </a:rPr>
              <a:t> the fast-path, a slotted reader firs sets its byte</a:t>
            </a:r>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22584747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Unslotted reader uses CAS to increment read count</a:t>
            </a:r>
          </a:p>
        </p:txBody>
      </p:sp>
    </p:spTree>
    <p:extLst>
      <p:ext uri="{BB962C8B-B14F-4D97-AF65-F5344CB8AC3E}">
        <p14:creationId xmlns:p14="http://schemas.microsoft.com/office/powerpoint/2010/main" val="6294443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Unslotted reader checks write count … if non-zero …</a:t>
            </a:r>
          </a:p>
        </p:txBody>
      </p:sp>
    </p:spTree>
    <p:extLst>
      <p:ext uri="{BB962C8B-B14F-4D97-AF65-F5344CB8AC3E}">
        <p14:creationId xmlns:p14="http://schemas.microsoft.com/office/powerpoint/2010/main" val="8299138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Rot="1" noChangeAspect="1" noChangeArrowheads="1" noTextEdit="1"/>
          </p:cNvSpPr>
          <p:nvPr>
            <p:ph type="sldImg"/>
          </p:nvPr>
        </p:nvSpPr>
        <p:spPr>
          <a:solidFill>
            <a:srgbClr val="FFFFFF"/>
          </a:solidFill>
          <a:ln/>
        </p:spPr>
      </p:sp>
      <p:sp>
        <p:nvSpPr>
          <p:cNvPr id="1116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Helvetica" charset="0"/>
                <a:cs typeface="Helvetica" charset="0"/>
                <a:sym typeface="Helvetica" charset="0"/>
              </a:rPr>
              <a:t>Use CAS</a:t>
            </a:r>
            <a:r>
              <a:rPr lang="en-US" baseline="0" dirty="0">
                <a:latin typeface="Helvetica" charset="0"/>
                <a:cs typeface="Helvetica" charset="0"/>
                <a:sym typeface="Helvetica" charset="0"/>
              </a:rPr>
              <a:t> to decrement reader count</a:t>
            </a:r>
            <a:endParaRPr lang="en-US" dirty="0">
              <a:latin typeface="Helvetica" charset="0"/>
              <a:cs typeface="Helvetica" charset="0"/>
              <a:sym typeface="Helvetica" charset="0"/>
            </a:endParaRPr>
          </a:p>
        </p:txBody>
      </p:sp>
    </p:spTree>
    <p:extLst>
      <p:ext uri="{BB962C8B-B14F-4D97-AF65-F5344CB8AC3E}">
        <p14:creationId xmlns:p14="http://schemas.microsoft.com/office/powerpoint/2010/main" val="22906515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p>
            <a:fld id="{DBAF9FC7-1C89-4DE8-82B5-3D05E9844594}" type="slidenum">
              <a:rPr lang="x-none" smtClean="0"/>
              <a:pPr/>
              <a:t>71</a:t>
            </a:fld>
            <a:endParaRPr lang="en-US" dirty="0"/>
          </a:p>
        </p:txBody>
      </p:sp>
      <p:sp>
        <p:nvSpPr>
          <p:cNvPr id="2211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05D474D-3878-4090-9D31-268B7C95A265}" type="slidenum">
              <a:rPr lang="x-none" sz="1300">
                <a:latin typeface="Marlett" pitchFamily="2" charset="2"/>
              </a:rPr>
              <a:pPr defTabSz="966788"/>
              <a:t>71</a:t>
            </a:fld>
            <a:endParaRPr lang="en-US" sz="1300" dirty="0">
              <a:latin typeface="Marlett" pitchFamily="2" charset="2"/>
            </a:endParaRPr>
          </a:p>
        </p:txBody>
      </p:sp>
      <p:sp>
        <p:nvSpPr>
          <p:cNvPr id="221188" name="Rectangle 2"/>
          <p:cNvSpPr>
            <a:spLocks noGrp="1" noRot="1" noChangeAspect="1" noChangeArrowheads="1" noTextEdit="1"/>
          </p:cNvSpPr>
          <p:nvPr>
            <p:ph type="sldImg"/>
          </p:nvPr>
        </p:nvSpPr>
        <p:spPr>
          <a:ln/>
        </p:spPr>
      </p:sp>
      <p:sp>
        <p:nvSpPr>
          <p:cNvPr id="221189" name="Rectangle 3"/>
          <p:cNvSpPr>
            <a:spLocks noGrp="1" noChangeArrowheads="1"/>
          </p:cNvSpPr>
          <p:nvPr>
            <p:ph type="body" idx="1"/>
          </p:nvPr>
        </p:nvSpPr>
        <p:spPr>
          <a:noFill/>
          <a:ln/>
        </p:spPr>
        <p:txBody>
          <a:bodyPr/>
          <a:lstStyle/>
          <a:p>
            <a:r>
              <a:rPr lang="en-US" dirty="0"/>
              <a:t>Yossi: why tricky? (because they don’t know much)</a:t>
            </a:r>
          </a:p>
        </p:txBody>
      </p:sp>
    </p:spTree>
    <p:extLst>
      <p:ext uri="{BB962C8B-B14F-4D97-AF65-F5344CB8AC3E}">
        <p14:creationId xmlns:p14="http://schemas.microsoft.com/office/powerpoint/2010/main" val="15874824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211399B7-1AB5-4BCF-A496-683589C32125}" type="slidenum">
              <a:rPr lang="x-none" smtClean="0"/>
              <a:pPr/>
              <a:t>72</a:t>
            </a:fld>
            <a:endParaRPr lang="en-US" dirty="0"/>
          </a:p>
        </p:txBody>
      </p:sp>
      <p:sp>
        <p:nvSpPr>
          <p:cNvPr id="2242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F9AB5B2-15D4-4D56-8F80-E53776DF73AD}" type="slidenum">
              <a:rPr lang="x-none" sz="1300">
                <a:latin typeface="Marlett" pitchFamily="2" charset="2"/>
              </a:rPr>
              <a:pPr defTabSz="966788"/>
              <a:t>72</a:t>
            </a:fld>
            <a:endParaRPr lang="en-US" sz="1300" dirty="0">
              <a:latin typeface="Marlett" pitchFamily="2" charset="2"/>
            </a:endParaRPr>
          </a:p>
        </p:txBody>
      </p:sp>
      <p:sp>
        <p:nvSpPr>
          <p:cNvPr id="224260" name="Rectangle 2"/>
          <p:cNvSpPr>
            <a:spLocks noGrp="1" noRot="1" noChangeAspect="1" noChangeArrowheads="1" noTextEdit="1"/>
          </p:cNvSpPr>
          <p:nvPr>
            <p:ph type="sldImg"/>
          </p:nvPr>
        </p:nvSpPr>
        <p:spPr>
          <a:ln/>
        </p:spPr>
      </p:sp>
      <p:sp>
        <p:nvSpPr>
          <p:cNvPr id="22426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6851665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87E26918-8258-465C-A835-B7009D08FB4A}" type="slidenum">
              <a:rPr lang="x-none" smtClean="0"/>
              <a:pPr/>
              <a:t>73</a:t>
            </a:fld>
            <a:endParaRPr lang="en-US" dirty="0"/>
          </a:p>
        </p:txBody>
      </p:sp>
      <p:sp>
        <p:nvSpPr>
          <p:cNvPr id="2252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A5769F8-3B2D-4CB1-B932-6270510397BD}" type="slidenum">
              <a:rPr lang="x-none" sz="1300">
                <a:latin typeface="Marlett" pitchFamily="2" charset="2"/>
              </a:rPr>
              <a:pPr defTabSz="966788"/>
              <a:t>73</a:t>
            </a:fld>
            <a:endParaRPr lang="en-US" sz="1300" dirty="0">
              <a:latin typeface="Marlett" pitchFamily="2" charset="2"/>
            </a:endParaRPr>
          </a:p>
        </p:txBody>
      </p:sp>
      <p:sp>
        <p:nvSpPr>
          <p:cNvPr id="225284" name="Rectangle 2"/>
          <p:cNvSpPr>
            <a:spLocks noGrp="1" noRot="1" noChangeAspect="1" noChangeArrowheads="1" noTextEdit="1"/>
          </p:cNvSpPr>
          <p:nvPr>
            <p:ph type="sldImg"/>
          </p:nvPr>
        </p:nvSpPr>
        <p:spPr>
          <a:xfrm>
            <a:off x="1443038" y="922338"/>
            <a:ext cx="4430712" cy="3322637"/>
          </a:xfrm>
          <a:ln/>
        </p:spPr>
      </p:sp>
      <p:sp>
        <p:nvSpPr>
          <p:cNvPr id="225285" name="Text Box 3"/>
          <p:cNvSpPr>
            <a:spLocks noGrp="1" noChangeArrowheads="1"/>
          </p:cNvSpPr>
          <p:nvPr>
            <p:ph type="body" idx="1"/>
          </p:nvPr>
        </p:nvSpPr>
        <p:spPr>
          <a:xfrm>
            <a:off x="1133475" y="4567238"/>
            <a:ext cx="5056188" cy="3690937"/>
          </a:xfrm>
          <a:noFill/>
          <a:ln/>
        </p:spPr>
        <p:txBody>
          <a:bodyPr wrap="none" anchor="ctr"/>
          <a:lstStyle/>
          <a:p>
            <a:pPr defTabSz="449263"/>
            <a:r>
              <a:rPr lang="en-US" dirty="0"/>
              <a:t>Add 12 to bucket 0 and decide to extend. </a:t>
            </a:r>
          </a:p>
          <a:p>
            <a:pPr defTabSz="449263"/>
            <a:r>
              <a:rPr lang="en-US" dirty="0"/>
              <a:t>Double the table</a:t>
            </a:r>
          </a:p>
          <a:p>
            <a:pPr defTabSz="449263"/>
            <a:r>
              <a:rPr lang="en-US" dirty="0"/>
              <a:t>Try to move 4</a:t>
            </a:r>
          </a:p>
        </p:txBody>
      </p:sp>
    </p:spTree>
    <p:extLst>
      <p:ext uri="{BB962C8B-B14F-4D97-AF65-F5344CB8AC3E}">
        <p14:creationId xmlns:p14="http://schemas.microsoft.com/office/powerpoint/2010/main" val="31889936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A657961C-A1A6-48F6-8D72-47D127D160EF}" type="slidenum">
              <a:rPr lang="x-none" smtClean="0"/>
              <a:pPr/>
              <a:t>74</a:t>
            </a:fld>
            <a:endParaRPr lang="en-US" dirty="0"/>
          </a:p>
        </p:txBody>
      </p:sp>
      <p:sp>
        <p:nvSpPr>
          <p:cNvPr id="2273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ACF00AB-9462-4EB9-B66A-27B230AE91A6}" type="slidenum">
              <a:rPr lang="x-none" sz="1300">
                <a:latin typeface="Marlett" pitchFamily="2" charset="2"/>
              </a:rPr>
              <a:pPr defTabSz="966788"/>
              <a:t>74</a:t>
            </a:fld>
            <a:endParaRPr lang="en-US" sz="1300" dirty="0">
              <a:latin typeface="Marlett" pitchFamily="2" charset="2"/>
            </a:endParaRPr>
          </a:p>
        </p:txBody>
      </p:sp>
      <p:sp>
        <p:nvSpPr>
          <p:cNvPr id="227332" name="Rectangle 2"/>
          <p:cNvSpPr>
            <a:spLocks noGrp="1" noRot="1" noChangeAspect="1" noChangeArrowheads="1" noTextEdit="1"/>
          </p:cNvSpPr>
          <p:nvPr>
            <p:ph type="sldImg"/>
          </p:nvPr>
        </p:nvSpPr>
        <p:spPr>
          <a:xfrm>
            <a:off x="1443038" y="922338"/>
            <a:ext cx="4430712" cy="3322637"/>
          </a:xfrm>
          <a:ln/>
        </p:spPr>
      </p:sp>
      <p:sp>
        <p:nvSpPr>
          <p:cNvPr id="227333" name="Text Box 3"/>
          <p:cNvSpPr>
            <a:spLocks noGrp="1" noChangeArrowheads="1"/>
          </p:cNvSpPr>
          <p:nvPr>
            <p:ph type="body" idx="1"/>
          </p:nvPr>
        </p:nvSpPr>
        <p:spPr>
          <a:xfrm>
            <a:off x="1133475" y="4567238"/>
            <a:ext cx="5056188" cy="3690937"/>
          </a:xfrm>
          <a:noFill/>
          <a:ln/>
        </p:spPr>
        <p:txBody>
          <a:bodyPr wrap="none" anchor="ctr"/>
          <a:lstStyle/>
          <a:p>
            <a:pPr defTabSz="449263"/>
            <a:r>
              <a:rPr lang="en-US" dirty="0"/>
              <a:t>Add 12 to bucket 0 and decide to extend. </a:t>
            </a:r>
          </a:p>
          <a:p>
            <a:pPr defTabSz="449263"/>
            <a:r>
              <a:rPr lang="en-US" dirty="0"/>
              <a:t>Double the table</a:t>
            </a:r>
          </a:p>
          <a:p>
            <a:pPr defTabSz="449263"/>
            <a:r>
              <a:rPr lang="en-US" dirty="0"/>
              <a:t>Try to move 4</a:t>
            </a:r>
          </a:p>
        </p:txBody>
      </p:sp>
    </p:spTree>
    <p:extLst>
      <p:ext uri="{BB962C8B-B14F-4D97-AF65-F5344CB8AC3E}">
        <p14:creationId xmlns:p14="http://schemas.microsoft.com/office/powerpoint/2010/main" val="21768673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C949DE4E-FE42-4838-ABA5-DCAFBEBC1756}" type="slidenum">
              <a:rPr lang="x-none" smtClean="0"/>
              <a:pPr/>
              <a:t>75</a:t>
            </a:fld>
            <a:endParaRPr lang="en-US" dirty="0"/>
          </a:p>
        </p:txBody>
      </p:sp>
      <p:sp>
        <p:nvSpPr>
          <p:cNvPr id="2283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8F5FE0D-ED1B-4F5E-9D2D-17138EA874F9}" type="slidenum">
              <a:rPr lang="x-none" sz="1300">
                <a:latin typeface="Marlett" pitchFamily="2" charset="2"/>
              </a:rPr>
              <a:pPr defTabSz="966788"/>
              <a:t>75</a:t>
            </a:fld>
            <a:endParaRPr lang="en-US" sz="1300" dirty="0">
              <a:latin typeface="Marlett" pitchFamily="2" charset="2"/>
            </a:endParaRPr>
          </a:p>
        </p:txBody>
      </p:sp>
      <p:sp>
        <p:nvSpPr>
          <p:cNvPr id="228356" name="Rectangle 2"/>
          <p:cNvSpPr>
            <a:spLocks noGrp="1" noRot="1" noChangeAspect="1" noChangeArrowheads="1" noTextEdit="1"/>
          </p:cNvSpPr>
          <p:nvPr>
            <p:ph type="sldImg"/>
          </p:nvPr>
        </p:nvSpPr>
        <p:spPr>
          <a:xfrm>
            <a:off x="1443038" y="922338"/>
            <a:ext cx="4430712" cy="3322637"/>
          </a:xfrm>
          <a:ln/>
        </p:spPr>
      </p:sp>
      <p:sp>
        <p:nvSpPr>
          <p:cNvPr id="228357" name="Text Box 3"/>
          <p:cNvSpPr>
            <a:spLocks noGrp="1" noChangeArrowheads="1"/>
          </p:cNvSpPr>
          <p:nvPr>
            <p:ph type="body" idx="1"/>
          </p:nvPr>
        </p:nvSpPr>
        <p:spPr>
          <a:xfrm>
            <a:off x="1133475" y="4567238"/>
            <a:ext cx="5056188" cy="3690937"/>
          </a:xfrm>
          <a:noFill/>
          <a:ln/>
        </p:spPr>
        <p:txBody>
          <a:bodyPr wrap="none" anchor="ctr"/>
          <a:lstStyle/>
          <a:p>
            <a:pPr defTabSz="449263"/>
            <a:r>
              <a:rPr lang="en-US" dirty="0"/>
              <a:t>Add 12 to bucket 0 and decide to extend. </a:t>
            </a:r>
          </a:p>
          <a:p>
            <a:pPr defTabSz="449263"/>
            <a:r>
              <a:rPr lang="en-US" dirty="0"/>
              <a:t>Double the table</a:t>
            </a:r>
          </a:p>
          <a:p>
            <a:pPr defTabSz="449263"/>
            <a:r>
              <a:rPr lang="en-US" dirty="0"/>
              <a:t>Try to move 4</a:t>
            </a:r>
          </a:p>
        </p:txBody>
      </p:sp>
    </p:spTree>
    <p:extLst>
      <p:ext uri="{BB962C8B-B14F-4D97-AF65-F5344CB8AC3E}">
        <p14:creationId xmlns:p14="http://schemas.microsoft.com/office/powerpoint/2010/main" val="1924565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fld id="{16C5723F-2DF6-4081-B085-132A25548402}" type="slidenum">
              <a:rPr lang="x-none" smtClean="0"/>
              <a:pPr/>
              <a:t>76</a:t>
            </a:fld>
            <a:endParaRPr lang="en-US" dirty="0"/>
          </a:p>
        </p:txBody>
      </p:sp>
      <p:sp>
        <p:nvSpPr>
          <p:cNvPr id="2293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4656186-78AB-4380-BFBD-0A4AD27C177E}" type="slidenum">
              <a:rPr lang="x-none" sz="1300">
                <a:latin typeface="Marlett" pitchFamily="2" charset="2"/>
              </a:rPr>
              <a:pPr defTabSz="966788"/>
              <a:t>76</a:t>
            </a:fld>
            <a:endParaRPr lang="en-US" sz="1300" dirty="0">
              <a:latin typeface="Marlett" pitchFamily="2" charset="2"/>
            </a:endParaRPr>
          </a:p>
        </p:txBody>
      </p:sp>
      <p:sp>
        <p:nvSpPr>
          <p:cNvPr id="229380" name="Rectangle 2"/>
          <p:cNvSpPr>
            <a:spLocks noGrp="1" noRot="1" noChangeAspect="1" noChangeArrowheads="1" noTextEdit="1"/>
          </p:cNvSpPr>
          <p:nvPr>
            <p:ph type="sldImg"/>
          </p:nvPr>
        </p:nvSpPr>
        <p:spPr>
          <a:xfrm>
            <a:off x="1443038" y="922338"/>
            <a:ext cx="4430712" cy="3322637"/>
          </a:xfrm>
          <a:ln/>
        </p:spPr>
      </p:sp>
      <p:sp>
        <p:nvSpPr>
          <p:cNvPr id="229381" name="Text Box 3"/>
          <p:cNvSpPr>
            <a:spLocks noGrp="1" noChangeArrowheads="1"/>
          </p:cNvSpPr>
          <p:nvPr>
            <p:ph type="body" idx="1"/>
          </p:nvPr>
        </p:nvSpPr>
        <p:spPr>
          <a:xfrm>
            <a:off x="1133475" y="4567238"/>
            <a:ext cx="5056188" cy="3690937"/>
          </a:xfrm>
          <a:noFill/>
          <a:ln/>
        </p:spPr>
        <p:txBody>
          <a:bodyPr wrap="none" anchor="ctr"/>
          <a:lstStyle/>
          <a:p>
            <a:pPr defTabSz="449263"/>
            <a:r>
              <a:rPr lang="en-US" dirty="0"/>
              <a:t>Moving items, it doesn’t matter if its one or many, from one bucket to the other, cannot be done efficiently using CAS operations. If you first remove it from the old bucket and only then put it in the new bucket then concurrent threads might not find it. If you first copy it and then remove it from the old bucket that you got a copy management problem, it’s not clear how to manage the inconsistencies.</a:t>
            </a:r>
          </a:p>
          <a:p>
            <a:pPr defTabSz="449263"/>
            <a:r>
              <a:rPr lang="en-US" dirty="0"/>
              <a:t>Building an efficient double-compare-and-swap using primitives existing on today’s machines is also unknown.</a:t>
            </a:r>
          </a:p>
          <a:p>
            <a:pPr defTabSz="449263"/>
            <a:r>
              <a:rPr lang="en-US" dirty="0"/>
              <a:t>So we need a new idea.</a:t>
            </a:r>
          </a:p>
          <a:p>
            <a:pPr defTabSz="449263"/>
            <a:endParaRPr lang="en-US" dirty="0"/>
          </a:p>
          <a:p>
            <a:pPr defTabSz="449263"/>
            <a:r>
              <a:rPr lang="en-US" dirty="0"/>
              <a:t>Yossi: what copy-management problem? Each thread knows which entries it needs to remove.</a:t>
            </a:r>
          </a:p>
        </p:txBody>
      </p:sp>
    </p:spTree>
    <p:extLst>
      <p:ext uri="{BB962C8B-B14F-4D97-AF65-F5344CB8AC3E}">
        <p14:creationId xmlns:p14="http://schemas.microsoft.com/office/powerpoint/2010/main" val="35542217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p>
            <a:fld id="{7551E301-1298-46EA-B9A5-3C9D7DA3952A}" type="slidenum">
              <a:rPr lang="x-none" smtClean="0"/>
              <a:pPr/>
              <a:t>77</a:t>
            </a:fld>
            <a:endParaRPr lang="en-US" dirty="0"/>
          </a:p>
        </p:txBody>
      </p:sp>
      <p:sp>
        <p:nvSpPr>
          <p:cNvPr id="2304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12CC013-C6A1-4C58-BBDC-A55D4793522B}" type="slidenum">
              <a:rPr lang="x-none" sz="1300">
                <a:latin typeface="Marlett" pitchFamily="2" charset="2"/>
              </a:rPr>
              <a:pPr defTabSz="966788"/>
              <a:t>77</a:t>
            </a:fld>
            <a:endParaRPr lang="en-US" sz="1300" dirty="0">
              <a:latin typeface="Marlett" pitchFamily="2" charset="2"/>
            </a:endParaRPr>
          </a:p>
        </p:txBody>
      </p:sp>
      <p:sp>
        <p:nvSpPr>
          <p:cNvPr id="230404" name="Rectangle 2"/>
          <p:cNvSpPr>
            <a:spLocks noGrp="1" noRot="1" noChangeAspect="1" noChangeArrowheads="1" noTextEdit="1"/>
          </p:cNvSpPr>
          <p:nvPr>
            <p:ph type="sldImg"/>
          </p:nvPr>
        </p:nvSpPr>
        <p:spPr>
          <a:xfrm>
            <a:off x="1317625" y="754063"/>
            <a:ext cx="4741863" cy="3556000"/>
          </a:xfrm>
          <a:ln/>
        </p:spPr>
      </p:sp>
      <p:sp>
        <p:nvSpPr>
          <p:cNvPr id="230405" name="Rectangle 3"/>
          <p:cNvSpPr>
            <a:spLocks noGrp="1" noChangeArrowheads="1"/>
          </p:cNvSpPr>
          <p:nvPr>
            <p:ph type="body" idx="1"/>
          </p:nvPr>
        </p:nvSpPr>
        <p:spPr>
          <a:xfrm>
            <a:off x="1133475" y="4567238"/>
            <a:ext cx="5056188" cy="3690937"/>
          </a:xfrm>
          <a:noFill/>
          <a:ln/>
        </p:spPr>
        <p:txBody>
          <a:bodyPr/>
          <a:lstStyle/>
          <a:p>
            <a:pPr defTabSz="449263"/>
            <a:r>
              <a:rPr lang="en-US" dirty="0"/>
              <a:t>Since moving items among buckets is what’s hard, our idea was not to move them. Instead, we will flip the idea of bucket-based hashing on its head. We keep the items fixed and move the buckets. As you can see from the picture, we keep the items in an </a:t>
            </a:r>
            <a:r>
              <a:rPr lang="en-US" b="1" u="sng" dirty="0"/>
              <a:t>ordered</a:t>
            </a:r>
            <a:r>
              <a:rPr lang="en-US" dirty="0"/>
              <a:t> linked list, which will be implemented using Michael’s technique. Even though all the items are reachable from the top bucket, the additional buckets are shortcuts that allow us to reach items in </a:t>
            </a:r>
            <a:r>
              <a:rPr lang="en-US" b="1" u="sng" dirty="0"/>
              <a:t>constant</a:t>
            </a:r>
            <a:r>
              <a:rPr lang="en-US" dirty="0"/>
              <a:t> time. </a:t>
            </a:r>
          </a:p>
        </p:txBody>
      </p:sp>
    </p:spTree>
    <p:extLst>
      <p:ext uri="{BB962C8B-B14F-4D97-AF65-F5344CB8AC3E}">
        <p14:creationId xmlns:p14="http://schemas.microsoft.com/office/powerpoint/2010/main" val="16091721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rgbClr val="0000FF"/>
                </a:solidFill>
                <a:latin typeface="Comic Sans MS" charset="0"/>
              </a:defRPr>
            </a:lvl1pPr>
            <a:lvl2pPr marL="742950" indent="-285750" defTabSz="966788">
              <a:defRPr sz="2400">
                <a:solidFill>
                  <a:srgbClr val="0000FF"/>
                </a:solidFill>
                <a:latin typeface="Comic Sans MS" charset="0"/>
              </a:defRPr>
            </a:lvl2pPr>
            <a:lvl3pPr marL="1143000" indent="-228600" defTabSz="966788">
              <a:defRPr sz="2400">
                <a:solidFill>
                  <a:srgbClr val="0000FF"/>
                </a:solidFill>
                <a:latin typeface="Comic Sans MS" charset="0"/>
              </a:defRPr>
            </a:lvl3pPr>
            <a:lvl4pPr marL="1600200" indent="-228600" defTabSz="966788">
              <a:defRPr sz="2400">
                <a:solidFill>
                  <a:srgbClr val="0000FF"/>
                </a:solidFill>
                <a:latin typeface="Comic Sans MS" charset="0"/>
              </a:defRPr>
            </a:lvl4pPr>
            <a:lvl5pPr marL="2057400" indent="-228600" defTabSz="966788">
              <a:defRPr sz="2400">
                <a:solidFill>
                  <a:srgbClr val="0000FF"/>
                </a:solidFill>
                <a:latin typeface="Comic Sans MS" charset="0"/>
              </a:defRPr>
            </a:lvl5pPr>
            <a:lvl6pPr marL="2514600" indent="-228600" algn="r" defTabSz="966788" eaLnBrk="0" fontAlgn="base" hangingPunct="0">
              <a:spcBef>
                <a:spcPct val="0"/>
              </a:spcBef>
              <a:spcAft>
                <a:spcPct val="0"/>
              </a:spcAft>
              <a:defRPr sz="2400">
                <a:solidFill>
                  <a:srgbClr val="0000FF"/>
                </a:solidFill>
                <a:latin typeface="Comic Sans MS" charset="0"/>
              </a:defRPr>
            </a:lvl6pPr>
            <a:lvl7pPr marL="2971800" indent="-228600" algn="r" defTabSz="966788" eaLnBrk="0" fontAlgn="base" hangingPunct="0">
              <a:spcBef>
                <a:spcPct val="0"/>
              </a:spcBef>
              <a:spcAft>
                <a:spcPct val="0"/>
              </a:spcAft>
              <a:defRPr sz="2400">
                <a:solidFill>
                  <a:srgbClr val="0000FF"/>
                </a:solidFill>
                <a:latin typeface="Comic Sans MS" charset="0"/>
              </a:defRPr>
            </a:lvl7pPr>
            <a:lvl8pPr marL="3429000" indent="-228600" algn="r" defTabSz="966788" eaLnBrk="0" fontAlgn="base" hangingPunct="0">
              <a:spcBef>
                <a:spcPct val="0"/>
              </a:spcBef>
              <a:spcAft>
                <a:spcPct val="0"/>
              </a:spcAft>
              <a:defRPr sz="2400">
                <a:solidFill>
                  <a:srgbClr val="0000FF"/>
                </a:solidFill>
                <a:latin typeface="Comic Sans MS" charset="0"/>
              </a:defRPr>
            </a:lvl8pPr>
            <a:lvl9pPr marL="3886200" indent="-228600" algn="r" defTabSz="966788" eaLnBrk="0" fontAlgn="base" hangingPunct="0">
              <a:spcBef>
                <a:spcPct val="0"/>
              </a:spcBef>
              <a:spcAft>
                <a:spcPct val="0"/>
              </a:spcAft>
              <a:defRPr sz="2400">
                <a:solidFill>
                  <a:srgbClr val="0000FF"/>
                </a:solidFill>
                <a:latin typeface="Comic Sans MS" charset="0"/>
              </a:defRPr>
            </a:lvl9pPr>
          </a:lstStyle>
          <a:p>
            <a:fld id="{A0980D3D-1F52-4290-9DA6-F01B633BDCFB}" type="slidenum">
              <a:rPr lang="x-none" sz="1300" smtClean="0">
                <a:latin typeface="Marlett" pitchFamily="2" charset="2"/>
              </a:rPr>
              <a:pPr/>
              <a:t>78</a:t>
            </a:fld>
            <a:endParaRPr lang="en-US" sz="1300" dirty="0">
              <a:latin typeface="Marlett" pitchFamily="2" charset="2"/>
            </a:endParaRPr>
          </a:p>
        </p:txBody>
      </p:sp>
      <p:sp>
        <p:nvSpPr>
          <p:cNvPr id="231427" name="Rectangle 7"/>
          <p:cNvSpPr txBox="1">
            <a:spLocks noGrp="1" noChangeArrowheads="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sz="2400">
                <a:solidFill>
                  <a:srgbClr val="0000FF"/>
                </a:solidFill>
                <a:latin typeface="Comic Sans MS" charset="0"/>
              </a:defRPr>
            </a:lvl1pPr>
            <a:lvl2pPr marL="742950" indent="-285750" defTabSz="966788">
              <a:defRPr sz="2400">
                <a:solidFill>
                  <a:srgbClr val="0000FF"/>
                </a:solidFill>
                <a:latin typeface="Comic Sans MS" charset="0"/>
              </a:defRPr>
            </a:lvl2pPr>
            <a:lvl3pPr marL="1143000" indent="-228600" defTabSz="966788">
              <a:defRPr sz="2400">
                <a:solidFill>
                  <a:srgbClr val="0000FF"/>
                </a:solidFill>
                <a:latin typeface="Comic Sans MS" charset="0"/>
              </a:defRPr>
            </a:lvl3pPr>
            <a:lvl4pPr marL="1600200" indent="-228600" defTabSz="966788">
              <a:defRPr sz="2400">
                <a:solidFill>
                  <a:srgbClr val="0000FF"/>
                </a:solidFill>
                <a:latin typeface="Comic Sans MS" charset="0"/>
              </a:defRPr>
            </a:lvl4pPr>
            <a:lvl5pPr marL="2057400" indent="-228600" defTabSz="966788">
              <a:defRPr sz="2400">
                <a:solidFill>
                  <a:srgbClr val="0000FF"/>
                </a:solidFill>
                <a:latin typeface="Comic Sans MS" charset="0"/>
              </a:defRPr>
            </a:lvl5pPr>
            <a:lvl6pPr marL="2514600" indent="-228600" algn="r" defTabSz="966788" eaLnBrk="0" fontAlgn="base" hangingPunct="0">
              <a:spcBef>
                <a:spcPct val="0"/>
              </a:spcBef>
              <a:spcAft>
                <a:spcPct val="0"/>
              </a:spcAft>
              <a:defRPr sz="2400">
                <a:solidFill>
                  <a:srgbClr val="0000FF"/>
                </a:solidFill>
                <a:latin typeface="Comic Sans MS" charset="0"/>
              </a:defRPr>
            </a:lvl6pPr>
            <a:lvl7pPr marL="2971800" indent="-228600" algn="r" defTabSz="966788" eaLnBrk="0" fontAlgn="base" hangingPunct="0">
              <a:spcBef>
                <a:spcPct val="0"/>
              </a:spcBef>
              <a:spcAft>
                <a:spcPct val="0"/>
              </a:spcAft>
              <a:defRPr sz="2400">
                <a:solidFill>
                  <a:srgbClr val="0000FF"/>
                </a:solidFill>
                <a:latin typeface="Comic Sans MS" charset="0"/>
              </a:defRPr>
            </a:lvl7pPr>
            <a:lvl8pPr marL="3429000" indent="-228600" algn="r" defTabSz="966788" eaLnBrk="0" fontAlgn="base" hangingPunct="0">
              <a:spcBef>
                <a:spcPct val="0"/>
              </a:spcBef>
              <a:spcAft>
                <a:spcPct val="0"/>
              </a:spcAft>
              <a:defRPr sz="2400">
                <a:solidFill>
                  <a:srgbClr val="0000FF"/>
                </a:solidFill>
                <a:latin typeface="Comic Sans MS" charset="0"/>
              </a:defRPr>
            </a:lvl8pPr>
            <a:lvl9pPr marL="3886200" indent="-228600" algn="r" defTabSz="966788" eaLnBrk="0" fontAlgn="base" hangingPunct="0">
              <a:spcBef>
                <a:spcPct val="0"/>
              </a:spcBef>
              <a:spcAft>
                <a:spcPct val="0"/>
              </a:spcAft>
              <a:defRPr sz="2400">
                <a:solidFill>
                  <a:srgbClr val="0000FF"/>
                </a:solidFill>
                <a:latin typeface="Comic Sans MS" charset="0"/>
              </a:defRPr>
            </a:lvl9pPr>
          </a:lstStyle>
          <a:p>
            <a:fld id="{4055D259-E903-4720-894B-311F405B8C03}" type="slidenum">
              <a:rPr lang="x-none" sz="1300">
                <a:latin typeface="Marlett" pitchFamily="2" charset="2"/>
              </a:rPr>
              <a:pPr/>
              <a:t>78</a:t>
            </a:fld>
            <a:endParaRPr lang="en-US" sz="1300" dirty="0">
              <a:latin typeface="Marlett" pitchFamily="2" charset="2"/>
            </a:endParaRPr>
          </a:p>
        </p:txBody>
      </p:sp>
      <p:sp>
        <p:nvSpPr>
          <p:cNvPr id="231428" name="Rectangle 2"/>
          <p:cNvSpPr>
            <a:spLocks noGrp="1" noRot="1" noChangeAspect="1" noChangeArrowheads="1" noTextEdit="1"/>
          </p:cNvSpPr>
          <p:nvPr>
            <p:ph type="sldImg"/>
          </p:nvPr>
        </p:nvSpPr>
        <p:spPr>
          <a:xfrm>
            <a:off x="1317625" y="754063"/>
            <a:ext cx="4741863" cy="3556000"/>
          </a:xfrm>
          <a:ln/>
        </p:spPr>
      </p:sp>
      <p:sp>
        <p:nvSpPr>
          <p:cNvPr id="231429" name="Rectangle 3"/>
          <p:cNvSpPr>
            <a:spLocks noGrp="1" noChangeArrowheads="1"/>
          </p:cNvSpPr>
          <p:nvPr>
            <p:ph type="body" idx="1"/>
          </p:nvPr>
        </p:nvSpPr>
        <p:spPr>
          <a:xfrm>
            <a:off x="1133475" y="4567238"/>
            <a:ext cx="5056188" cy="3690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49263"/>
            <a:r>
              <a:rPr lang="en-US" dirty="0"/>
              <a:t>Let’s look at a simple example, Suppose the items 0 through 7 need to be hashed into the table. If we have one bucket, it can only point to the head of the list. Once we have another bucket, we expect it to split the list in 2, and with 4 buckets, each of the two new buckets will recursively split each of those halves, so that in the end, there are only a constant number of items between any two bucket pointers.</a:t>
            </a:r>
          </a:p>
          <a:p>
            <a:pPr defTabSz="449263"/>
            <a:r>
              <a:rPr lang="en-US" dirty="0"/>
              <a:t>In order to allow us to redirect the bucket pointers in this recursive manner, we have to insert the items in such a special order, and order that allows to recursively split buckets.</a:t>
            </a:r>
          </a:p>
          <a:p>
            <a:pPr defTabSz="449263"/>
            <a:r>
              <a:rPr lang="en-US" dirty="0"/>
              <a:t>What is this magical order?</a:t>
            </a:r>
          </a:p>
        </p:txBody>
      </p:sp>
    </p:spTree>
    <p:extLst>
      <p:ext uri="{BB962C8B-B14F-4D97-AF65-F5344CB8AC3E}">
        <p14:creationId xmlns:p14="http://schemas.microsoft.com/office/powerpoint/2010/main" val="6777865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rgbClr val="0000FF"/>
                </a:solidFill>
                <a:latin typeface="Comic Sans MS" charset="0"/>
              </a:defRPr>
            </a:lvl1pPr>
            <a:lvl2pPr marL="742950" indent="-285750" defTabSz="966788">
              <a:defRPr sz="2400">
                <a:solidFill>
                  <a:srgbClr val="0000FF"/>
                </a:solidFill>
                <a:latin typeface="Comic Sans MS" charset="0"/>
              </a:defRPr>
            </a:lvl2pPr>
            <a:lvl3pPr marL="1143000" indent="-228600" defTabSz="966788">
              <a:defRPr sz="2400">
                <a:solidFill>
                  <a:srgbClr val="0000FF"/>
                </a:solidFill>
                <a:latin typeface="Comic Sans MS" charset="0"/>
              </a:defRPr>
            </a:lvl3pPr>
            <a:lvl4pPr marL="1600200" indent="-228600" defTabSz="966788">
              <a:defRPr sz="2400">
                <a:solidFill>
                  <a:srgbClr val="0000FF"/>
                </a:solidFill>
                <a:latin typeface="Comic Sans MS" charset="0"/>
              </a:defRPr>
            </a:lvl4pPr>
            <a:lvl5pPr marL="2057400" indent="-228600" defTabSz="966788">
              <a:defRPr sz="2400">
                <a:solidFill>
                  <a:srgbClr val="0000FF"/>
                </a:solidFill>
                <a:latin typeface="Comic Sans MS" charset="0"/>
              </a:defRPr>
            </a:lvl5pPr>
            <a:lvl6pPr marL="2514600" indent="-228600" algn="r" defTabSz="966788" eaLnBrk="0" fontAlgn="base" hangingPunct="0">
              <a:spcBef>
                <a:spcPct val="0"/>
              </a:spcBef>
              <a:spcAft>
                <a:spcPct val="0"/>
              </a:spcAft>
              <a:defRPr sz="2400">
                <a:solidFill>
                  <a:srgbClr val="0000FF"/>
                </a:solidFill>
                <a:latin typeface="Comic Sans MS" charset="0"/>
              </a:defRPr>
            </a:lvl6pPr>
            <a:lvl7pPr marL="2971800" indent="-228600" algn="r" defTabSz="966788" eaLnBrk="0" fontAlgn="base" hangingPunct="0">
              <a:spcBef>
                <a:spcPct val="0"/>
              </a:spcBef>
              <a:spcAft>
                <a:spcPct val="0"/>
              </a:spcAft>
              <a:defRPr sz="2400">
                <a:solidFill>
                  <a:srgbClr val="0000FF"/>
                </a:solidFill>
                <a:latin typeface="Comic Sans MS" charset="0"/>
              </a:defRPr>
            </a:lvl7pPr>
            <a:lvl8pPr marL="3429000" indent="-228600" algn="r" defTabSz="966788" eaLnBrk="0" fontAlgn="base" hangingPunct="0">
              <a:spcBef>
                <a:spcPct val="0"/>
              </a:spcBef>
              <a:spcAft>
                <a:spcPct val="0"/>
              </a:spcAft>
              <a:defRPr sz="2400">
                <a:solidFill>
                  <a:srgbClr val="0000FF"/>
                </a:solidFill>
                <a:latin typeface="Comic Sans MS" charset="0"/>
              </a:defRPr>
            </a:lvl8pPr>
            <a:lvl9pPr marL="3886200" indent="-228600" algn="r" defTabSz="966788" eaLnBrk="0" fontAlgn="base" hangingPunct="0">
              <a:spcBef>
                <a:spcPct val="0"/>
              </a:spcBef>
              <a:spcAft>
                <a:spcPct val="0"/>
              </a:spcAft>
              <a:defRPr sz="2400">
                <a:solidFill>
                  <a:srgbClr val="0000FF"/>
                </a:solidFill>
                <a:latin typeface="Comic Sans MS" charset="0"/>
              </a:defRPr>
            </a:lvl9pPr>
          </a:lstStyle>
          <a:p>
            <a:fld id="{586917D0-142A-4ADD-83F6-EAC323EA4702}" type="slidenum">
              <a:rPr lang="x-none" sz="1300" smtClean="0">
                <a:latin typeface="Marlett" pitchFamily="2" charset="2"/>
              </a:rPr>
              <a:pPr/>
              <a:t>79</a:t>
            </a:fld>
            <a:endParaRPr lang="en-US" sz="1300" dirty="0">
              <a:latin typeface="Marlett" pitchFamily="2" charset="2"/>
            </a:endParaRPr>
          </a:p>
        </p:txBody>
      </p:sp>
      <p:sp>
        <p:nvSpPr>
          <p:cNvPr id="232451" name="Rectangle 7"/>
          <p:cNvSpPr txBox="1">
            <a:spLocks noGrp="1" noChangeArrowheads="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sz="2400">
                <a:solidFill>
                  <a:srgbClr val="0000FF"/>
                </a:solidFill>
                <a:latin typeface="Comic Sans MS" charset="0"/>
              </a:defRPr>
            </a:lvl1pPr>
            <a:lvl2pPr marL="742950" indent="-285750" defTabSz="966788">
              <a:defRPr sz="2400">
                <a:solidFill>
                  <a:srgbClr val="0000FF"/>
                </a:solidFill>
                <a:latin typeface="Comic Sans MS" charset="0"/>
              </a:defRPr>
            </a:lvl2pPr>
            <a:lvl3pPr marL="1143000" indent="-228600" defTabSz="966788">
              <a:defRPr sz="2400">
                <a:solidFill>
                  <a:srgbClr val="0000FF"/>
                </a:solidFill>
                <a:latin typeface="Comic Sans MS" charset="0"/>
              </a:defRPr>
            </a:lvl3pPr>
            <a:lvl4pPr marL="1600200" indent="-228600" defTabSz="966788">
              <a:defRPr sz="2400">
                <a:solidFill>
                  <a:srgbClr val="0000FF"/>
                </a:solidFill>
                <a:latin typeface="Comic Sans MS" charset="0"/>
              </a:defRPr>
            </a:lvl4pPr>
            <a:lvl5pPr marL="2057400" indent="-228600" defTabSz="966788">
              <a:defRPr sz="2400">
                <a:solidFill>
                  <a:srgbClr val="0000FF"/>
                </a:solidFill>
                <a:latin typeface="Comic Sans MS" charset="0"/>
              </a:defRPr>
            </a:lvl5pPr>
            <a:lvl6pPr marL="2514600" indent="-228600" algn="r" defTabSz="966788" eaLnBrk="0" fontAlgn="base" hangingPunct="0">
              <a:spcBef>
                <a:spcPct val="0"/>
              </a:spcBef>
              <a:spcAft>
                <a:spcPct val="0"/>
              </a:spcAft>
              <a:defRPr sz="2400">
                <a:solidFill>
                  <a:srgbClr val="0000FF"/>
                </a:solidFill>
                <a:latin typeface="Comic Sans MS" charset="0"/>
              </a:defRPr>
            </a:lvl6pPr>
            <a:lvl7pPr marL="2971800" indent="-228600" algn="r" defTabSz="966788" eaLnBrk="0" fontAlgn="base" hangingPunct="0">
              <a:spcBef>
                <a:spcPct val="0"/>
              </a:spcBef>
              <a:spcAft>
                <a:spcPct val="0"/>
              </a:spcAft>
              <a:defRPr sz="2400">
                <a:solidFill>
                  <a:srgbClr val="0000FF"/>
                </a:solidFill>
                <a:latin typeface="Comic Sans MS" charset="0"/>
              </a:defRPr>
            </a:lvl7pPr>
            <a:lvl8pPr marL="3429000" indent="-228600" algn="r" defTabSz="966788" eaLnBrk="0" fontAlgn="base" hangingPunct="0">
              <a:spcBef>
                <a:spcPct val="0"/>
              </a:spcBef>
              <a:spcAft>
                <a:spcPct val="0"/>
              </a:spcAft>
              <a:defRPr sz="2400">
                <a:solidFill>
                  <a:srgbClr val="0000FF"/>
                </a:solidFill>
                <a:latin typeface="Comic Sans MS" charset="0"/>
              </a:defRPr>
            </a:lvl8pPr>
            <a:lvl9pPr marL="3886200" indent="-228600" algn="r" defTabSz="966788" eaLnBrk="0" fontAlgn="base" hangingPunct="0">
              <a:spcBef>
                <a:spcPct val="0"/>
              </a:spcBef>
              <a:spcAft>
                <a:spcPct val="0"/>
              </a:spcAft>
              <a:defRPr sz="2400">
                <a:solidFill>
                  <a:srgbClr val="0000FF"/>
                </a:solidFill>
                <a:latin typeface="Comic Sans MS" charset="0"/>
              </a:defRPr>
            </a:lvl9pPr>
          </a:lstStyle>
          <a:p>
            <a:fld id="{CEDC4125-8CDF-40DF-9EC7-E11011C3DBB5}" type="slidenum">
              <a:rPr lang="x-none" sz="1300">
                <a:latin typeface="Marlett" pitchFamily="2" charset="2"/>
              </a:rPr>
              <a:pPr/>
              <a:t>79</a:t>
            </a:fld>
            <a:endParaRPr lang="en-US" sz="1300" dirty="0">
              <a:latin typeface="Marlett" pitchFamily="2" charset="2"/>
            </a:endParaRPr>
          </a:p>
        </p:txBody>
      </p:sp>
      <p:sp>
        <p:nvSpPr>
          <p:cNvPr id="232452" name="Rectangle 2"/>
          <p:cNvSpPr>
            <a:spLocks noGrp="1" noRot="1" noChangeAspect="1" noChangeArrowheads="1" noTextEdit="1"/>
          </p:cNvSpPr>
          <p:nvPr>
            <p:ph type="sldImg"/>
          </p:nvPr>
        </p:nvSpPr>
        <p:spPr>
          <a:xfrm>
            <a:off x="1317625" y="754063"/>
            <a:ext cx="4741863" cy="3556000"/>
          </a:xfrm>
          <a:ln/>
        </p:spPr>
      </p:sp>
      <p:sp>
        <p:nvSpPr>
          <p:cNvPr id="232453" name="Rectangle 3"/>
          <p:cNvSpPr>
            <a:spLocks noGrp="1" noChangeArrowheads="1"/>
          </p:cNvSpPr>
          <p:nvPr>
            <p:ph type="body" idx="1"/>
          </p:nvPr>
        </p:nvSpPr>
        <p:spPr>
          <a:xfrm>
            <a:off x="1133475" y="4567238"/>
            <a:ext cx="5056188" cy="3690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49263"/>
            <a:endParaRPr lang="en-US" dirty="0"/>
          </a:p>
        </p:txBody>
      </p:sp>
    </p:spTree>
    <p:extLst>
      <p:ext uri="{BB962C8B-B14F-4D97-AF65-F5344CB8AC3E}">
        <p14:creationId xmlns:p14="http://schemas.microsoft.com/office/powerpoint/2010/main" val="17079401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rgbClr val="0000FF"/>
                </a:solidFill>
                <a:latin typeface="Comic Sans MS" charset="0"/>
              </a:defRPr>
            </a:lvl1pPr>
            <a:lvl2pPr marL="742950" indent="-285750" defTabSz="966788">
              <a:defRPr sz="2400">
                <a:solidFill>
                  <a:srgbClr val="0000FF"/>
                </a:solidFill>
                <a:latin typeface="Comic Sans MS" charset="0"/>
              </a:defRPr>
            </a:lvl2pPr>
            <a:lvl3pPr marL="1143000" indent="-228600" defTabSz="966788">
              <a:defRPr sz="2400">
                <a:solidFill>
                  <a:srgbClr val="0000FF"/>
                </a:solidFill>
                <a:latin typeface="Comic Sans MS" charset="0"/>
              </a:defRPr>
            </a:lvl3pPr>
            <a:lvl4pPr marL="1600200" indent="-228600" defTabSz="966788">
              <a:defRPr sz="2400">
                <a:solidFill>
                  <a:srgbClr val="0000FF"/>
                </a:solidFill>
                <a:latin typeface="Comic Sans MS" charset="0"/>
              </a:defRPr>
            </a:lvl4pPr>
            <a:lvl5pPr marL="2057400" indent="-228600" defTabSz="966788">
              <a:defRPr sz="2400">
                <a:solidFill>
                  <a:srgbClr val="0000FF"/>
                </a:solidFill>
                <a:latin typeface="Comic Sans MS" charset="0"/>
              </a:defRPr>
            </a:lvl5pPr>
            <a:lvl6pPr marL="2514600" indent="-228600" algn="r" defTabSz="966788" eaLnBrk="0" fontAlgn="base" hangingPunct="0">
              <a:spcBef>
                <a:spcPct val="0"/>
              </a:spcBef>
              <a:spcAft>
                <a:spcPct val="0"/>
              </a:spcAft>
              <a:defRPr sz="2400">
                <a:solidFill>
                  <a:srgbClr val="0000FF"/>
                </a:solidFill>
                <a:latin typeface="Comic Sans MS" charset="0"/>
              </a:defRPr>
            </a:lvl6pPr>
            <a:lvl7pPr marL="2971800" indent="-228600" algn="r" defTabSz="966788" eaLnBrk="0" fontAlgn="base" hangingPunct="0">
              <a:spcBef>
                <a:spcPct val="0"/>
              </a:spcBef>
              <a:spcAft>
                <a:spcPct val="0"/>
              </a:spcAft>
              <a:defRPr sz="2400">
                <a:solidFill>
                  <a:srgbClr val="0000FF"/>
                </a:solidFill>
                <a:latin typeface="Comic Sans MS" charset="0"/>
              </a:defRPr>
            </a:lvl7pPr>
            <a:lvl8pPr marL="3429000" indent="-228600" algn="r" defTabSz="966788" eaLnBrk="0" fontAlgn="base" hangingPunct="0">
              <a:spcBef>
                <a:spcPct val="0"/>
              </a:spcBef>
              <a:spcAft>
                <a:spcPct val="0"/>
              </a:spcAft>
              <a:defRPr sz="2400">
                <a:solidFill>
                  <a:srgbClr val="0000FF"/>
                </a:solidFill>
                <a:latin typeface="Comic Sans MS" charset="0"/>
              </a:defRPr>
            </a:lvl8pPr>
            <a:lvl9pPr marL="3886200" indent="-228600" algn="r" defTabSz="966788" eaLnBrk="0" fontAlgn="base" hangingPunct="0">
              <a:spcBef>
                <a:spcPct val="0"/>
              </a:spcBef>
              <a:spcAft>
                <a:spcPct val="0"/>
              </a:spcAft>
              <a:defRPr sz="2400">
                <a:solidFill>
                  <a:srgbClr val="0000FF"/>
                </a:solidFill>
                <a:latin typeface="Comic Sans MS" charset="0"/>
              </a:defRPr>
            </a:lvl9pPr>
          </a:lstStyle>
          <a:p>
            <a:fld id="{954DD312-6DE3-4543-A843-F1BF7CFDFF4D}" type="slidenum">
              <a:rPr lang="x-none" sz="1300" smtClean="0">
                <a:latin typeface="Marlett" pitchFamily="2" charset="2"/>
              </a:rPr>
              <a:pPr/>
              <a:t>80</a:t>
            </a:fld>
            <a:endParaRPr lang="en-US" sz="1300" dirty="0">
              <a:latin typeface="Marlett" pitchFamily="2" charset="2"/>
            </a:endParaRPr>
          </a:p>
        </p:txBody>
      </p:sp>
      <p:sp>
        <p:nvSpPr>
          <p:cNvPr id="234499" name="Rectangle 7"/>
          <p:cNvSpPr txBox="1">
            <a:spLocks noGrp="1" noChangeArrowheads="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sz="2400">
                <a:solidFill>
                  <a:srgbClr val="0000FF"/>
                </a:solidFill>
                <a:latin typeface="Comic Sans MS" charset="0"/>
              </a:defRPr>
            </a:lvl1pPr>
            <a:lvl2pPr marL="742950" indent="-285750" defTabSz="966788">
              <a:defRPr sz="2400">
                <a:solidFill>
                  <a:srgbClr val="0000FF"/>
                </a:solidFill>
                <a:latin typeface="Comic Sans MS" charset="0"/>
              </a:defRPr>
            </a:lvl2pPr>
            <a:lvl3pPr marL="1143000" indent="-228600" defTabSz="966788">
              <a:defRPr sz="2400">
                <a:solidFill>
                  <a:srgbClr val="0000FF"/>
                </a:solidFill>
                <a:latin typeface="Comic Sans MS" charset="0"/>
              </a:defRPr>
            </a:lvl3pPr>
            <a:lvl4pPr marL="1600200" indent="-228600" defTabSz="966788">
              <a:defRPr sz="2400">
                <a:solidFill>
                  <a:srgbClr val="0000FF"/>
                </a:solidFill>
                <a:latin typeface="Comic Sans MS" charset="0"/>
              </a:defRPr>
            </a:lvl4pPr>
            <a:lvl5pPr marL="2057400" indent="-228600" defTabSz="966788">
              <a:defRPr sz="2400">
                <a:solidFill>
                  <a:srgbClr val="0000FF"/>
                </a:solidFill>
                <a:latin typeface="Comic Sans MS" charset="0"/>
              </a:defRPr>
            </a:lvl5pPr>
            <a:lvl6pPr marL="2514600" indent="-228600" algn="r" defTabSz="966788" eaLnBrk="0" fontAlgn="base" hangingPunct="0">
              <a:spcBef>
                <a:spcPct val="0"/>
              </a:spcBef>
              <a:spcAft>
                <a:spcPct val="0"/>
              </a:spcAft>
              <a:defRPr sz="2400">
                <a:solidFill>
                  <a:srgbClr val="0000FF"/>
                </a:solidFill>
                <a:latin typeface="Comic Sans MS" charset="0"/>
              </a:defRPr>
            </a:lvl6pPr>
            <a:lvl7pPr marL="2971800" indent="-228600" algn="r" defTabSz="966788" eaLnBrk="0" fontAlgn="base" hangingPunct="0">
              <a:spcBef>
                <a:spcPct val="0"/>
              </a:spcBef>
              <a:spcAft>
                <a:spcPct val="0"/>
              </a:spcAft>
              <a:defRPr sz="2400">
                <a:solidFill>
                  <a:srgbClr val="0000FF"/>
                </a:solidFill>
                <a:latin typeface="Comic Sans MS" charset="0"/>
              </a:defRPr>
            </a:lvl7pPr>
            <a:lvl8pPr marL="3429000" indent="-228600" algn="r" defTabSz="966788" eaLnBrk="0" fontAlgn="base" hangingPunct="0">
              <a:spcBef>
                <a:spcPct val="0"/>
              </a:spcBef>
              <a:spcAft>
                <a:spcPct val="0"/>
              </a:spcAft>
              <a:defRPr sz="2400">
                <a:solidFill>
                  <a:srgbClr val="0000FF"/>
                </a:solidFill>
                <a:latin typeface="Comic Sans MS" charset="0"/>
              </a:defRPr>
            </a:lvl8pPr>
            <a:lvl9pPr marL="3886200" indent="-228600" algn="r" defTabSz="966788" eaLnBrk="0" fontAlgn="base" hangingPunct="0">
              <a:spcBef>
                <a:spcPct val="0"/>
              </a:spcBef>
              <a:spcAft>
                <a:spcPct val="0"/>
              </a:spcAft>
              <a:defRPr sz="2400">
                <a:solidFill>
                  <a:srgbClr val="0000FF"/>
                </a:solidFill>
                <a:latin typeface="Comic Sans MS" charset="0"/>
              </a:defRPr>
            </a:lvl9pPr>
          </a:lstStyle>
          <a:p>
            <a:fld id="{53DC352E-9929-4F0B-A929-D1ACA1E8E627}" type="slidenum">
              <a:rPr lang="x-none" sz="1300">
                <a:latin typeface="Marlett" pitchFamily="2" charset="2"/>
              </a:rPr>
              <a:pPr/>
              <a:t>80</a:t>
            </a:fld>
            <a:endParaRPr lang="en-US" sz="1300" dirty="0">
              <a:latin typeface="Marlett" pitchFamily="2" charset="2"/>
            </a:endParaRPr>
          </a:p>
        </p:txBody>
      </p:sp>
      <p:sp>
        <p:nvSpPr>
          <p:cNvPr id="234500" name="Rectangle 2"/>
          <p:cNvSpPr>
            <a:spLocks noGrp="1" noRot="1" noChangeAspect="1" noChangeArrowheads="1" noTextEdit="1"/>
          </p:cNvSpPr>
          <p:nvPr>
            <p:ph type="sldImg"/>
          </p:nvPr>
        </p:nvSpPr>
        <p:spPr>
          <a:xfrm>
            <a:off x="1317625" y="754063"/>
            <a:ext cx="4741863" cy="3556000"/>
          </a:xfrm>
          <a:ln/>
        </p:spPr>
      </p:sp>
      <p:sp>
        <p:nvSpPr>
          <p:cNvPr id="234501" name="Rectangle 3"/>
          <p:cNvSpPr>
            <a:spLocks noGrp="1" noChangeArrowheads="1"/>
          </p:cNvSpPr>
          <p:nvPr>
            <p:ph type="body" idx="1"/>
          </p:nvPr>
        </p:nvSpPr>
        <p:spPr>
          <a:xfrm>
            <a:off x="1133475" y="4567238"/>
            <a:ext cx="5056188" cy="3690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49263"/>
            <a:endParaRPr lang="en-US" dirty="0"/>
          </a:p>
        </p:txBody>
      </p:sp>
    </p:spTree>
    <p:extLst>
      <p:ext uri="{BB962C8B-B14F-4D97-AF65-F5344CB8AC3E}">
        <p14:creationId xmlns:p14="http://schemas.microsoft.com/office/powerpoint/2010/main" val="26103709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269907E4-359B-446B-9386-1CB3DA807DA5}" type="slidenum">
              <a:rPr lang="x-none" smtClean="0"/>
              <a:pPr/>
              <a:t>81</a:t>
            </a:fld>
            <a:endParaRPr lang="en-US" dirty="0"/>
          </a:p>
        </p:txBody>
      </p:sp>
      <p:sp>
        <p:nvSpPr>
          <p:cNvPr id="2355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AF0AC99-AE38-436B-8902-2E9DA0120AE3}" type="slidenum">
              <a:rPr lang="x-none" sz="1300">
                <a:latin typeface="Marlett" pitchFamily="2" charset="2"/>
              </a:rPr>
              <a:pPr defTabSz="966788"/>
              <a:t>81</a:t>
            </a:fld>
            <a:endParaRPr lang="en-US" sz="1300" dirty="0">
              <a:latin typeface="Marlett" pitchFamily="2" charset="2"/>
            </a:endParaRPr>
          </a:p>
        </p:txBody>
      </p:sp>
      <p:sp>
        <p:nvSpPr>
          <p:cNvPr id="235524" name="Rectangle 2"/>
          <p:cNvSpPr>
            <a:spLocks noGrp="1" noRot="1" noChangeAspect="1" noChangeArrowheads="1" noTextEdit="1"/>
          </p:cNvSpPr>
          <p:nvPr>
            <p:ph type="sldImg"/>
          </p:nvPr>
        </p:nvSpPr>
        <p:spPr>
          <a:xfrm>
            <a:off x="1317625" y="754063"/>
            <a:ext cx="4741863" cy="3556000"/>
          </a:xfrm>
          <a:ln/>
        </p:spPr>
      </p:sp>
      <p:sp>
        <p:nvSpPr>
          <p:cNvPr id="235525" name="Rectangle 3"/>
          <p:cNvSpPr>
            <a:spLocks noGrp="1" noChangeArrowheads="1"/>
          </p:cNvSpPr>
          <p:nvPr>
            <p:ph type="body" idx="1"/>
          </p:nvPr>
        </p:nvSpPr>
        <p:spPr>
          <a:xfrm>
            <a:off x="1133475" y="4567238"/>
            <a:ext cx="5056188" cy="3690937"/>
          </a:xfrm>
          <a:noFill/>
          <a:ln/>
        </p:spPr>
        <p:txBody>
          <a:bodyPr/>
          <a:lstStyle/>
          <a:p>
            <a:pPr defTabSz="449263"/>
            <a:endParaRPr lang="en-US" dirty="0"/>
          </a:p>
        </p:txBody>
      </p:sp>
    </p:spTree>
    <p:extLst>
      <p:ext uri="{BB962C8B-B14F-4D97-AF65-F5344CB8AC3E}">
        <p14:creationId xmlns:p14="http://schemas.microsoft.com/office/powerpoint/2010/main" val="13200453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C9778185-1A4F-4C1E-A40D-76EDB8447C25}" type="slidenum">
              <a:rPr lang="x-none" smtClean="0"/>
              <a:pPr/>
              <a:t>82</a:t>
            </a:fld>
            <a:endParaRPr lang="en-US" dirty="0"/>
          </a:p>
        </p:txBody>
      </p:sp>
      <p:sp>
        <p:nvSpPr>
          <p:cNvPr id="2365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DECB8FE-9C68-4C9E-BFAE-CECE9B8AC554}" type="slidenum">
              <a:rPr lang="x-none" sz="1300">
                <a:latin typeface="Marlett" pitchFamily="2" charset="2"/>
              </a:rPr>
              <a:pPr defTabSz="966788"/>
              <a:t>82</a:t>
            </a:fld>
            <a:endParaRPr lang="en-US" sz="1300" dirty="0">
              <a:latin typeface="Marlett" pitchFamily="2" charset="2"/>
            </a:endParaRPr>
          </a:p>
        </p:txBody>
      </p:sp>
      <p:sp>
        <p:nvSpPr>
          <p:cNvPr id="236548" name="Rectangle 2"/>
          <p:cNvSpPr>
            <a:spLocks noGrp="1" noRot="1" noChangeAspect="1" noChangeArrowheads="1" noTextEdit="1"/>
          </p:cNvSpPr>
          <p:nvPr>
            <p:ph type="sldImg"/>
          </p:nvPr>
        </p:nvSpPr>
        <p:spPr>
          <a:xfrm>
            <a:off x="1317625" y="754063"/>
            <a:ext cx="4741863" cy="3556000"/>
          </a:xfrm>
          <a:ln/>
        </p:spPr>
      </p:sp>
      <p:sp>
        <p:nvSpPr>
          <p:cNvPr id="236549" name="Rectangle 3"/>
          <p:cNvSpPr>
            <a:spLocks noGrp="1" noChangeArrowheads="1"/>
          </p:cNvSpPr>
          <p:nvPr>
            <p:ph type="body" idx="1"/>
          </p:nvPr>
        </p:nvSpPr>
        <p:spPr>
          <a:xfrm>
            <a:off x="1133475" y="4567238"/>
            <a:ext cx="5056188" cy="3690937"/>
          </a:xfrm>
          <a:noFill/>
          <a:ln/>
        </p:spPr>
        <p:txBody>
          <a:bodyPr/>
          <a:lstStyle/>
          <a:p>
            <a:pPr defTabSz="449263"/>
            <a:endParaRPr lang="en-US" dirty="0"/>
          </a:p>
        </p:txBody>
      </p:sp>
    </p:spTree>
    <p:extLst>
      <p:ext uri="{BB962C8B-B14F-4D97-AF65-F5344CB8AC3E}">
        <p14:creationId xmlns:p14="http://schemas.microsoft.com/office/powerpoint/2010/main" val="2963353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DFF3EA56-5834-4997-A728-C7A58EE7A32A}" type="slidenum">
              <a:rPr lang="x-none" smtClean="0"/>
              <a:pPr/>
              <a:t>83</a:t>
            </a:fld>
            <a:endParaRPr lang="en-US" dirty="0"/>
          </a:p>
        </p:txBody>
      </p:sp>
      <p:sp>
        <p:nvSpPr>
          <p:cNvPr id="2375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1AFD9E9-E8CA-44A4-8174-CD2C4E896337}" type="slidenum">
              <a:rPr lang="x-none" sz="1300">
                <a:latin typeface="Marlett" pitchFamily="2" charset="2"/>
              </a:rPr>
              <a:pPr defTabSz="966788"/>
              <a:t>83</a:t>
            </a:fld>
            <a:endParaRPr lang="en-US" sz="1300" dirty="0">
              <a:latin typeface="Marlett" pitchFamily="2" charset="2"/>
            </a:endParaRPr>
          </a:p>
        </p:txBody>
      </p:sp>
      <p:sp>
        <p:nvSpPr>
          <p:cNvPr id="237572" name="Rectangle 2"/>
          <p:cNvSpPr>
            <a:spLocks noGrp="1" noRot="1" noChangeAspect="1" noChangeArrowheads="1" noTextEdit="1"/>
          </p:cNvSpPr>
          <p:nvPr>
            <p:ph type="sldImg"/>
          </p:nvPr>
        </p:nvSpPr>
        <p:spPr>
          <a:xfrm>
            <a:off x="1317625" y="754063"/>
            <a:ext cx="4741863" cy="3556000"/>
          </a:xfrm>
          <a:ln/>
        </p:spPr>
      </p:sp>
      <p:sp>
        <p:nvSpPr>
          <p:cNvPr id="237573" name="Rectangle 3"/>
          <p:cNvSpPr>
            <a:spLocks noGrp="1" noChangeArrowheads="1"/>
          </p:cNvSpPr>
          <p:nvPr>
            <p:ph type="body" idx="1"/>
          </p:nvPr>
        </p:nvSpPr>
        <p:spPr>
          <a:xfrm>
            <a:off x="1133475" y="4567238"/>
            <a:ext cx="5056188" cy="3690937"/>
          </a:xfrm>
          <a:noFill/>
          <a:ln/>
        </p:spPr>
        <p:txBody>
          <a:bodyPr/>
          <a:lstStyle/>
          <a:p>
            <a:pPr defTabSz="449263"/>
            <a:endParaRPr lang="en-US" dirty="0"/>
          </a:p>
        </p:txBody>
      </p:sp>
    </p:spTree>
    <p:extLst>
      <p:ext uri="{BB962C8B-B14F-4D97-AF65-F5344CB8AC3E}">
        <p14:creationId xmlns:p14="http://schemas.microsoft.com/office/powerpoint/2010/main" val="27297192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54A1B528-C04E-48EF-9ACE-D9051DDCD0D7}" type="slidenum">
              <a:rPr lang="x-none" smtClean="0"/>
              <a:pPr/>
              <a:t>84</a:t>
            </a:fld>
            <a:endParaRPr lang="en-US" dirty="0"/>
          </a:p>
        </p:txBody>
      </p:sp>
      <p:sp>
        <p:nvSpPr>
          <p:cNvPr id="2385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0ED2386-F07E-4A5F-B0D2-3251D94ACFF5}" type="slidenum">
              <a:rPr lang="x-none" sz="1300">
                <a:latin typeface="Marlett" pitchFamily="2" charset="2"/>
              </a:rPr>
              <a:pPr defTabSz="966788"/>
              <a:t>84</a:t>
            </a:fld>
            <a:endParaRPr lang="en-US" sz="1300" dirty="0">
              <a:latin typeface="Marlett" pitchFamily="2" charset="2"/>
            </a:endParaRPr>
          </a:p>
        </p:txBody>
      </p:sp>
      <p:sp>
        <p:nvSpPr>
          <p:cNvPr id="238596" name="Rectangle 2"/>
          <p:cNvSpPr>
            <a:spLocks noGrp="1" noRot="1" noChangeAspect="1" noChangeArrowheads="1" noTextEdit="1"/>
          </p:cNvSpPr>
          <p:nvPr>
            <p:ph type="sldImg"/>
          </p:nvPr>
        </p:nvSpPr>
        <p:spPr>
          <a:ln/>
        </p:spPr>
      </p:sp>
      <p:sp>
        <p:nvSpPr>
          <p:cNvPr id="23859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740818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D83A161E-3773-44CB-81B5-36B8F1A13585}" type="slidenum">
              <a:rPr lang="x-none" smtClean="0"/>
              <a:pPr/>
              <a:t>85</a:t>
            </a:fld>
            <a:endParaRPr lang="en-US" dirty="0"/>
          </a:p>
        </p:txBody>
      </p:sp>
      <p:sp>
        <p:nvSpPr>
          <p:cNvPr id="2396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A7700A3-4940-4B74-B94D-B226E6200A93}" type="slidenum">
              <a:rPr lang="x-none" sz="1300">
                <a:latin typeface="Marlett" pitchFamily="2" charset="2"/>
              </a:rPr>
              <a:pPr defTabSz="966788"/>
              <a:t>85</a:t>
            </a:fld>
            <a:endParaRPr lang="en-US" sz="1300" dirty="0">
              <a:latin typeface="Marlett" pitchFamily="2" charset="2"/>
            </a:endParaRPr>
          </a:p>
        </p:txBody>
      </p:sp>
      <p:sp>
        <p:nvSpPr>
          <p:cNvPr id="239620" name="Rectangle 2"/>
          <p:cNvSpPr>
            <a:spLocks noGrp="1" noRot="1" noChangeAspect="1" noChangeArrowheads="1" noTextEdit="1"/>
          </p:cNvSpPr>
          <p:nvPr>
            <p:ph type="sldImg"/>
          </p:nvPr>
        </p:nvSpPr>
        <p:spPr>
          <a:ln/>
        </p:spPr>
      </p:sp>
      <p:sp>
        <p:nvSpPr>
          <p:cNvPr id="23962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2723075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F42D6293-4DB1-4582-9C1B-C285E62814DB}" type="slidenum">
              <a:rPr lang="x-none" smtClean="0"/>
              <a:pPr/>
              <a:t>86</a:t>
            </a:fld>
            <a:endParaRPr lang="en-US" dirty="0"/>
          </a:p>
        </p:txBody>
      </p:sp>
      <p:sp>
        <p:nvSpPr>
          <p:cNvPr id="2406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07EB995-631C-449D-8966-6ACE82582819}" type="slidenum">
              <a:rPr lang="x-none" sz="1300">
                <a:latin typeface="Marlett" pitchFamily="2" charset="2"/>
              </a:rPr>
              <a:pPr defTabSz="966788"/>
              <a:t>86</a:t>
            </a:fld>
            <a:endParaRPr lang="en-US" sz="1300" dirty="0">
              <a:latin typeface="Marlett" pitchFamily="2" charset="2"/>
            </a:endParaRPr>
          </a:p>
        </p:txBody>
      </p:sp>
      <p:sp>
        <p:nvSpPr>
          <p:cNvPr id="240644" name="Rectangle 2"/>
          <p:cNvSpPr>
            <a:spLocks noGrp="1" noRot="1" noChangeAspect="1" noChangeArrowheads="1" noTextEdit="1"/>
          </p:cNvSpPr>
          <p:nvPr>
            <p:ph type="sldImg"/>
          </p:nvPr>
        </p:nvSpPr>
        <p:spPr>
          <a:xfrm>
            <a:off x="1317625" y="754063"/>
            <a:ext cx="4741863" cy="3556000"/>
          </a:xfrm>
          <a:ln/>
        </p:spPr>
      </p:sp>
      <p:sp>
        <p:nvSpPr>
          <p:cNvPr id="240645" name="Rectangle 3"/>
          <p:cNvSpPr>
            <a:spLocks noGrp="1" noChangeArrowheads="1"/>
          </p:cNvSpPr>
          <p:nvPr>
            <p:ph type="body" idx="1"/>
          </p:nvPr>
        </p:nvSpPr>
        <p:spPr>
          <a:xfrm>
            <a:off x="1133475" y="4567238"/>
            <a:ext cx="5056188" cy="3690937"/>
          </a:xfrm>
          <a:noFill/>
          <a:ln/>
        </p:spPr>
        <p:txBody>
          <a:bodyPr/>
          <a:lstStyle/>
          <a:p>
            <a:pPr defTabSz="449263"/>
            <a:r>
              <a:rPr lang="en-US" dirty="0"/>
              <a:t>Here are the real keys in the list. And here are their indices in the list. We need to map the real keys to the split-order. How do we do that? Look at the binary representation of the real keys. And look at the binary representations of the desired indices. Magically, but not surprisingly, the map simply needs to reverse the order of the bits. That is, the split-order according to which any two keys should be inserted into the list is given by comparing the binary reversed representations of the keys.</a:t>
            </a:r>
          </a:p>
        </p:txBody>
      </p:sp>
    </p:spTree>
    <p:extLst>
      <p:ext uri="{BB962C8B-B14F-4D97-AF65-F5344CB8AC3E}">
        <p14:creationId xmlns:p14="http://schemas.microsoft.com/office/powerpoint/2010/main" val="18469263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0E5497FA-035F-4AD4-97B5-33532DBA52AD}" type="slidenum">
              <a:rPr lang="x-none" smtClean="0"/>
              <a:pPr/>
              <a:t>87</a:t>
            </a:fld>
            <a:endParaRPr lang="en-US" dirty="0"/>
          </a:p>
        </p:txBody>
      </p:sp>
      <p:sp>
        <p:nvSpPr>
          <p:cNvPr id="2416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5250333-A719-46CD-9465-2C4E6C1B71F8}" type="slidenum">
              <a:rPr lang="x-none" sz="1300">
                <a:latin typeface="Marlett" pitchFamily="2" charset="2"/>
              </a:rPr>
              <a:pPr defTabSz="966788"/>
              <a:t>87</a:t>
            </a:fld>
            <a:endParaRPr lang="en-US" sz="1300" dirty="0">
              <a:latin typeface="Marlett" pitchFamily="2" charset="2"/>
            </a:endParaRPr>
          </a:p>
        </p:txBody>
      </p:sp>
      <p:sp>
        <p:nvSpPr>
          <p:cNvPr id="241668" name="Rectangle 2"/>
          <p:cNvSpPr>
            <a:spLocks noGrp="1" noRot="1" noChangeAspect="1" noChangeArrowheads="1" noTextEdit="1"/>
          </p:cNvSpPr>
          <p:nvPr>
            <p:ph type="sldImg"/>
          </p:nvPr>
        </p:nvSpPr>
        <p:spPr>
          <a:xfrm>
            <a:off x="1317625" y="754063"/>
            <a:ext cx="4741863" cy="3556000"/>
          </a:xfrm>
          <a:ln/>
        </p:spPr>
      </p:sp>
      <p:sp>
        <p:nvSpPr>
          <p:cNvPr id="241669" name="Rectangle 3"/>
          <p:cNvSpPr>
            <a:spLocks noGrp="1" noChangeArrowheads="1"/>
          </p:cNvSpPr>
          <p:nvPr>
            <p:ph type="body" idx="1"/>
          </p:nvPr>
        </p:nvSpPr>
        <p:spPr>
          <a:xfrm>
            <a:off x="1133475" y="4567238"/>
            <a:ext cx="5056188" cy="3690937"/>
          </a:xfrm>
          <a:noFill/>
          <a:ln/>
        </p:spPr>
        <p:txBody>
          <a:bodyPr/>
          <a:lstStyle/>
          <a:p>
            <a:pPr defTabSz="449263"/>
            <a:r>
              <a:rPr lang="en-US" dirty="0"/>
              <a:t>Here are the real keys in the list. And here are their indexes in the list. We need to map the real keys to the split-order. How do we do that? Look at the binary representation of the real keys. And look at the binary representations of the desired indexes. Magically, but not surprisingly, the map simply needs to reverse the order of the bits. That is, the split-order according to which any two keys should be inserted into the list is given by comparing the binary reversed representations of the keys.</a:t>
            </a:r>
          </a:p>
        </p:txBody>
      </p:sp>
    </p:spTree>
    <p:extLst>
      <p:ext uri="{BB962C8B-B14F-4D97-AF65-F5344CB8AC3E}">
        <p14:creationId xmlns:p14="http://schemas.microsoft.com/office/powerpoint/2010/main" val="42208544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p>
            <a:fld id="{EC10770D-51B2-4CD0-9584-E12C0642DF30}" type="slidenum">
              <a:rPr lang="x-none" smtClean="0"/>
              <a:pPr/>
              <a:t>88</a:t>
            </a:fld>
            <a:endParaRPr lang="en-US" dirty="0"/>
          </a:p>
        </p:txBody>
      </p:sp>
      <p:sp>
        <p:nvSpPr>
          <p:cNvPr id="2437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F586B07-B5B4-4086-9420-F6C4CBFEA227}" type="slidenum">
              <a:rPr lang="x-none" sz="1300">
                <a:latin typeface="Marlett" pitchFamily="2" charset="2"/>
              </a:rPr>
              <a:pPr defTabSz="966788"/>
              <a:t>88</a:t>
            </a:fld>
            <a:endParaRPr lang="en-US" sz="1300" dirty="0">
              <a:latin typeface="Marlett" pitchFamily="2" charset="2"/>
            </a:endParaRPr>
          </a:p>
        </p:txBody>
      </p:sp>
      <p:sp>
        <p:nvSpPr>
          <p:cNvPr id="243716" name="Rectangle 2"/>
          <p:cNvSpPr>
            <a:spLocks noGrp="1" noRot="1" noChangeAspect="1" noChangeArrowheads="1" noTextEdit="1"/>
          </p:cNvSpPr>
          <p:nvPr>
            <p:ph type="sldImg"/>
          </p:nvPr>
        </p:nvSpPr>
        <p:spPr>
          <a:xfrm>
            <a:off x="1317625" y="754063"/>
            <a:ext cx="4741863" cy="3556000"/>
          </a:xfrm>
          <a:ln/>
        </p:spPr>
      </p:sp>
      <p:sp>
        <p:nvSpPr>
          <p:cNvPr id="243717" name="Rectangle 3"/>
          <p:cNvSpPr>
            <a:spLocks noGrp="1" noChangeArrowheads="1"/>
          </p:cNvSpPr>
          <p:nvPr>
            <p:ph type="body" idx="1"/>
          </p:nvPr>
        </p:nvSpPr>
        <p:spPr>
          <a:xfrm>
            <a:off x="1133475" y="4567238"/>
            <a:ext cx="5056188" cy="3690937"/>
          </a:xfrm>
          <a:noFill/>
          <a:ln/>
        </p:spPr>
        <p:txBody>
          <a:bodyPr/>
          <a:lstStyle/>
          <a:p>
            <a:pPr defTabSz="449263"/>
            <a:r>
              <a:rPr lang="en-US" dirty="0"/>
              <a:t>So if you have, two keys – a and b, a precedes b if and only if the bit-reversed value of a is smaller than the bit-reversed value of b.</a:t>
            </a:r>
          </a:p>
        </p:txBody>
      </p:sp>
    </p:spTree>
    <p:extLst>
      <p:ext uri="{BB962C8B-B14F-4D97-AF65-F5344CB8AC3E}">
        <p14:creationId xmlns:p14="http://schemas.microsoft.com/office/powerpoint/2010/main" val="36236661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69E9CC14-68D9-49BD-B3E0-F60CD210A519}" type="slidenum">
              <a:rPr lang="x-none" smtClean="0"/>
              <a:pPr/>
              <a:t>89</a:t>
            </a:fld>
            <a:endParaRPr lang="en-US" dirty="0"/>
          </a:p>
        </p:txBody>
      </p:sp>
      <p:sp>
        <p:nvSpPr>
          <p:cNvPr id="2447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365292B-56C9-4964-9907-A9808DB9B80F}" type="slidenum">
              <a:rPr lang="x-none" sz="1300">
                <a:latin typeface="Marlett" pitchFamily="2" charset="2"/>
              </a:rPr>
              <a:pPr defTabSz="966788"/>
              <a:t>89</a:t>
            </a:fld>
            <a:endParaRPr lang="en-US" sz="1300" dirty="0">
              <a:latin typeface="Marlett" pitchFamily="2" charset="2"/>
            </a:endParaRPr>
          </a:p>
        </p:txBody>
      </p:sp>
      <p:sp>
        <p:nvSpPr>
          <p:cNvPr id="244740" name="Rectangle 2"/>
          <p:cNvSpPr>
            <a:spLocks noGrp="1" noRot="1" noChangeAspect="1" noChangeArrowheads="1" noTextEdit="1"/>
          </p:cNvSpPr>
          <p:nvPr>
            <p:ph type="sldImg"/>
          </p:nvPr>
        </p:nvSpPr>
        <p:spPr>
          <a:xfrm>
            <a:off x="1317625" y="754063"/>
            <a:ext cx="4741863" cy="3556000"/>
          </a:xfrm>
          <a:ln/>
        </p:spPr>
      </p:sp>
      <p:sp>
        <p:nvSpPr>
          <p:cNvPr id="244741" name="Rectangle 3"/>
          <p:cNvSpPr>
            <a:spLocks noGrp="1" noChangeArrowheads="1"/>
          </p:cNvSpPr>
          <p:nvPr>
            <p:ph type="body" idx="1"/>
          </p:nvPr>
        </p:nvSpPr>
        <p:spPr>
          <a:xfrm>
            <a:off x="1133475" y="4567238"/>
            <a:ext cx="5056188" cy="3690937"/>
          </a:xfrm>
          <a:noFill/>
          <a:ln/>
        </p:spPr>
        <p:txBody>
          <a:bodyPr/>
          <a:lstStyle/>
          <a:p>
            <a:pPr defTabSz="449263"/>
            <a:r>
              <a:rPr lang="en-US" dirty="0"/>
              <a:t>So if you have, two keys – a and b, a precedes b if and only if the bit-reversed value of a is smaller than the bit-reversed value of b.</a:t>
            </a:r>
          </a:p>
        </p:txBody>
      </p:sp>
    </p:spTree>
    <p:extLst>
      <p:ext uri="{BB962C8B-B14F-4D97-AF65-F5344CB8AC3E}">
        <p14:creationId xmlns:p14="http://schemas.microsoft.com/office/powerpoint/2010/main" val="6968324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33483D73-8EC8-4DEF-AFD6-648E683A7366}" type="slidenum">
              <a:rPr lang="x-none" smtClean="0"/>
              <a:pPr/>
              <a:t>90</a:t>
            </a:fld>
            <a:endParaRPr lang="en-US" dirty="0"/>
          </a:p>
        </p:txBody>
      </p:sp>
      <p:sp>
        <p:nvSpPr>
          <p:cNvPr id="2457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85F480C-6A44-42E4-B77F-48BAD04B065B}" type="slidenum">
              <a:rPr lang="x-none" sz="1300">
                <a:latin typeface="Marlett" pitchFamily="2" charset="2"/>
              </a:rPr>
              <a:pPr defTabSz="966788"/>
              <a:t>90</a:t>
            </a:fld>
            <a:endParaRPr lang="en-US" sz="1300" dirty="0">
              <a:latin typeface="Marlett" pitchFamily="2" charset="2"/>
            </a:endParaRPr>
          </a:p>
        </p:txBody>
      </p:sp>
      <p:sp>
        <p:nvSpPr>
          <p:cNvPr id="245764" name="Rectangle 2"/>
          <p:cNvSpPr>
            <a:spLocks noGrp="1" noRot="1" noChangeAspect="1" noChangeArrowheads="1" noTextEdit="1"/>
          </p:cNvSpPr>
          <p:nvPr>
            <p:ph type="sldImg"/>
          </p:nvPr>
        </p:nvSpPr>
        <p:spPr>
          <a:xfrm>
            <a:off x="1317625" y="754063"/>
            <a:ext cx="4741863" cy="3556000"/>
          </a:xfrm>
          <a:ln/>
        </p:spPr>
      </p:sp>
      <p:sp>
        <p:nvSpPr>
          <p:cNvPr id="245765" name="Rectangle 3"/>
          <p:cNvSpPr>
            <a:spLocks noGrp="1" noChangeArrowheads="1"/>
          </p:cNvSpPr>
          <p:nvPr>
            <p:ph type="body" idx="1"/>
          </p:nvPr>
        </p:nvSpPr>
        <p:spPr>
          <a:xfrm>
            <a:off x="1133475" y="4567238"/>
            <a:ext cx="5056188" cy="3690937"/>
          </a:xfrm>
          <a:noFill/>
          <a:ln/>
        </p:spPr>
        <p:txBody>
          <a:bodyPr/>
          <a:lstStyle/>
          <a:p>
            <a:pPr defTabSz="449263"/>
            <a:endParaRPr lang="en-US" dirty="0"/>
          </a:p>
        </p:txBody>
      </p:sp>
    </p:spTree>
    <p:extLst>
      <p:ext uri="{BB962C8B-B14F-4D97-AF65-F5344CB8AC3E}">
        <p14:creationId xmlns:p14="http://schemas.microsoft.com/office/powerpoint/2010/main" val="348921215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33483D73-8EC8-4DEF-AFD6-648E683A7366}" type="slidenum">
              <a:rPr lang="x-none" smtClean="0"/>
              <a:pPr/>
              <a:t>91</a:t>
            </a:fld>
            <a:endParaRPr lang="en-US" dirty="0"/>
          </a:p>
        </p:txBody>
      </p:sp>
      <p:sp>
        <p:nvSpPr>
          <p:cNvPr id="2457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85F480C-6A44-42E4-B77F-48BAD04B065B}" type="slidenum">
              <a:rPr lang="x-none" sz="1300">
                <a:latin typeface="Marlett" pitchFamily="2" charset="2"/>
              </a:rPr>
              <a:pPr defTabSz="966788"/>
              <a:t>91</a:t>
            </a:fld>
            <a:endParaRPr lang="en-US" sz="1300" dirty="0">
              <a:latin typeface="Marlett" pitchFamily="2" charset="2"/>
            </a:endParaRPr>
          </a:p>
        </p:txBody>
      </p:sp>
      <p:sp>
        <p:nvSpPr>
          <p:cNvPr id="245764" name="Rectangle 2"/>
          <p:cNvSpPr>
            <a:spLocks noGrp="1" noRot="1" noChangeAspect="1" noChangeArrowheads="1" noTextEdit="1"/>
          </p:cNvSpPr>
          <p:nvPr>
            <p:ph type="sldImg"/>
          </p:nvPr>
        </p:nvSpPr>
        <p:spPr>
          <a:xfrm>
            <a:off x="1317625" y="754063"/>
            <a:ext cx="4741863" cy="3556000"/>
          </a:xfrm>
          <a:ln/>
        </p:spPr>
      </p:sp>
      <p:sp>
        <p:nvSpPr>
          <p:cNvPr id="245765" name="Rectangle 3"/>
          <p:cNvSpPr>
            <a:spLocks noGrp="1" noChangeArrowheads="1"/>
          </p:cNvSpPr>
          <p:nvPr>
            <p:ph type="body" idx="1"/>
          </p:nvPr>
        </p:nvSpPr>
        <p:spPr>
          <a:xfrm>
            <a:off x="1133475" y="4567238"/>
            <a:ext cx="5056188" cy="3690937"/>
          </a:xfrm>
          <a:noFill/>
          <a:ln/>
        </p:spPr>
        <p:txBody>
          <a:bodyPr/>
          <a:lstStyle/>
          <a:p>
            <a:pPr defTabSz="449263"/>
            <a:endParaRPr lang="en-US" dirty="0"/>
          </a:p>
        </p:txBody>
      </p:sp>
    </p:spTree>
    <p:extLst>
      <p:ext uri="{BB962C8B-B14F-4D97-AF65-F5344CB8AC3E}">
        <p14:creationId xmlns:p14="http://schemas.microsoft.com/office/powerpoint/2010/main" val="400921089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F88C701E-A035-45ED-AD09-9081DB6BDD1E}" type="slidenum">
              <a:rPr lang="x-none" smtClean="0"/>
              <a:pPr/>
              <a:t>92</a:t>
            </a:fld>
            <a:endParaRPr lang="en-US" dirty="0"/>
          </a:p>
        </p:txBody>
      </p:sp>
      <p:sp>
        <p:nvSpPr>
          <p:cNvPr id="2467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4FA7801-5EE9-44F9-8662-49A62D997E3C}" type="slidenum">
              <a:rPr lang="x-none" sz="1300">
                <a:latin typeface="Marlett" pitchFamily="2" charset="2"/>
              </a:rPr>
              <a:pPr defTabSz="966788"/>
              <a:t>92</a:t>
            </a:fld>
            <a:endParaRPr lang="en-US" sz="1300" dirty="0">
              <a:latin typeface="Marlett" pitchFamily="2" charset="2"/>
            </a:endParaRPr>
          </a:p>
        </p:txBody>
      </p:sp>
      <p:sp>
        <p:nvSpPr>
          <p:cNvPr id="246788" name="Rectangle 2"/>
          <p:cNvSpPr>
            <a:spLocks noGrp="1" noRot="1" noChangeAspect="1" noChangeArrowheads="1" noTextEdit="1"/>
          </p:cNvSpPr>
          <p:nvPr>
            <p:ph type="sldImg"/>
          </p:nvPr>
        </p:nvSpPr>
        <p:spPr>
          <a:xfrm>
            <a:off x="1317625" y="754063"/>
            <a:ext cx="4741863" cy="3556000"/>
          </a:xfrm>
          <a:ln/>
        </p:spPr>
      </p:sp>
      <p:sp>
        <p:nvSpPr>
          <p:cNvPr id="246789" name="Text Box 3"/>
          <p:cNvSpPr>
            <a:spLocks noGrp="1" noChangeArrowheads="1"/>
          </p:cNvSpPr>
          <p:nvPr>
            <p:ph type="body" idx="1"/>
          </p:nvPr>
        </p:nvSpPr>
        <p:spPr>
          <a:xfrm>
            <a:off x="1133475" y="4567238"/>
            <a:ext cx="5056188" cy="3690937"/>
          </a:xfrm>
          <a:solidFill>
            <a:srgbClr val="FFFFFF"/>
          </a:solidFill>
          <a:ln>
            <a:solidFill>
              <a:srgbClr val="000000"/>
            </a:solidFill>
          </a:ln>
        </p:spPr>
        <p:txBody>
          <a:bodyPr/>
          <a:lstStyle/>
          <a:p>
            <a:pPr defTabSz="449263"/>
            <a:endParaRPr lang="en-US" dirty="0"/>
          </a:p>
        </p:txBody>
      </p:sp>
    </p:spTree>
    <p:extLst>
      <p:ext uri="{BB962C8B-B14F-4D97-AF65-F5344CB8AC3E}">
        <p14:creationId xmlns:p14="http://schemas.microsoft.com/office/powerpoint/2010/main" val="26854358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EC51580C-DC1F-441F-8C8F-204352498C91}" type="slidenum">
              <a:rPr lang="x-none" smtClean="0"/>
              <a:pPr/>
              <a:t>93</a:t>
            </a:fld>
            <a:endParaRPr lang="en-US" dirty="0"/>
          </a:p>
        </p:txBody>
      </p:sp>
      <p:sp>
        <p:nvSpPr>
          <p:cNvPr id="2478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C330328-F767-4397-AB1F-D19165616C23}" type="slidenum">
              <a:rPr lang="x-none" sz="1300">
                <a:latin typeface="Marlett" pitchFamily="2" charset="2"/>
              </a:rPr>
              <a:pPr defTabSz="966788"/>
              <a:t>93</a:t>
            </a:fld>
            <a:endParaRPr lang="en-US" sz="1300" dirty="0">
              <a:latin typeface="Marlett" pitchFamily="2" charset="2"/>
            </a:endParaRPr>
          </a:p>
        </p:txBody>
      </p:sp>
      <p:sp>
        <p:nvSpPr>
          <p:cNvPr id="247812" name="Rectangle 2"/>
          <p:cNvSpPr>
            <a:spLocks noGrp="1" noRot="1" noChangeAspect="1" noChangeArrowheads="1" noTextEdit="1"/>
          </p:cNvSpPr>
          <p:nvPr>
            <p:ph type="sldImg"/>
          </p:nvPr>
        </p:nvSpPr>
        <p:spPr>
          <a:xfrm>
            <a:off x="1317625" y="754063"/>
            <a:ext cx="4741863" cy="3556000"/>
          </a:xfrm>
          <a:ln/>
        </p:spPr>
      </p:sp>
      <p:sp>
        <p:nvSpPr>
          <p:cNvPr id="247813" name="Rectangle 3"/>
          <p:cNvSpPr>
            <a:spLocks noGrp="1" noChangeArrowheads="1"/>
          </p:cNvSpPr>
          <p:nvPr>
            <p:ph type="body" idx="1"/>
          </p:nvPr>
        </p:nvSpPr>
        <p:spPr>
          <a:xfrm>
            <a:off x="1133475" y="4567238"/>
            <a:ext cx="5056188" cy="3690937"/>
          </a:xfrm>
          <a:noFill/>
          <a:ln/>
        </p:spPr>
        <p:txBody>
          <a:bodyPr/>
          <a:lstStyle/>
          <a:p>
            <a:pPr defTabSz="449263"/>
            <a:r>
              <a:rPr lang="en-US" dirty="0"/>
              <a:t>There are a few other technical details. If you notice, in our implementations have two incoming pointers. This complicated deletions using CAS since we must keep track of how many pointer there are to a given node. To avoid this problem we had logical dummy nodes, one per bucket. That is, as if each bucket points to a dummy and not to a real item in the list and the dummy nodes are never deletes. In reality we need only and additional 4 bytes for the array entries.</a:t>
            </a:r>
          </a:p>
        </p:txBody>
      </p:sp>
    </p:spTree>
    <p:extLst>
      <p:ext uri="{BB962C8B-B14F-4D97-AF65-F5344CB8AC3E}">
        <p14:creationId xmlns:p14="http://schemas.microsoft.com/office/powerpoint/2010/main" val="19761805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19EE3BF0-0610-45BA-97EA-FAFD7AADA612}" type="slidenum">
              <a:rPr lang="x-none" smtClean="0"/>
              <a:pPr/>
              <a:t>94</a:t>
            </a:fld>
            <a:endParaRPr lang="en-US" dirty="0"/>
          </a:p>
        </p:txBody>
      </p:sp>
      <p:sp>
        <p:nvSpPr>
          <p:cNvPr id="2488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3311438-3612-4CA7-88F0-59A7BE78052F}" type="slidenum">
              <a:rPr lang="x-none" sz="1300">
                <a:latin typeface="Marlett" pitchFamily="2" charset="2"/>
              </a:rPr>
              <a:pPr defTabSz="966788"/>
              <a:t>94</a:t>
            </a:fld>
            <a:endParaRPr lang="en-US" sz="1300" dirty="0">
              <a:latin typeface="Marlett" pitchFamily="2" charset="2"/>
            </a:endParaRPr>
          </a:p>
        </p:txBody>
      </p:sp>
      <p:sp>
        <p:nvSpPr>
          <p:cNvPr id="248836" name="Rectangle 2"/>
          <p:cNvSpPr>
            <a:spLocks noGrp="1" noRot="1" noChangeAspect="1" noChangeArrowheads="1" noTextEdit="1"/>
          </p:cNvSpPr>
          <p:nvPr>
            <p:ph type="sldImg"/>
          </p:nvPr>
        </p:nvSpPr>
        <p:spPr>
          <a:ln/>
        </p:spPr>
      </p:sp>
      <p:sp>
        <p:nvSpPr>
          <p:cNvPr id="24883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8695554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p>
            <a:fld id="{ABDB06BE-86F8-4FAF-8846-E7F9BE23577F}" type="slidenum">
              <a:rPr lang="x-none" smtClean="0"/>
              <a:pPr/>
              <a:t>95</a:t>
            </a:fld>
            <a:endParaRPr lang="en-US" dirty="0"/>
          </a:p>
        </p:txBody>
      </p:sp>
      <p:sp>
        <p:nvSpPr>
          <p:cNvPr id="2498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8EB4729-CC68-4997-9EF3-BD4F8DC4A377}" type="slidenum">
              <a:rPr lang="x-none" sz="1300">
                <a:latin typeface="Marlett" pitchFamily="2" charset="2"/>
              </a:rPr>
              <a:pPr defTabSz="966788"/>
              <a:t>95</a:t>
            </a:fld>
            <a:endParaRPr lang="en-US" sz="1300" dirty="0">
              <a:latin typeface="Marlett" pitchFamily="2" charset="2"/>
            </a:endParaRPr>
          </a:p>
        </p:txBody>
      </p:sp>
      <p:sp>
        <p:nvSpPr>
          <p:cNvPr id="249860" name="Rectangle 2"/>
          <p:cNvSpPr>
            <a:spLocks noGrp="1" noRot="1" noChangeAspect="1" noChangeArrowheads="1" noTextEdit="1"/>
          </p:cNvSpPr>
          <p:nvPr>
            <p:ph type="sldImg"/>
          </p:nvPr>
        </p:nvSpPr>
        <p:spPr>
          <a:ln/>
        </p:spPr>
      </p:sp>
      <p:sp>
        <p:nvSpPr>
          <p:cNvPr id="24986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22787760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62B46813-D225-47B5-8554-2CC2E0AD35B5}" type="slidenum">
              <a:rPr lang="x-none" smtClean="0"/>
              <a:pPr/>
              <a:t>96</a:t>
            </a:fld>
            <a:endParaRPr lang="en-US" dirty="0"/>
          </a:p>
        </p:txBody>
      </p:sp>
      <p:sp>
        <p:nvSpPr>
          <p:cNvPr id="2508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CC0E670-FE8B-48BD-9E1A-32DD779EDBCF}" type="slidenum">
              <a:rPr lang="x-none" sz="1300">
                <a:latin typeface="Marlett" pitchFamily="2" charset="2"/>
              </a:rPr>
              <a:pPr defTabSz="966788"/>
              <a:t>96</a:t>
            </a:fld>
            <a:endParaRPr lang="en-US" sz="1300" dirty="0">
              <a:latin typeface="Marlett" pitchFamily="2" charset="2"/>
            </a:endParaRPr>
          </a:p>
        </p:txBody>
      </p:sp>
      <p:sp>
        <p:nvSpPr>
          <p:cNvPr id="250884" name="Rectangle 2"/>
          <p:cNvSpPr>
            <a:spLocks noGrp="1" noRot="1" noChangeAspect="1" noChangeArrowheads="1" noTextEdit="1"/>
          </p:cNvSpPr>
          <p:nvPr>
            <p:ph type="sldImg"/>
          </p:nvPr>
        </p:nvSpPr>
        <p:spPr>
          <a:ln/>
        </p:spPr>
      </p:sp>
      <p:sp>
        <p:nvSpPr>
          <p:cNvPr id="25088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7511915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2BD2A866-430D-4F7B-844F-D8C4A145E2E2}" type="slidenum">
              <a:rPr lang="x-none" smtClean="0"/>
              <a:pPr/>
              <a:t>97</a:t>
            </a:fld>
            <a:endParaRPr lang="en-US" dirty="0"/>
          </a:p>
        </p:txBody>
      </p:sp>
      <p:sp>
        <p:nvSpPr>
          <p:cNvPr id="2519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226524D-219D-4990-9C42-09C4826C1DA5}" type="slidenum">
              <a:rPr lang="x-none" sz="1300">
                <a:latin typeface="Marlett" pitchFamily="2" charset="2"/>
              </a:rPr>
              <a:pPr defTabSz="966788"/>
              <a:t>97</a:t>
            </a:fld>
            <a:endParaRPr lang="en-US" sz="1300" dirty="0">
              <a:latin typeface="Marlett" pitchFamily="2" charset="2"/>
            </a:endParaRPr>
          </a:p>
        </p:txBody>
      </p:sp>
      <p:sp>
        <p:nvSpPr>
          <p:cNvPr id="251908" name="Rectangle 2"/>
          <p:cNvSpPr>
            <a:spLocks noGrp="1" noRot="1" noChangeAspect="1" noChangeArrowheads="1" noTextEdit="1"/>
          </p:cNvSpPr>
          <p:nvPr>
            <p:ph type="sldImg"/>
          </p:nvPr>
        </p:nvSpPr>
        <p:spPr>
          <a:xfrm>
            <a:off x="1317625" y="754063"/>
            <a:ext cx="4741863" cy="3556000"/>
          </a:xfrm>
          <a:ln/>
        </p:spPr>
      </p:sp>
      <p:sp>
        <p:nvSpPr>
          <p:cNvPr id="251909" name="Rectangle 3"/>
          <p:cNvSpPr>
            <a:spLocks noGrp="1" noChangeArrowheads="1"/>
          </p:cNvSpPr>
          <p:nvPr>
            <p:ph type="body" idx="1"/>
          </p:nvPr>
        </p:nvSpPr>
        <p:spPr>
          <a:xfrm>
            <a:off x="1133475" y="4567238"/>
            <a:ext cx="5056188" cy="3690937"/>
          </a:xfrm>
          <a:noFill/>
          <a:ln/>
        </p:spPr>
        <p:txBody>
          <a:bodyPr/>
          <a:lstStyle/>
          <a:p>
            <a:pPr defTabSz="449263"/>
            <a:r>
              <a:rPr lang="en-US" dirty="0"/>
              <a:t>When we allocate a new block of buckets they’re uninitialized, and the work of initializing a bucket and redirecting it’s pointer is done incrementally. Buckets are initialized when they are first accessed. This is important in Realtime applications since it means that there is no prolonged resized phase.</a:t>
            </a:r>
          </a:p>
          <a:p>
            <a:pPr defTabSz="449263"/>
            <a:r>
              <a:rPr lang="en-US" dirty="0"/>
              <a:t>explain</a:t>
            </a:r>
          </a:p>
        </p:txBody>
      </p:sp>
    </p:spTree>
    <p:extLst>
      <p:ext uri="{BB962C8B-B14F-4D97-AF65-F5344CB8AC3E}">
        <p14:creationId xmlns:p14="http://schemas.microsoft.com/office/powerpoint/2010/main" val="14145751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4664CF32-2FB8-4F30-B3F3-E36EE9CA99C4}" type="slidenum">
              <a:rPr lang="x-none" smtClean="0"/>
              <a:pPr/>
              <a:t>98</a:t>
            </a:fld>
            <a:endParaRPr lang="en-US" dirty="0"/>
          </a:p>
        </p:txBody>
      </p:sp>
      <p:sp>
        <p:nvSpPr>
          <p:cNvPr id="2529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93F54C9-E950-4890-B2BB-00A8D5BFBAC9}" type="slidenum">
              <a:rPr lang="x-none" sz="1300">
                <a:latin typeface="Marlett" pitchFamily="2" charset="2"/>
              </a:rPr>
              <a:pPr defTabSz="966788"/>
              <a:t>98</a:t>
            </a:fld>
            <a:endParaRPr lang="en-US" sz="1300" dirty="0">
              <a:latin typeface="Marlett" pitchFamily="2" charset="2"/>
            </a:endParaRPr>
          </a:p>
        </p:txBody>
      </p:sp>
      <p:sp>
        <p:nvSpPr>
          <p:cNvPr id="252932" name="Rectangle 2"/>
          <p:cNvSpPr>
            <a:spLocks noGrp="1" noRot="1" noChangeAspect="1" noChangeArrowheads="1" noTextEdit="1"/>
          </p:cNvSpPr>
          <p:nvPr>
            <p:ph type="sldImg"/>
          </p:nvPr>
        </p:nvSpPr>
        <p:spPr>
          <a:xfrm>
            <a:off x="1317625" y="754063"/>
            <a:ext cx="4741863" cy="3556000"/>
          </a:xfrm>
          <a:ln/>
        </p:spPr>
      </p:sp>
      <p:sp>
        <p:nvSpPr>
          <p:cNvPr id="252933" name="Rectangle 3"/>
          <p:cNvSpPr>
            <a:spLocks noGrp="1" noChangeArrowheads="1"/>
          </p:cNvSpPr>
          <p:nvPr>
            <p:ph type="body" idx="1"/>
          </p:nvPr>
        </p:nvSpPr>
        <p:spPr>
          <a:xfrm>
            <a:off x="1133475" y="4567238"/>
            <a:ext cx="5056188" cy="3690937"/>
          </a:xfrm>
          <a:noFill/>
          <a:ln/>
        </p:spPr>
        <p:txBody>
          <a:bodyPr/>
          <a:lstStyle/>
          <a:p>
            <a:pPr defTabSz="449263"/>
            <a:r>
              <a:rPr lang="en-US" dirty="0"/>
              <a:t>When we allocate a new block of buckets they’re uninitialized, and the work of initializing a bucket and redirecting it’s pointer is done incrementally. Buckets are initialized when they are first accessed. This is important in Realtime applications since it means that there is no prolonged resized phase.</a:t>
            </a:r>
          </a:p>
          <a:p>
            <a:pPr defTabSz="449263"/>
            <a:r>
              <a:rPr lang="en-US" dirty="0"/>
              <a:t>explain</a:t>
            </a:r>
          </a:p>
        </p:txBody>
      </p:sp>
    </p:spTree>
    <p:extLst>
      <p:ext uri="{BB962C8B-B14F-4D97-AF65-F5344CB8AC3E}">
        <p14:creationId xmlns:p14="http://schemas.microsoft.com/office/powerpoint/2010/main" val="150838648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683A23AF-43E0-449D-B08F-153E1A5E9A1F}" type="slidenum">
              <a:rPr lang="x-none" smtClean="0"/>
              <a:pPr/>
              <a:t>99</a:t>
            </a:fld>
            <a:endParaRPr lang="en-US" dirty="0"/>
          </a:p>
        </p:txBody>
      </p:sp>
      <p:sp>
        <p:nvSpPr>
          <p:cNvPr id="2539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5E29E80-5A5C-457A-818A-AD84CCFF1930}" type="slidenum">
              <a:rPr lang="x-none" sz="1300">
                <a:latin typeface="Marlett" pitchFamily="2" charset="2"/>
              </a:rPr>
              <a:pPr defTabSz="966788"/>
              <a:t>99</a:t>
            </a:fld>
            <a:endParaRPr lang="en-US" sz="1300" dirty="0">
              <a:latin typeface="Marlett" pitchFamily="2" charset="2"/>
            </a:endParaRPr>
          </a:p>
        </p:txBody>
      </p:sp>
      <p:sp>
        <p:nvSpPr>
          <p:cNvPr id="253956" name="Rectangle 2"/>
          <p:cNvSpPr>
            <a:spLocks noGrp="1" noRot="1" noChangeAspect="1" noChangeArrowheads="1" noTextEdit="1"/>
          </p:cNvSpPr>
          <p:nvPr>
            <p:ph type="sldImg"/>
          </p:nvPr>
        </p:nvSpPr>
        <p:spPr>
          <a:xfrm>
            <a:off x="1317625" y="754063"/>
            <a:ext cx="4741863" cy="3556000"/>
          </a:xfrm>
          <a:ln/>
        </p:spPr>
      </p:sp>
      <p:sp>
        <p:nvSpPr>
          <p:cNvPr id="253957" name="Rectangle 3"/>
          <p:cNvSpPr>
            <a:spLocks noGrp="1" noChangeArrowheads="1"/>
          </p:cNvSpPr>
          <p:nvPr>
            <p:ph type="body" idx="1"/>
          </p:nvPr>
        </p:nvSpPr>
        <p:spPr>
          <a:xfrm>
            <a:off x="1133475" y="4567238"/>
            <a:ext cx="5056188" cy="3690937"/>
          </a:xfrm>
          <a:noFill/>
          <a:ln/>
        </p:spPr>
        <p:txBody>
          <a:bodyPr/>
          <a:lstStyle/>
          <a:p>
            <a:pPr defTabSz="449263"/>
            <a:r>
              <a:rPr lang="en-US" dirty="0"/>
              <a:t>When we allocate a new block of buckets they’re uninitialized, and the work of initializing a bucket and redirecting its pointer is done incrementally. Buckets are initialized when they are first accessed. This is important in real-time applications since it means that there is no prolonged resized phase.</a:t>
            </a:r>
          </a:p>
          <a:p>
            <a:pPr defTabSz="449263"/>
            <a:r>
              <a:rPr lang="en-US" dirty="0"/>
              <a:t>explain</a:t>
            </a:r>
          </a:p>
        </p:txBody>
      </p:sp>
    </p:spTree>
    <p:extLst>
      <p:ext uri="{BB962C8B-B14F-4D97-AF65-F5344CB8AC3E}">
        <p14:creationId xmlns:p14="http://schemas.microsoft.com/office/powerpoint/2010/main" val="338811453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D5484A30-AEE9-4A4B-859C-206D23578523}" type="slidenum">
              <a:rPr lang="x-none" smtClean="0"/>
              <a:pPr/>
              <a:t>100</a:t>
            </a:fld>
            <a:endParaRPr lang="en-US" dirty="0"/>
          </a:p>
        </p:txBody>
      </p:sp>
      <p:sp>
        <p:nvSpPr>
          <p:cNvPr id="2549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F8D3EE2-716E-4FE7-A099-868C18418BD8}" type="slidenum">
              <a:rPr lang="x-none" sz="1300">
                <a:latin typeface="Marlett" pitchFamily="2" charset="2"/>
              </a:rPr>
              <a:pPr defTabSz="966788"/>
              <a:t>100</a:t>
            </a:fld>
            <a:endParaRPr lang="en-US" sz="1300" dirty="0">
              <a:latin typeface="Marlett" pitchFamily="2" charset="2"/>
            </a:endParaRPr>
          </a:p>
        </p:txBody>
      </p:sp>
      <p:sp>
        <p:nvSpPr>
          <p:cNvPr id="254980" name="Rectangle 2"/>
          <p:cNvSpPr>
            <a:spLocks noGrp="1" noRot="1" noChangeAspect="1" noChangeArrowheads="1" noTextEdit="1"/>
          </p:cNvSpPr>
          <p:nvPr>
            <p:ph type="sldImg"/>
          </p:nvPr>
        </p:nvSpPr>
        <p:spPr>
          <a:xfrm>
            <a:off x="1317625" y="754063"/>
            <a:ext cx="4741863" cy="3556000"/>
          </a:xfrm>
          <a:ln/>
        </p:spPr>
      </p:sp>
      <p:sp>
        <p:nvSpPr>
          <p:cNvPr id="254981" name="Rectangle 3"/>
          <p:cNvSpPr>
            <a:spLocks noGrp="1" noChangeArrowheads="1"/>
          </p:cNvSpPr>
          <p:nvPr>
            <p:ph type="body" idx="1"/>
          </p:nvPr>
        </p:nvSpPr>
        <p:spPr>
          <a:xfrm>
            <a:off x="1133475" y="4567238"/>
            <a:ext cx="5056188" cy="3690937"/>
          </a:xfrm>
          <a:noFill/>
          <a:ln/>
        </p:spPr>
        <p:txBody>
          <a:bodyPr/>
          <a:lstStyle/>
          <a:p>
            <a:pPr defTabSz="449263"/>
            <a:r>
              <a:rPr lang="en-US" dirty="0"/>
              <a:t>When we allocate a new block of buckets they’re uninitialized, and the work of initializing a bucket and redirecting it’s pointer is done incrementally. Buckets are initialized when they are first accessed. This is important in Realtime applications since it means that there is no prolonged resized phase.</a:t>
            </a:r>
          </a:p>
          <a:p>
            <a:pPr defTabSz="449263"/>
            <a:endParaRPr lang="en-US" dirty="0"/>
          </a:p>
          <a:p>
            <a:pPr defTabSz="449263"/>
            <a:r>
              <a:rPr lang="en-US" dirty="0"/>
              <a:t>Why</a:t>
            </a:r>
            <a:r>
              <a:rPr lang="en-US" baseline="0" dirty="0"/>
              <a:t> do you need to recursively initialize (say 1 before we can initialize 3): </a:t>
            </a:r>
            <a:r>
              <a:rPr lang="en-US" dirty="0"/>
              <a:t>When</a:t>
            </a:r>
            <a:r>
              <a:rPr lang="en-US" baseline="0" dirty="0"/>
              <a:t> you initialize a bucket you must add it into the list starting in some place, and that place is in the sub-list starting with your parent. If you did not initialize the parents recursively then you would have to look for the parent recursively every time you initialized a bucket and that would anyhow cost you all these lookups. Its cheaper to do the lookup and initialization once. </a:t>
            </a:r>
          </a:p>
          <a:p>
            <a:pPr defTabSz="449263"/>
            <a:endParaRPr lang="en-US" dirty="0"/>
          </a:p>
        </p:txBody>
      </p:sp>
    </p:spTree>
    <p:extLst>
      <p:ext uri="{BB962C8B-B14F-4D97-AF65-F5344CB8AC3E}">
        <p14:creationId xmlns:p14="http://schemas.microsoft.com/office/powerpoint/2010/main" val="237033701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418FB245-4804-4C43-85DE-CB703F9AD5D8}" type="slidenum">
              <a:rPr lang="x-none" smtClean="0"/>
              <a:pPr/>
              <a:t>101</a:t>
            </a:fld>
            <a:endParaRPr lang="en-US" dirty="0"/>
          </a:p>
        </p:txBody>
      </p:sp>
      <p:sp>
        <p:nvSpPr>
          <p:cNvPr id="2560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6051501-92E7-4BAC-BD3B-0C2E1A911965}" type="slidenum">
              <a:rPr lang="x-none" sz="1300">
                <a:latin typeface="Marlett" pitchFamily="2" charset="2"/>
              </a:rPr>
              <a:pPr defTabSz="966788"/>
              <a:t>101</a:t>
            </a:fld>
            <a:endParaRPr lang="en-US" sz="1300" dirty="0">
              <a:latin typeface="Marlett" pitchFamily="2" charset="2"/>
            </a:endParaRPr>
          </a:p>
        </p:txBody>
      </p:sp>
      <p:sp>
        <p:nvSpPr>
          <p:cNvPr id="256004" name="Rectangle 2"/>
          <p:cNvSpPr>
            <a:spLocks noGrp="1" noRot="1" noChangeAspect="1" noChangeArrowheads="1" noTextEdit="1"/>
          </p:cNvSpPr>
          <p:nvPr>
            <p:ph type="sldImg"/>
          </p:nvPr>
        </p:nvSpPr>
        <p:spPr>
          <a:ln/>
        </p:spPr>
      </p:sp>
      <p:sp>
        <p:nvSpPr>
          <p:cNvPr id="25600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87921517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977301B7-E9DE-44CA-8B67-13EED67103DB}" type="slidenum">
              <a:rPr lang="x-none" smtClean="0"/>
              <a:pPr/>
              <a:t>102</a:t>
            </a:fld>
            <a:endParaRPr lang="en-US" dirty="0"/>
          </a:p>
        </p:txBody>
      </p:sp>
      <p:sp>
        <p:nvSpPr>
          <p:cNvPr id="2570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9E2A310-EECA-4783-B42F-AB7806D22879}" type="slidenum">
              <a:rPr lang="x-none" sz="1300">
                <a:latin typeface="Marlett" pitchFamily="2" charset="2"/>
              </a:rPr>
              <a:pPr defTabSz="966788"/>
              <a:t>102</a:t>
            </a:fld>
            <a:endParaRPr lang="en-US" sz="1300" dirty="0">
              <a:latin typeface="Marlett" pitchFamily="2" charset="2"/>
            </a:endParaRPr>
          </a:p>
        </p:txBody>
      </p:sp>
      <p:sp>
        <p:nvSpPr>
          <p:cNvPr id="257028" name="Rectangle 2"/>
          <p:cNvSpPr>
            <a:spLocks noGrp="1" noRot="1" noChangeAspect="1" noChangeArrowheads="1" noTextEdit="1"/>
          </p:cNvSpPr>
          <p:nvPr>
            <p:ph type="sldImg"/>
          </p:nvPr>
        </p:nvSpPr>
        <p:spPr>
          <a:ln/>
        </p:spPr>
      </p:sp>
      <p:sp>
        <p:nvSpPr>
          <p:cNvPr id="25702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16053292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4DC56AF6-5E79-4C7B-90CF-78425CA77C4E}" type="slidenum">
              <a:rPr lang="x-none" smtClean="0"/>
              <a:pPr/>
              <a:t>103</a:t>
            </a:fld>
            <a:endParaRPr lang="en-US" dirty="0"/>
          </a:p>
        </p:txBody>
      </p:sp>
      <p:sp>
        <p:nvSpPr>
          <p:cNvPr id="2580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834BF86-8839-4B1F-9AB5-54730E6B08F9}" type="slidenum">
              <a:rPr lang="x-none" sz="1300">
                <a:latin typeface="Marlett" pitchFamily="2" charset="2"/>
              </a:rPr>
              <a:pPr defTabSz="966788"/>
              <a:t>103</a:t>
            </a:fld>
            <a:endParaRPr lang="en-US" sz="1300" dirty="0">
              <a:latin typeface="Marlett" pitchFamily="2" charset="2"/>
            </a:endParaRPr>
          </a:p>
        </p:txBody>
      </p:sp>
      <p:sp>
        <p:nvSpPr>
          <p:cNvPr id="258052" name="Rectangle 2"/>
          <p:cNvSpPr>
            <a:spLocks noGrp="1" noRot="1" noChangeAspect="1" noChangeArrowheads="1" noTextEdit="1"/>
          </p:cNvSpPr>
          <p:nvPr>
            <p:ph type="sldImg"/>
          </p:nvPr>
        </p:nvSpPr>
        <p:spPr>
          <a:ln/>
        </p:spPr>
      </p:sp>
      <p:sp>
        <p:nvSpPr>
          <p:cNvPr id="25805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6885808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C53EA74A-0EBB-40FE-9654-289B1EC78C51}" type="slidenum">
              <a:rPr lang="x-none" smtClean="0"/>
              <a:pPr/>
              <a:t>104</a:t>
            </a:fld>
            <a:endParaRPr lang="en-US" dirty="0"/>
          </a:p>
        </p:txBody>
      </p:sp>
      <p:sp>
        <p:nvSpPr>
          <p:cNvPr id="2590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CE44945-617A-4325-B335-C873FD407FFF}" type="slidenum">
              <a:rPr lang="x-none" sz="1300">
                <a:latin typeface="Marlett" pitchFamily="2" charset="2"/>
              </a:rPr>
              <a:pPr defTabSz="966788"/>
              <a:t>104</a:t>
            </a:fld>
            <a:endParaRPr lang="en-US" sz="1300" dirty="0">
              <a:latin typeface="Marlett" pitchFamily="2" charset="2"/>
            </a:endParaRPr>
          </a:p>
        </p:txBody>
      </p:sp>
      <p:sp>
        <p:nvSpPr>
          <p:cNvPr id="259076" name="Rectangle 2"/>
          <p:cNvSpPr>
            <a:spLocks noGrp="1" noRot="1" noChangeAspect="1" noChangeArrowheads="1" noTextEdit="1"/>
          </p:cNvSpPr>
          <p:nvPr>
            <p:ph type="sldImg"/>
          </p:nvPr>
        </p:nvSpPr>
        <p:spPr>
          <a:ln/>
        </p:spPr>
      </p:sp>
      <p:sp>
        <p:nvSpPr>
          <p:cNvPr id="25907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6090447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A74A07B6-3515-4C07-8E1B-A90CF9CF6A1D}" type="slidenum">
              <a:rPr lang="x-none" smtClean="0"/>
              <a:pPr/>
              <a:t>105</a:t>
            </a:fld>
            <a:endParaRPr lang="en-US" dirty="0"/>
          </a:p>
        </p:txBody>
      </p:sp>
      <p:sp>
        <p:nvSpPr>
          <p:cNvPr id="2600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A9CB34F-1B5D-443D-A5EF-3C1A3FF9CE7F}" type="slidenum">
              <a:rPr lang="x-none" sz="1300">
                <a:latin typeface="Marlett" pitchFamily="2" charset="2"/>
              </a:rPr>
              <a:pPr defTabSz="966788"/>
              <a:t>105</a:t>
            </a:fld>
            <a:endParaRPr lang="en-US" sz="1300" dirty="0">
              <a:latin typeface="Marlett" pitchFamily="2" charset="2"/>
            </a:endParaRPr>
          </a:p>
        </p:txBody>
      </p:sp>
      <p:sp>
        <p:nvSpPr>
          <p:cNvPr id="260100" name="Rectangle 2"/>
          <p:cNvSpPr>
            <a:spLocks noGrp="1" noRot="1" noChangeAspect="1" noChangeArrowheads="1" noTextEdit="1"/>
          </p:cNvSpPr>
          <p:nvPr>
            <p:ph type="sldImg"/>
          </p:nvPr>
        </p:nvSpPr>
        <p:spPr>
          <a:ln/>
        </p:spPr>
      </p:sp>
      <p:sp>
        <p:nvSpPr>
          <p:cNvPr id="26010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01170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7A1FD18A-3565-42F8-8B68-5ADA5A464A70}" type="slidenum">
              <a:rPr lang="x-none" smtClean="0"/>
              <a:pPr/>
              <a:t>106</a:t>
            </a:fld>
            <a:endParaRPr lang="en-US" dirty="0"/>
          </a:p>
        </p:txBody>
      </p:sp>
      <p:sp>
        <p:nvSpPr>
          <p:cNvPr id="2611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84E6974-D2CB-4BBE-9380-B669CF76F7F6}" type="slidenum">
              <a:rPr lang="x-none" sz="1300">
                <a:latin typeface="Marlett" pitchFamily="2" charset="2"/>
              </a:rPr>
              <a:pPr defTabSz="966788"/>
              <a:t>106</a:t>
            </a:fld>
            <a:endParaRPr lang="en-US" sz="1300" dirty="0">
              <a:latin typeface="Marlett" pitchFamily="2" charset="2"/>
            </a:endParaRPr>
          </a:p>
        </p:txBody>
      </p:sp>
      <p:sp>
        <p:nvSpPr>
          <p:cNvPr id="261124" name="Rectangle 2"/>
          <p:cNvSpPr>
            <a:spLocks noGrp="1" noRot="1" noChangeAspect="1" noChangeArrowheads="1" noTextEdit="1"/>
          </p:cNvSpPr>
          <p:nvPr>
            <p:ph type="sldImg"/>
          </p:nvPr>
        </p:nvSpPr>
        <p:spPr>
          <a:ln/>
        </p:spPr>
      </p:sp>
      <p:sp>
        <p:nvSpPr>
          <p:cNvPr id="26112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7062844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F2334716-FF8C-497C-91B0-58334F3B41C8}" type="slidenum">
              <a:rPr lang="x-none" smtClean="0"/>
              <a:pPr/>
              <a:t>107</a:t>
            </a:fld>
            <a:endParaRPr lang="en-US" dirty="0"/>
          </a:p>
        </p:txBody>
      </p:sp>
      <p:sp>
        <p:nvSpPr>
          <p:cNvPr id="2621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021FDC0-8939-4D24-9AA5-F4EDA7A54FFA}" type="slidenum">
              <a:rPr lang="x-none" sz="1300">
                <a:latin typeface="Marlett" pitchFamily="2" charset="2"/>
              </a:rPr>
              <a:pPr defTabSz="966788"/>
              <a:t>107</a:t>
            </a:fld>
            <a:endParaRPr lang="en-US" sz="1300" dirty="0">
              <a:latin typeface="Marlett" pitchFamily="2" charset="2"/>
            </a:endParaRPr>
          </a:p>
        </p:txBody>
      </p:sp>
      <p:sp>
        <p:nvSpPr>
          <p:cNvPr id="262148" name="Rectangle 2"/>
          <p:cNvSpPr>
            <a:spLocks noGrp="1" noRot="1" noChangeAspect="1" noChangeArrowheads="1" noTextEdit="1"/>
          </p:cNvSpPr>
          <p:nvPr>
            <p:ph type="sldImg"/>
          </p:nvPr>
        </p:nvSpPr>
        <p:spPr>
          <a:ln/>
        </p:spPr>
      </p:sp>
      <p:sp>
        <p:nvSpPr>
          <p:cNvPr id="26214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184613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B5A0C5E2-7B03-4054-AA32-BEB6767C16BF}" type="slidenum">
              <a:rPr lang="x-none" smtClean="0"/>
              <a:pPr/>
              <a:t>108</a:t>
            </a:fld>
            <a:endParaRPr lang="en-US" dirty="0"/>
          </a:p>
        </p:txBody>
      </p:sp>
      <p:sp>
        <p:nvSpPr>
          <p:cNvPr id="2631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04D91BC-7298-4326-97E7-B0D97B42F25A}" type="slidenum">
              <a:rPr lang="x-none" sz="1300">
                <a:latin typeface="Marlett" pitchFamily="2" charset="2"/>
              </a:rPr>
              <a:pPr defTabSz="966788"/>
              <a:t>108</a:t>
            </a:fld>
            <a:endParaRPr lang="en-US" sz="1300" dirty="0">
              <a:latin typeface="Marlett" pitchFamily="2" charset="2"/>
            </a:endParaRPr>
          </a:p>
        </p:txBody>
      </p:sp>
      <p:sp>
        <p:nvSpPr>
          <p:cNvPr id="263172" name="Rectangle 2"/>
          <p:cNvSpPr>
            <a:spLocks noGrp="1" noRot="1" noChangeAspect="1" noChangeArrowheads="1" noTextEdit="1"/>
          </p:cNvSpPr>
          <p:nvPr>
            <p:ph type="sldImg"/>
          </p:nvPr>
        </p:nvSpPr>
        <p:spPr>
          <a:ln/>
        </p:spPr>
      </p:sp>
      <p:sp>
        <p:nvSpPr>
          <p:cNvPr id="26317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1587051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58E5B868-9ADA-4448-822E-228CAA35F392}" type="slidenum">
              <a:rPr lang="x-none" smtClean="0"/>
              <a:pPr/>
              <a:t>109</a:t>
            </a:fld>
            <a:endParaRPr lang="en-US" dirty="0"/>
          </a:p>
        </p:txBody>
      </p:sp>
      <p:sp>
        <p:nvSpPr>
          <p:cNvPr id="2641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E810B6E-BF62-4B6E-9A9E-311F9955BD0C}" type="slidenum">
              <a:rPr lang="x-none" sz="1300">
                <a:latin typeface="Marlett" pitchFamily="2" charset="2"/>
              </a:rPr>
              <a:pPr defTabSz="966788"/>
              <a:t>109</a:t>
            </a:fld>
            <a:endParaRPr lang="en-US" sz="1300" dirty="0">
              <a:latin typeface="Marlett" pitchFamily="2" charset="2"/>
            </a:endParaRPr>
          </a:p>
        </p:txBody>
      </p:sp>
      <p:sp>
        <p:nvSpPr>
          <p:cNvPr id="264196" name="Rectangle 2"/>
          <p:cNvSpPr>
            <a:spLocks noGrp="1" noRot="1" noChangeAspect="1" noChangeArrowheads="1" noTextEdit="1"/>
          </p:cNvSpPr>
          <p:nvPr>
            <p:ph type="sldImg"/>
          </p:nvPr>
        </p:nvSpPr>
        <p:spPr>
          <a:ln/>
        </p:spPr>
      </p:sp>
      <p:sp>
        <p:nvSpPr>
          <p:cNvPr id="26419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79480248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A5C4EEA6-AC78-48ED-A20B-D32A244EB388}" type="slidenum">
              <a:rPr lang="x-none" smtClean="0"/>
              <a:pPr/>
              <a:t>110</a:t>
            </a:fld>
            <a:endParaRPr lang="en-US" dirty="0"/>
          </a:p>
        </p:txBody>
      </p:sp>
      <p:sp>
        <p:nvSpPr>
          <p:cNvPr id="2652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1C98BB0-B9EA-4D47-B252-57BCA1BB3815}" type="slidenum">
              <a:rPr lang="x-none" sz="1300">
                <a:latin typeface="Marlett" pitchFamily="2" charset="2"/>
              </a:rPr>
              <a:pPr defTabSz="966788"/>
              <a:t>110</a:t>
            </a:fld>
            <a:endParaRPr lang="en-US" sz="1300" dirty="0">
              <a:latin typeface="Marlett" pitchFamily="2" charset="2"/>
            </a:endParaRPr>
          </a:p>
        </p:txBody>
      </p:sp>
      <p:sp>
        <p:nvSpPr>
          <p:cNvPr id="265220" name="Rectangle 2"/>
          <p:cNvSpPr>
            <a:spLocks noGrp="1" noRot="1" noChangeAspect="1" noChangeArrowheads="1" noTextEdit="1"/>
          </p:cNvSpPr>
          <p:nvPr>
            <p:ph type="sldImg"/>
          </p:nvPr>
        </p:nvSpPr>
        <p:spPr>
          <a:ln/>
        </p:spPr>
      </p:sp>
      <p:sp>
        <p:nvSpPr>
          <p:cNvPr id="26522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7214761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CB4B44CD-9A77-4AF7-97DB-397E80930399}" type="slidenum">
              <a:rPr lang="x-none" smtClean="0"/>
              <a:pPr/>
              <a:t>111</a:t>
            </a:fld>
            <a:endParaRPr lang="en-US" dirty="0"/>
          </a:p>
        </p:txBody>
      </p:sp>
      <p:sp>
        <p:nvSpPr>
          <p:cNvPr id="2662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63BF03F-3B26-49C6-8E48-27D82428EF12}" type="slidenum">
              <a:rPr lang="x-none" sz="1300">
                <a:latin typeface="Marlett" pitchFamily="2" charset="2"/>
              </a:rPr>
              <a:pPr defTabSz="966788"/>
              <a:t>111</a:t>
            </a:fld>
            <a:endParaRPr lang="en-US" sz="1300" dirty="0">
              <a:latin typeface="Marlett" pitchFamily="2" charset="2"/>
            </a:endParaRPr>
          </a:p>
        </p:txBody>
      </p:sp>
      <p:sp>
        <p:nvSpPr>
          <p:cNvPr id="266244" name="Rectangle 2"/>
          <p:cNvSpPr>
            <a:spLocks noGrp="1" noRot="1" noChangeAspect="1" noChangeArrowheads="1" noTextEdit="1"/>
          </p:cNvSpPr>
          <p:nvPr>
            <p:ph type="sldImg"/>
          </p:nvPr>
        </p:nvSpPr>
        <p:spPr>
          <a:ln/>
        </p:spPr>
      </p:sp>
      <p:sp>
        <p:nvSpPr>
          <p:cNvPr id="26624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88783553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7CCB7732-074C-45DC-88AB-93802B5C8CCC}" type="slidenum">
              <a:rPr lang="x-none" smtClean="0"/>
              <a:pPr/>
              <a:t>112</a:t>
            </a:fld>
            <a:endParaRPr lang="en-US" dirty="0"/>
          </a:p>
        </p:txBody>
      </p:sp>
      <p:sp>
        <p:nvSpPr>
          <p:cNvPr id="2672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61039F9-D0A1-4E23-A49E-4A016B464CC4}" type="slidenum">
              <a:rPr lang="x-none" sz="1300">
                <a:latin typeface="Marlett" pitchFamily="2" charset="2"/>
              </a:rPr>
              <a:pPr defTabSz="966788"/>
              <a:t>112</a:t>
            </a:fld>
            <a:endParaRPr lang="en-US" sz="1300" dirty="0">
              <a:latin typeface="Marlett" pitchFamily="2" charset="2"/>
            </a:endParaRPr>
          </a:p>
        </p:txBody>
      </p:sp>
      <p:sp>
        <p:nvSpPr>
          <p:cNvPr id="267268" name="Rectangle 2"/>
          <p:cNvSpPr>
            <a:spLocks noGrp="1" noRot="1" noChangeAspect="1" noChangeArrowheads="1" noTextEdit="1"/>
          </p:cNvSpPr>
          <p:nvPr>
            <p:ph type="sldImg"/>
          </p:nvPr>
        </p:nvSpPr>
        <p:spPr>
          <a:ln/>
        </p:spPr>
      </p:sp>
      <p:sp>
        <p:nvSpPr>
          <p:cNvPr id="26726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2674643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ACCC8C21-8627-4273-922C-CA6C94C863D8}" type="slidenum">
              <a:rPr lang="x-none" smtClean="0"/>
              <a:pPr/>
              <a:t>113</a:t>
            </a:fld>
            <a:endParaRPr lang="en-US" dirty="0"/>
          </a:p>
        </p:txBody>
      </p:sp>
      <p:sp>
        <p:nvSpPr>
          <p:cNvPr id="2682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2E5E9CE-3036-451C-810E-5DF0555D15F5}" type="slidenum">
              <a:rPr lang="x-none" sz="1300">
                <a:latin typeface="Marlett" pitchFamily="2" charset="2"/>
              </a:rPr>
              <a:pPr defTabSz="966788"/>
              <a:t>113</a:t>
            </a:fld>
            <a:endParaRPr lang="en-US" sz="1300" dirty="0">
              <a:latin typeface="Marlett" pitchFamily="2" charset="2"/>
            </a:endParaRPr>
          </a:p>
        </p:txBody>
      </p:sp>
      <p:sp>
        <p:nvSpPr>
          <p:cNvPr id="268292" name="Rectangle 2"/>
          <p:cNvSpPr>
            <a:spLocks noGrp="1" noRot="1" noChangeAspect="1" noChangeArrowheads="1" noTextEdit="1"/>
          </p:cNvSpPr>
          <p:nvPr>
            <p:ph type="sldImg"/>
          </p:nvPr>
        </p:nvSpPr>
        <p:spPr>
          <a:ln/>
        </p:spPr>
      </p:sp>
      <p:sp>
        <p:nvSpPr>
          <p:cNvPr id="26829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007047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F0627FA1-F87A-48A7-A4C8-F4EE7649D3D4}" type="slidenum">
              <a:rPr lang="x-none" smtClean="0"/>
              <a:pPr/>
              <a:t>114</a:t>
            </a:fld>
            <a:endParaRPr lang="en-US" dirty="0"/>
          </a:p>
        </p:txBody>
      </p:sp>
      <p:sp>
        <p:nvSpPr>
          <p:cNvPr id="2693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BCB9D95-B5F2-424B-9233-732334275FE6}" type="slidenum">
              <a:rPr lang="x-none" sz="1300">
                <a:latin typeface="Marlett" pitchFamily="2" charset="2"/>
              </a:rPr>
              <a:pPr defTabSz="966788"/>
              <a:t>114</a:t>
            </a:fld>
            <a:endParaRPr lang="en-US" sz="1300" dirty="0">
              <a:latin typeface="Marlett" pitchFamily="2" charset="2"/>
            </a:endParaRPr>
          </a:p>
        </p:txBody>
      </p:sp>
      <p:sp>
        <p:nvSpPr>
          <p:cNvPr id="269316" name="Rectangle 2"/>
          <p:cNvSpPr>
            <a:spLocks noGrp="1" noRot="1" noChangeAspect="1" noChangeArrowheads="1" noTextEdit="1"/>
          </p:cNvSpPr>
          <p:nvPr>
            <p:ph type="sldImg"/>
          </p:nvPr>
        </p:nvSpPr>
        <p:spPr>
          <a:ln/>
        </p:spPr>
      </p:sp>
      <p:sp>
        <p:nvSpPr>
          <p:cNvPr id="26931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83641424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828894D0-237B-44E2-87DA-2D66CE04E0CC}" type="slidenum">
              <a:rPr lang="x-none" smtClean="0"/>
              <a:pPr/>
              <a:t>115</a:t>
            </a:fld>
            <a:endParaRPr lang="en-US" dirty="0"/>
          </a:p>
        </p:txBody>
      </p:sp>
      <p:sp>
        <p:nvSpPr>
          <p:cNvPr id="2703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3EB1BFC-518C-4158-8CBB-F0B64ED27616}" type="slidenum">
              <a:rPr lang="x-none" sz="1300">
                <a:latin typeface="Marlett" pitchFamily="2" charset="2"/>
              </a:rPr>
              <a:pPr defTabSz="966788"/>
              <a:t>115</a:t>
            </a:fld>
            <a:endParaRPr lang="en-US" sz="1300" dirty="0">
              <a:latin typeface="Marlett" pitchFamily="2" charset="2"/>
            </a:endParaRPr>
          </a:p>
        </p:txBody>
      </p:sp>
      <p:sp>
        <p:nvSpPr>
          <p:cNvPr id="270340" name="Rectangle 2"/>
          <p:cNvSpPr>
            <a:spLocks noGrp="1" noRot="1" noChangeAspect="1" noChangeArrowheads="1" noTextEdit="1"/>
          </p:cNvSpPr>
          <p:nvPr>
            <p:ph type="sldImg"/>
          </p:nvPr>
        </p:nvSpPr>
        <p:spPr>
          <a:ln/>
        </p:spPr>
      </p:sp>
      <p:sp>
        <p:nvSpPr>
          <p:cNvPr id="27034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63344198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6DB09CB3-7228-41CD-B58C-FF1F7D5EC707}" type="slidenum">
              <a:rPr lang="x-none" smtClean="0"/>
              <a:pPr/>
              <a:t>116</a:t>
            </a:fld>
            <a:endParaRPr lang="en-US" dirty="0"/>
          </a:p>
        </p:txBody>
      </p:sp>
      <p:sp>
        <p:nvSpPr>
          <p:cNvPr id="2713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B63E906-4A24-46CB-B85B-05F3CB4E52AF}" type="slidenum">
              <a:rPr lang="x-none" sz="1300">
                <a:latin typeface="Marlett" pitchFamily="2" charset="2"/>
              </a:rPr>
              <a:pPr defTabSz="966788"/>
              <a:t>116</a:t>
            </a:fld>
            <a:endParaRPr lang="en-US" sz="1300" dirty="0">
              <a:latin typeface="Marlett" pitchFamily="2" charset="2"/>
            </a:endParaRPr>
          </a:p>
        </p:txBody>
      </p:sp>
      <p:sp>
        <p:nvSpPr>
          <p:cNvPr id="271364" name="Rectangle 2"/>
          <p:cNvSpPr>
            <a:spLocks noGrp="1" noRot="1" noChangeAspect="1" noChangeArrowheads="1" noTextEdit="1"/>
          </p:cNvSpPr>
          <p:nvPr>
            <p:ph type="sldImg"/>
          </p:nvPr>
        </p:nvSpPr>
        <p:spPr>
          <a:ln/>
        </p:spPr>
      </p:sp>
      <p:sp>
        <p:nvSpPr>
          <p:cNvPr id="27136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58519160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7C7DA010-A761-44DC-B072-14414218126A}" type="slidenum">
              <a:rPr lang="x-none" smtClean="0"/>
              <a:pPr/>
              <a:t>117</a:t>
            </a:fld>
            <a:endParaRPr lang="en-US" dirty="0"/>
          </a:p>
        </p:txBody>
      </p:sp>
      <p:sp>
        <p:nvSpPr>
          <p:cNvPr id="2723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4562F31-33F3-4A52-A717-C41067B370EC}" type="slidenum">
              <a:rPr lang="x-none" sz="1300">
                <a:latin typeface="Marlett" pitchFamily="2" charset="2"/>
              </a:rPr>
              <a:pPr defTabSz="966788"/>
              <a:t>117</a:t>
            </a:fld>
            <a:endParaRPr lang="en-US" sz="1300" dirty="0">
              <a:latin typeface="Marlett" pitchFamily="2" charset="2"/>
            </a:endParaRPr>
          </a:p>
        </p:txBody>
      </p:sp>
      <p:sp>
        <p:nvSpPr>
          <p:cNvPr id="272388" name="Rectangle 2"/>
          <p:cNvSpPr>
            <a:spLocks noGrp="1" noRot="1" noChangeAspect="1" noChangeArrowheads="1" noTextEdit="1"/>
          </p:cNvSpPr>
          <p:nvPr>
            <p:ph type="sldImg"/>
          </p:nvPr>
        </p:nvSpPr>
        <p:spPr>
          <a:ln/>
        </p:spPr>
      </p:sp>
      <p:sp>
        <p:nvSpPr>
          <p:cNvPr id="27238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53322798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F5EDC099-CD5C-4855-B8A2-55F8125A1C1C}" type="slidenum">
              <a:rPr lang="x-none" smtClean="0"/>
              <a:pPr/>
              <a:t>118</a:t>
            </a:fld>
            <a:endParaRPr lang="en-US" dirty="0"/>
          </a:p>
        </p:txBody>
      </p:sp>
      <p:sp>
        <p:nvSpPr>
          <p:cNvPr id="2734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4E77EDC-CDCA-426B-95A4-B6E8F0755A09}" type="slidenum">
              <a:rPr lang="x-none" sz="1300">
                <a:latin typeface="Marlett" pitchFamily="2" charset="2"/>
              </a:rPr>
              <a:pPr defTabSz="966788"/>
              <a:t>118</a:t>
            </a:fld>
            <a:endParaRPr lang="en-US" sz="1300" dirty="0">
              <a:latin typeface="Marlett" pitchFamily="2" charset="2"/>
            </a:endParaRPr>
          </a:p>
        </p:txBody>
      </p:sp>
      <p:sp>
        <p:nvSpPr>
          <p:cNvPr id="273412" name="Rectangle 2"/>
          <p:cNvSpPr>
            <a:spLocks noGrp="1" noRot="1" noChangeAspect="1" noChangeArrowheads="1" noTextEdit="1"/>
          </p:cNvSpPr>
          <p:nvPr>
            <p:ph type="sldImg"/>
          </p:nvPr>
        </p:nvSpPr>
        <p:spPr>
          <a:ln/>
        </p:spPr>
      </p:sp>
      <p:sp>
        <p:nvSpPr>
          <p:cNvPr id="27341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14472865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2EB30533-EFF4-4AED-B7BE-CC5E31FA1597}" type="slidenum">
              <a:rPr lang="x-none" smtClean="0"/>
              <a:pPr/>
              <a:t>119</a:t>
            </a:fld>
            <a:endParaRPr lang="en-US" dirty="0"/>
          </a:p>
        </p:txBody>
      </p:sp>
      <p:sp>
        <p:nvSpPr>
          <p:cNvPr id="2744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55D95C1-8708-46D6-827B-1621BE00031D}" type="slidenum">
              <a:rPr lang="x-none" sz="1300">
                <a:latin typeface="Marlett" pitchFamily="2" charset="2"/>
              </a:rPr>
              <a:pPr defTabSz="966788"/>
              <a:t>119</a:t>
            </a:fld>
            <a:endParaRPr lang="en-US" sz="1300" dirty="0">
              <a:latin typeface="Marlett" pitchFamily="2" charset="2"/>
            </a:endParaRPr>
          </a:p>
        </p:txBody>
      </p:sp>
      <p:sp>
        <p:nvSpPr>
          <p:cNvPr id="274436" name="Rectangle 2"/>
          <p:cNvSpPr>
            <a:spLocks noGrp="1" noRot="1" noChangeAspect="1" noChangeArrowheads="1" noTextEdit="1"/>
          </p:cNvSpPr>
          <p:nvPr>
            <p:ph type="sldImg"/>
          </p:nvPr>
        </p:nvSpPr>
        <p:spPr>
          <a:ln/>
        </p:spPr>
      </p:sp>
      <p:sp>
        <p:nvSpPr>
          <p:cNvPr id="27443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24994455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D1815F47-D082-4DCC-A64B-FDD02551B765}" type="slidenum">
              <a:rPr lang="x-none" smtClean="0"/>
              <a:pPr/>
              <a:t>120</a:t>
            </a:fld>
            <a:endParaRPr lang="en-US" dirty="0"/>
          </a:p>
        </p:txBody>
      </p:sp>
      <p:sp>
        <p:nvSpPr>
          <p:cNvPr id="2754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E35A323-3D5D-404A-8119-BA7786DB9245}" type="slidenum">
              <a:rPr lang="x-none" sz="1300">
                <a:latin typeface="Marlett" pitchFamily="2" charset="2"/>
              </a:rPr>
              <a:pPr defTabSz="966788"/>
              <a:t>120</a:t>
            </a:fld>
            <a:endParaRPr lang="en-US" sz="1300" dirty="0">
              <a:latin typeface="Marlett" pitchFamily="2" charset="2"/>
            </a:endParaRPr>
          </a:p>
        </p:txBody>
      </p:sp>
      <p:sp>
        <p:nvSpPr>
          <p:cNvPr id="275460" name="Rectangle 2"/>
          <p:cNvSpPr>
            <a:spLocks noGrp="1" noRot="1" noChangeAspect="1" noChangeArrowheads="1" noTextEdit="1"/>
          </p:cNvSpPr>
          <p:nvPr>
            <p:ph type="sldImg"/>
          </p:nvPr>
        </p:nvSpPr>
        <p:spPr>
          <a:ln/>
        </p:spPr>
      </p:sp>
      <p:sp>
        <p:nvSpPr>
          <p:cNvPr id="27546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89880788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EDBFB173-D864-4724-A94C-AB785F904363}" type="slidenum">
              <a:rPr lang="x-none" smtClean="0"/>
              <a:pPr/>
              <a:t>121</a:t>
            </a:fld>
            <a:endParaRPr lang="en-US" dirty="0"/>
          </a:p>
        </p:txBody>
      </p:sp>
      <p:sp>
        <p:nvSpPr>
          <p:cNvPr id="2764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29F5EA3-A52D-4EED-8D45-2EFAB66D9CBE}" type="slidenum">
              <a:rPr lang="x-none" sz="1300">
                <a:latin typeface="Marlett" pitchFamily="2" charset="2"/>
              </a:rPr>
              <a:pPr defTabSz="966788"/>
              <a:t>121</a:t>
            </a:fld>
            <a:endParaRPr lang="en-US" sz="1300" dirty="0">
              <a:latin typeface="Marlett" pitchFamily="2" charset="2"/>
            </a:endParaRPr>
          </a:p>
        </p:txBody>
      </p:sp>
      <p:sp>
        <p:nvSpPr>
          <p:cNvPr id="276484" name="Rectangle 2"/>
          <p:cNvSpPr>
            <a:spLocks noGrp="1" noRot="1" noChangeAspect="1" noChangeArrowheads="1" noTextEdit="1"/>
          </p:cNvSpPr>
          <p:nvPr>
            <p:ph type="sldImg"/>
          </p:nvPr>
        </p:nvSpPr>
        <p:spPr>
          <a:ln/>
        </p:spPr>
      </p:sp>
      <p:sp>
        <p:nvSpPr>
          <p:cNvPr id="27648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56345234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F259981F-1763-49DA-832A-1D9F52966880}" type="slidenum">
              <a:rPr lang="x-none" smtClean="0"/>
              <a:pPr/>
              <a:t>122</a:t>
            </a:fld>
            <a:endParaRPr lang="en-US" dirty="0"/>
          </a:p>
        </p:txBody>
      </p:sp>
      <p:sp>
        <p:nvSpPr>
          <p:cNvPr id="2775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9BAB5B0-68AE-442E-9DDC-1098676B6AB8}" type="slidenum">
              <a:rPr lang="x-none" sz="1300">
                <a:latin typeface="Marlett" pitchFamily="2" charset="2"/>
              </a:rPr>
              <a:pPr defTabSz="966788"/>
              <a:t>122</a:t>
            </a:fld>
            <a:endParaRPr lang="en-US" sz="1300" dirty="0">
              <a:latin typeface="Marlett" pitchFamily="2" charset="2"/>
            </a:endParaRPr>
          </a:p>
        </p:txBody>
      </p:sp>
      <p:sp>
        <p:nvSpPr>
          <p:cNvPr id="277508" name="Rectangle 2"/>
          <p:cNvSpPr>
            <a:spLocks noGrp="1" noRot="1" noChangeAspect="1" noChangeArrowheads="1" noTextEdit="1"/>
          </p:cNvSpPr>
          <p:nvPr>
            <p:ph type="sldImg"/>
          </p:nvPr>
        </p:nvSpPr>
        <p:spPr>
          <a:ln/>
        </p:spPr>
      </p:sp>
      <p:sp>
        <p:nvSpPr>
          <p:cNvPr id="27750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4523657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11B8AF85-C655-4D71-94FB-281BE095A26E}" type="slidenum">
              <a:rPr lang="x-none" smtClean="0"/>
              <a:pPr/>
              <a:t>123</a:t>
            </a:fld>
            <a:endParaRPr lang="en-US" dirty="0"/>
          </a:p>
        </p:txBody>
      </p:sp>
      <p:sp>
        <p:nvSpPr>
          <p:cNvPr id="2785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2B2EDB7-F77D-4AC4-8ED8-53AB6FCCADAB}" type="slidenum">
              <a:rPr lang="x-none" sz="1300">
                <a:latin typeface="Marlett" pitchFamily="2" charset="2"/>
              </a:rPr>
              <a:pPr defTabSz="966788"/>
              <a:t>123</a:t>
            </a:fld>
            <a:endParaRPr lang="en-US" sz="1300" dirty="0">
              <a:latin typeface="Marlett" pitchFamily="2" charset="2"/>
            </a:endParaRPr>
          </a:p>
        </p:txBody>
      </p:sp>
      <p:sp>
        <p:nvSpPr>
          <p:cNvPr id="278532" name="Rectangle 2"/>
          <p:cNvSpPr>
            <a:spLocks noGrp="1" noRot="1" noChangeAspect="1" noChangeArrowheads="1" noTextEdit="1"/>
          </p:cNvSpPr>
          <p:nvPr>
            <p:ph type="sldImg"/>
          </p:nvPr>
        </p:nvSpPr>
        <p:spPr>
          <a:ln/>
        </p:spPr>
      </p:sp>
      <p:sp>
        <p:nvSpPr>
          <p:cNvPr id="278533" name="Rectangle 3"/>
          <p:cNvSpPr>
            <a:spLocks noGrp="1" noChangeArrowheads="1"/>
          </p:cNvSpPr>
          <p:nvPr>
            <p:ph type="body" idx="1"/>
          </p:nvPr>
        </p:nvSpPr>
        <p:spPr>
          <a:noFill/>
          <a:ln/>
        </p:spPr>
        <p:txBody>
          <a:bodyPr/>
          <a:lstStyle/>
          <a:p>
            <a:r>
              <a:rPr lang="en-US" dirty="0"/>
              <a:t>MENTION PARENT PROVIDES SHORT CUT</a:t>
            </a:r>
          </a:p>
        </p:txBody>
      </p:sp>
    </p:spTree>
    <p:extLst>
      <p:ext uri="{BB962C8B-B14F-4D97-AF65-F5344CB8AC3E}">
        <p14:creationId xmlns:p14="http://schemas.microsoft.com/office/powerpoint/2010/main" val="345825975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D5484A30-AEE9-4A4B-859C-206D23578523}" type="slidenum">
              <a:rPr lang="x-none" smtClean="0"/>
              <a:pPr/>
              <a:t>124</a:t>
            </a:fld>
            <a:endParaRPr lang="en-US" dirty="0"/>
          </a:p>
        </p:txBody>
      </p:sp>
      <p:sp>
        <p:nvSpPr>
          <p:cNvPr id="2549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F8D3EE2-716E-4FE7-A099-868C18418BD8}" type="slidenum">
              <a:rPr lang="x-none" sz="1300">
                <a:latin typeface="Marlett" pitchFamily="2" charset="2"/>
              </a:rPr>
              <a:pPr defTabSz="966788"/>
              <a:t>124</a:t>
            </a:fld>
            <a:endParaRPr lang="en-US" sz="1300" dirty="0">
              <a:latin typeface="Marlett" pitchFamily="2" charset="2"/>
            </a:endParaRPr>
          </a:p>
        </p:txBody>
      </p:sp>
      <p:sp>
        <p:nvSpPr>
          <p:cNvPr id="254980" name="Rectangle 2"/>
          <p:cNvSpPr>
            <a:spLocks noGrp="1" noRot="1" noChangeAspect="1" noChangeArrowheads="1" noTextEdit="1"/>
          </p:cNvSpPr>
          <p:nvPr>
            <p:ph type="sldImg"/>
          </p:nvPr>
        </p:nvSpPr>
        <p:spPr>
          <a:xfrm>
            <a:off x="1317625" y="754063"/>
            <a:ext cx="4741863" cy="3556000"/>
          </a:xfrm>
          <a:ln/>
        </p:spPr>
      </p:sp>
      <p:sp>
        <p:nvSpPr>
          <p:cNvPr id="254981" name="Rectangle 3"/>
          <p:cNvSpPr>
            <a:spLocks noGrp="1" noChangeArrowheads="1"/>
          </p:cNvSpPr>
          <p:nvPr>
            <p:ph type="body" idx="1"/>
          </p:nvPr>
        </p:nvSpPr>
        <p:spPr>
          <a:xfrm>
            <a:off x="1133475" y="4567238"/>
            <a:ext cx="5056188" cy="3690937"/>
          </a:xfrm>
          <a:noFill/>
          <a:ln/>
        </p:spPr>
        <p:txBody>
          <a:bodyPr/>
          <a:lstStyle/>
          <a:p>
            <a:pPr defTabSz="449263"/>
            <a:r>
              <a:rPr lang="en-US" dirty="0"/>
              <a:t>When we allocate a new block of buckets they’re uninitialized, and the work of initializing a bucket and redirecting it’s pointer is done incrementally. Buckets are initialized when they are first accessed. This is important in Realtime applications since it means that there is no prolonged resized phase.</a:t>
            </a:r>
          </a:p>
          <a:p>
            <a:pPr defTabSz="449263"/>
            <a:endParaRPr lang="en-US" dirty="0"/>
          </a:p>
          <a:p>
            <a:pPr defTabSz="449263"/>
            <a:r>
              <a:rPr lang="en-US" dirty="0"/>
              <a:t>Why</a:t>
            </a:r>
            <a:r>
              <a:rPr lang="en-US" baseline="0" dirty="0"/>
              <a:t> do you need to recursively initialize (say 1 before we can initialize 3): </a:t>
            </a:r>
            <a:r>
              <a:rPr lang="en-US" dirty="0"/>
              <a:t>When</a:t>
            </a:r>
            <a:r>
              <a:rPr lang="en-US" baseline="0" dirty="0"/>
              <a:t> you initialize a bucket you must add it into the list starting in some place, and that place is in the sub-list starting with your parent. If you did not initialize the parents recursively then you would have to look for the parent recursively every time you initialized a bucket and that would anyhow cost you all these lookups. Its cheaper to do the lookup and initialization once. </a:t>
            </a:r>
          </a:p>
          <a:p>
            <a:pPr defTabSz="449263"/>
            <a:endParaRPr lang="en-US" dirty="0"/>
          </a:p>
        </p:txBody>
      </p:sp>
    </p:spTree>
    <p:extLst>
      <p:ext uri="{BB962C8B-B14F-4D97-AF65-F5344CB8AC3E}">
        <p14:creationId xmlns:p14="http://schemas.microsoft.com/office/powerpoint/2010/main" val="370952065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ABD4F876-CFB2-4DF8-829A-A3A3D498FC43}" type="slidenum">
              <a:rPr lang="x-none" smtClean="0"/>
              <a:pPr/>
              <a:t>125</a:t>
            </a:fld>
            <a:endParaRPr lang="en-US" dirty="0"/>
          </a:p>
        </p:txBody>
      </p:sp>
      <p:sp>
        <p:nvSpPr>
          <p:cNvPr id="2805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A599F73-52EA-4E47-98E0-CA9A752141FC}" type="slidenum">
              <a:rPr lang="x-none" sz="1300">
                <a:latin typeface="Marlett" pitchFamily="2" charset="2"/>
              </a:rPr>
              <a:pPr defTabSz="966788"/>
              <a:t>125</a:t>
            </a:fld>
            <a:endParaRPr lang="en-US" sz="1300" dirty="0">
              <a:latin typeface="Marlett" pitchFamily="2" charset="2"/>
            </a:endParaRPr>
          </a:p>
        </p:txBody>
      </p:sp>
      <p:sp>
        <p:nvSpPr>
          <p:cNvPr id="280580" name="Rectangle 2"/>
          <p:cNvSpPr>
            <a:spLocks noGrp="1" noRot="1" noChangeAspect="1" noChangeArrowheads="1" noTextEdit="1"/>
          </p:cNvSpPr>
          <p:nvPr>
            <p:ph type="sldImg"/>
          </p:nvPr>
        </p:nvSpPr>
        <p:spPr>
          <a:ln/>
        </p:spPr>
      </p:sp>
      <p:sp>
        <p:nvSpPr>
          <p:cNvPr id="28058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6514624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7C47AD57-815B-4ACE-B8F7-4CF9660CBB2B}" type="slidenum">
              <a:rPr lang="x-none" smtClean="0"/>
              <a:pPr/>
              <a:t>126</a:t>
            </a:fld>
            <a:endParaRPr lang="en-US" dirty="0"/>
          </a:p>
        </p:txBody>
      </p:sp>
      <p:sp>
        <p:nvSpPr>
          <p:cNvPr id="2816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09CD6AC-AD0C-4CF2-BACB-B4D6FE5ED47A}" type="slidenum">
              <a:rPr lang="x-none" sz="1300">
                <a:latin typeface="Marlett" pitchFamily="2" charset="2"/>
              </a:rPr>
              <a:pPr defTabSz="966788"/>
              <a:t>126</a:t>
            </a:fld>
            <a:endParaRPr lang="en-US" sz="1300" dirty="0">
              <a:latin typeface="Marlett" pitchFamily="2" charset="2"/>
            </a:endParaRPr>
          </a:p>
        </p:txBody>
      </p:sp>
      <p:sp>
        <p:nvSpPr>
          <p:cNvPr id="281604" name="Rectangle 2"/>
          <p:cNvSpPr>
            <a:spLocks noGrp="1" noRot="1" noChangeAspect="1" noChangeArrowheads="1" noTextEdit="1"/>
          </p:cNvSpPr>
          <p:nvPr>
            <p:ph type="sldImg"/>
          </p:nvPr>
        </p:nvSpPr>
        <p:spPr>
          <a:ln/>
        </p:spPr>
      </p:sp>
      <p:sp>
        <p:nvSpPr>
          <p:cNvPr id="28160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88769223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E845791F-3CC4-4CDC-AFAE-402DC732240E}" type="slidenum">
              <a:rPr lang="x-none" smtClean="0"/>
              <a:pPr/>
              <a:t>127</a:t>
            </a:fld>
            <a:endParaRPr lang="en-US" dirty="0"/>
          </a:p>
        </p:txBody>
      </p:sp>
      <p:sp>
        <p:nvSpPr>
          <p:cNvPr id="2826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4FFC0DA-CBBC-44AF-A725-9CE1FE28D0AE}" type="slidenum">
              <a:rPr lang="x-none" sz="1300">
                <a:latin typeface="Marlett" pitchFamily="2" charset="2"/>
              </a:rPr>
              <a:pPr defTabSz="966788"/>
              <a:t>127</a:t>
            </a:fld>
            <a:endParaRPr lang="en-US" sz="1300" dirty="0">
              <a:latin typeface="Marlett" pitchFamily="2" charset="2"/>
            </a:endParaRPr>
          </a:p>
        </p:txBody>
      </p:sp>
      <p:sp>
        <p:nvSpPr>
          <p:cNvPr id="282628" name="Rectangle 2"/>
          <p:cNvSpPr>
            <a:spLocks noGrp="1" noRot="1" noChangeAspect="1" noChangeArrowheads="1" noTextEdit="1"/>
          </p:cNvSpPr>
          <p:nvPr>
            <p:ph type="sldImg"/>
          </p:nvPr>
        </p:nvSpPr>
        <p:spPr>
          <a:ln/>
        </p:spPr>
      </p:sp>
      <p:sp>
        <p:nvSpPr>
          <p:cNvPr id="28262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79347685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960D0B89-3BB2-464D-9DFA-3D839C1AC55F}" type="slidenum">
              <a:rPr lang="x-none" smtClean="0"/>
              <a:pPr/>
              <a:t>128</a:t>
            </a:fld>
            <a:endParaRPr lang="en-US" dirty="0"/>
          </a:p>
        </p:txBody>
      </p:sp>
      <p:sp>
        <p:nvSpPr>
          <p:cNvPr id="2836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523808B-B2E7-4778-898A-3635C8D176F2}" type="slidenum">
              <a:rPr lang="x-none" sz="1300">
                <a:latin typeface="Marlett" pitchFamily="2" charset="2"/>
              </a:rPr>
              <a:pPr defTabSz="966788"/>
              <a:t>128</a:t>
            </a:fld>
            <a:endParaRPr lang="en-US" sz="1300" dirty="0">
              <a:latin typeface="Marlett" pitchFamily="2" charset="2"/>
            </a:endParaRPr>
          </a:p>
        </p:txBody>
      </p:sp>
      <p:sp>
        <p:nvSpPr>
          <p:cNvPr id="283652" name="Rectangle 2"/>
          <p:cNvSpPr>
            <a:spLocks noGrp="1" noRot="1" noChangeAspect="1" noChangeArrowheads="1" noTextEdit="1"/>
          </p:cNvSpPr>
          <p:nvPr>
            <p:ph type="sldImg"/>
          </p:nvPr>
        </p:nvSpPr>
        <p:spPr>
          <a:ln/>
        </p:spPr>
      </p:sp>
      <p:sp>
        <p:nvSpPr>
          <p:cNvPr id="28365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951999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E1B81D0C-B9EE-47AA-BA41-5D2FBAD90077}" type="slidenum">
              <a:rPr lang="x-none" smtClean="0"/>
              <a:pPr/>
              <a:t>129</a:t>
            </a:fld>
            <a:endParaRPr lang="en-US" dirty="0"/>
          </a:p>
        </p:txBody>
      </p:sp>
      <p:sp>
        <p:nvSpPr>
          <p:cNvPr id="2846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3D5FC41-65A1-4993-8681-F4F4F62A4D9F}" type="slidenum">
              <a:rPr lang="x-none" sz="1300">
                <a:latin typeface="Marlett" pitchFamily="2" charset="2"/>
              </a:rPr>
              <a:pPr defTabSz="966788"/>
              <a:t>129</a:t>
            </a:fld>
            <a:endParaRPr lang="en-US" sz="1300" dirty="0">
              <a:latin typeface="Marlett" pitchFamily="2" charset="2"/>
            </a:endParaRPr>
          </a:p>
        </p:txBody>
      </p:sp>
      <p:sp>
        <p:nvSpPr>
          <p:cNvPr id="284676" name="Rectangle 2"/>
          <p:cNvSpPr>
            <a:spLocks noGrp="1" noRot="1" noChangeAspect="1" noChangeArrowheads="1" noTextEdit="1"/>
          </p:cNvSpPr>
          <p:nvPr>
            <p:ph type="sldImg"/>
          </p:nvPr>
        </p:nvSpPr>
        <p:spPr>
          <a:xfrm>
            <a:off x="1317625" y="754063"/>
            <a:ext cx="4741863" cy="3556000"/>
          </a:xfrm>
          <a:ln/>
        </p:spPr>
      </p:sp>
      <p:sp>
        <p:nvSpPr>
          <p:cNvPr id="284677" name="Rectangle 3"/>
          <p:cNvSpPr>
            <a:spLocks noGrp="1" noChangeArrowheads="1"/>
          </p:cNvSpPr>
          <p:nvPr>
            <p:ph type="body" idx="1"/>
          </p:nvPr>
        </p:nvSpPr>
        <p:spPr>
          <a:xfrm>
            <a:off x="1133475" y="4567238"/>
            <a:ext cx="5056188" cy="3690937"/>
          </a:xfrm>
          <a:noFill/>
          <a:ln/>
        </p:spPr>
        <p:txBody>
          <a:bodyPr/>
          <a:lstStyle/>
          <a:p>
            <a:pPr defTabSz="449263"/>
            <a:r>
              <a:rPr lang="en-US" dirty="0"/>
              <a:t>What we showed is that we implemented a linearizable set and that the expected number items in any bucket is constant. Lazy initialization can happen recursively. You can a chain of up to log n recursive initialization, but that’s the worst case. As we showed, the expected length of such a sequence is constant</a:t>
            </a:r>
          </a:p>
        </p:txBody>
      </p:sp>
    </p:spTree>
    <p:extLst>
      <p:ext uri="{BB962C8B-B14F-4D97-AF65-F5344CB8AC3E}">
        <p14:creationId xmlns:p14="http://schemas.microsoft.com/office/powerpoint/2010/main" val="133681259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Image Placeholder 1"/>
          <p:cNvSpPr>
            <a:spLocks noGrp="1" noRot="1" noChangeAspect="1" noTextEdit="1"/>
          </p:cNvSpPr>
          <p:nvPr>
            <p:ph type="sldImg"/>
          </p:nvPr>
        </p:nvSpPr>
        <p:spPr>
          <a:ln/>
        </p:spPr>
      </p:sp>
      <p:sp>
        <p:nvSpPr>
          <p:cNvPr id="285699"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8867695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Image Placeholder 1"/>
          <p:cNvSpPr>
            <a:spLocks noGrp="1" noRot="1" noChangeAspect="1" noTextEdit="1"/>
          </p:cNvSpPr>
          <p:nvPr>
            <p:ph type="sldImg"/>
          </p:nvPr>
        </p:nvSpPr>
        <p:spPr>
          <a:ln/>
        </p:spPr>
      </p:sp>
      <p:sp>
        <p:nvSpPr>
          <p:cNvPr id="285699"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9578035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xfrm>
            <a:off x="1314450" y="752475"/>
            <a:ext cx="4746625" cy="3559175"/>
          </a:xfrm>
          <a:ln/>
        </p:spPr>
      </p:sp>
      <p:sp>
        <p:nvSpPr>
          <p:cNvPr id="286723" name="Text Box 3"/>
          <p:cNvSpPr>
            <a:spLocks noGrp="1" noChangeArrowheads="1"/>
          </p:cNvSpPr>
          <p:nvPr>
            <p:ph type="body" idx="1"/>
          </p:nvPr>
        </p:nvSpPr>
        <p:spPr>
          <a:noFill/>
          <a:ln/>
        </p:spPr>
        <p:txBody>
          <a:bodyPr/>
          <a:lstStyle/>
          <a:p>
            <a:r>
              <a:rPr lang="en-US" dirty="0"/>
              <a:t>Closed address</a:t>
            </a:r>
          </a:p>
        </p:txBody>
      </p:sp>
    </p:spTree>
    <p:extLst>
      <p:ext uri="{BB962C8B-B14F-4D97-AF65-F5344CB8AC3E}">
        <p14:creationId xmlns:p14="http://schemas.microsoft.com/office/powerpoint/2010/main" val="281676682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Rot="1" noChangeAspect="1" noChangeArrowheads="1" noTextEdit="1"/>
          </p:cNvSpPr>
          <p:nvPr>
            <p:ph type="sldImg"/>
          </p:nvPr>
        </p:nvSpPr>
        <p:spPr>
          <a:xfrm>
            <a:off x="1314450" y="752475"/>
            <a:ext cx="4746625" cy="3559175"/>
          </a:xfrm>
          <a:ln/>
        </p:spPr>
      </p:sp>
      <p:sp>
        <p:nvSpPr>
          <p:cNvPr id="287747" name="Text Box 3"/>
          <p:cNvSpPr>
            <a:spLocks noGrp="1" noChangeArrowheads="1"/>
          </p:cNvSpPr>
          <p:nvPr>
            <p:ph type="body" idx="1"/>
          </p:nvPr>
        </p:nvSpPr>
        <p:spPr>
          <a:noFill/>
          <a:ln/>
        </p:spPr>
        <p:txBody>
          <a:bodyPr/>
          <a:lstStyle/>
          <a:p>
            <a:r>
              <a:rPr lang="en-US" dirty="0"/>
              <a:t>Closed address</a:t>
            </a:r>
          </a:p>
        </p:txBody>
      </p:sp>
    </p:spTree>
    <p:extLst>
      <p:ext uri="{BB962C8B-B14F-4D97-AF65-F5344CB8AC3E}">
        <p14:creationId xmlns:p14="http://schemas.microsoft.com/office/powerpoint/2010/main" val="6644848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a:ln/>
        </p:spPr>
      </p:sp>
      <p:sp>
        <p:nvSpPr>
          <p:cNvPr id="288771"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86591081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p:cNvSpPr>
            <a:spLocks noGrp="1" noRot="1" noChangeAspect="1" noTextEdit="1"/>
          </p:cNvSpPr>
          <p:nvPr>
            <p:ph type="sldImg"/>
          </p:nvPr>
        </p:nvSpPr>
        <p:spPr>
          <a:ln/>
        </p:spPr>
      </p:sp>
      <p:sp>
        <p:nvSpPr>
          <p:cNvPr id="289795"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269920737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Rot="1" noChangeAspect="1" noChangeArrowheads="1" noTextEdit="1"/>
          </p:cNvSpPr>
          <p:nvPr>
            <p:ph type="sldImg"/>
          </p:nvPr>
        </p:nvSpPr>
        <p:spPr>
          <a:xfrm>
            <a:off x="1314450" y="752475"/>
            <a:ext cx="4746625" cy="3559175"/>
          </a:xfrm>
          <a:ln/>
        </p:spPr>
      </p:sp>
      <p:sp>
        <p:nvSpPr>
          <p:cNvPr id="290819" name="Text Box 3"/>
          <p:cNvSpPr>
            <a:spLocks noGrp="1" noChangeArrowheads="1"/>
          </p:cNvSpPr>
          <p:nvPr>
            <p:ph type="body" idx="1"/>
          </p:nvPr>
        </p:nvSpPr>
        <p:spPr>
          <a:noFill/>
          <a:ln/>
        </p:spPr>
        <p:txBody>
          <a:bodyPr/>
          <a:lstStyle/>
          <a:p>
            <a:r>
              <a:rPr lang="en-US" dirty="0"/>
              <a:t>Closed address</a:t>
            </a:r>
          </a:p>
        </p:txBody>
      </p:sp>
    </p:spTree>
    <p:extLst>
      <p:ext uri="{BB962C8B-B14F-4D97-AF65-F5344CB8AC3E}">
        <p14:creationId xmlns:p14="http://schemas.microsoft.com/office/powerpoint/2010/main" val="78114170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Image Placeholder 1"/>
          <p:cNvSpPr>
            <a:spLocks noGrp="1" noRot="1" noChangeAspect="1" noTextEdit="1"/>
          </p:cNvSpPr>
          <p:nvPr>
            <p:ph type="sldImg"/>
          </p:nvPr>
        </p:nvSpPr>
        <p:spPr>
          <a:ln/>
        </p:spPr>
      </p:sp>
      <p:sp>
        <p:nvSpPr>
          <p:cNvPr id="291843"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164644965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Image Placeholder 1"/>
          <p:cNvSpPr>
            <a:spLocks noGrp="1" noRot="1" noChangeAspect="1" noTextEdit="1"/>
          </p:cNvSpPr>
          <p:nvPr>
            <p:ph type="sldImg"/>
          </p:nvPr>
        </p:nvSpPr>
        <p:spPr>
          <a:ln/>
        </p:spPr>
      </p:sp>
      <p:sp>
        <p:nvSpPr>
          <p:cNvPr id="291843"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340421135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Slide Image Placeholder 1"/>
          <p:cNvSpPr>
            <a:spLocks noGrp="1" noRot="1" noChangeAspect="1" noTextEdit="1"/>
          </p:cNvSpPr>
          <p:nvPr>
            <p:ph type="sldImg"/>
          </p:nvPr>
        </p:nvSpPr>
        <p:spPr>
          <a:ln/>
        </p:spPr>
      </p:sp>
      <p:sp>
        <p:nvSpPr>
          <p:cNvPr id="292867"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94770103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xfrm>
            <a:off x="1314450" y="752475"/>
            <a:ext cx="4746625" cy="3559175"/>
          </a:xfrm>
          <a:ln/>
        </p:spPr>
      </p:sp>
      <p:sp>
        <p:nvSpPr>
          <p:cNvPr id="293891" name="Text Box 3"/>
          <p:cNvSpPr>
            <a:spLocks noGrp="1" noChangeArrowheads="1"/>
          </p:cNvSpPr>
          <p:nvPr>
            <p:ph type="body" idx="1"/>
          </p:nvPr>
        </p:nvSpPr>
        <p:spPr>
          <a:noFill/>
          <a:ln/>
        </p:spPr>
        <p:txBody>
          <a:bodyPr/>
          <a:lstStyle/>
          <a:p>
            <a:r>
              <a:rPr lang="en-US" dirty="0"/>
              <a:t>The material on Hopscotch hashing is not in the textbook and appears at</a:t>
            </a:r>
            <a:r>
              <a:rPr lang="en-US" baseline="0" dirty="0"/>
              <a:t> http://mcg.cs.tau.ac.il/projects/hopscotch-hashing-1/</a:t>
            </a:r>
            <a:endParaRPr lang="en-US" dirty="0"/>
          </a:p>
        </p:txBody>
      </p:sp>
    </p:spTree>
    <p:extLst>
      <p:ext uri="{BB962C8B-B14F-4D97-AF65-F5344CB8AC3E}">
        <p14:creationId xmlns:p14="http://schemas.microsoft.com/office/powerpoint/2010/main" val="311705774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Rot="1" noChangeAspect="1" noChangeArrowheads="1" noTextEdit="1"/>
          </p:cNvSpPr>
          <p:nvPr>
            <p:ph type="sldImg"/>
          </p:nvPr>
        </p:nvSpPr>
        <p:spPr>
          <a:xfrm>
            <a:off x="1314450" y="752475"/>
            <a:ext cx="4746625" cy="3559175"/>
          </a:xfrm>
          <a:ln/>
        </p:spPr>
      </p:sp>
      <p:sp>
        <p:nvSpPr>
          <p:cNvPr id="294915" name="Text Box 3"/>
          <p:cNvSpPr>
            <a:spLocks noGrp="1" noChangeArrowheads="1"/>
          </p:cNvSpPr>
          <p:nvPr>
            <p:ph type="body" idx="1"/>
          </p:nvPr>
        </p:nvSpPr>
        <p:spPr>
          <a:noFill/>
          <a:ln/>
        </p:spPr>
        <p:txBody>
          <a:bodyPr/>
          <a:lstStyle/>
          <a:p>
            <a:r>
              <a:rPr lang="en-US" dirty="0"/>
              <a:t>Closed address</a:t>
            </a:r>
          </a:p>
        </p:txBody>
      </p:sp>
    </p:spTree>
    <p:extLst>
      <p:ext uri="{BB962C8B-B14F-4D97-AF65-F5344CB8AC3E}">
        <p14:creationId xmlns:p14="http://schemas.microsoft.com/office/powerpoint/2010/main" val="135947390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txBox="1">
            <a:spLocks noGrp="1"/>
          </p:cNvSpPr>
          <p:nvPr>
            <p:ph type="body" idx="1"/>
          </p:nvPr>
        </p:nvSpPr>
        <p:spPr>
          <a:noFill/>
          <a:ln/>
        </p:spPr>
        <p:txBody>
          <a:bodyPr/>
          <a:lstStyle/>
          <a:p>
            <a:r>
              <a:rPr lang="en-US" sz="1200" kern="1200" baseline="0" dirty="0">
                <a:solidFill>
                  <a:srgbClr val="000000"/>
                </a:solidFill>
                <a:ea typeface="+mn-ea"/>
                <a:cs typeface="+mn-cs"/>
              </a:rPr>
              <a:t>Lemma 5. </a:t>
            </a:r>
            <a:r>
              <a:rPr lang="en-US" sz="1200" i="1" kern="1200" baseline="0" dirty="0">
                <a:solidFill>
                  <a:srgbClr val="000000"/>
                </a:solidFill>
                <a:ea typeface="+mn-ea"/>
                <a:cs typeface="+mn-cs"/>
              </a:rPr>
              <a:t>The probability of probing for an empty slot, with length bigger then</a:t>
            </a:r>
          </a:p>
          <a:p>
            <a:r>
              <a:rPr lang="en-US" sz="1200" i="1" kern="1200" baseline="0" dirty="0">
                <a:solidFill>
                  <a:srgbClr val="000000"/>
                </a:solidFill>
                <a:ea typeface="+mn-ea"/>
                <a:cs typeface="+mn-cs"/>
              </a:rPr>
              <a:t>H is ®H¡1.</a:t>
            </a:r>
            <a:endParaRPr lang="en-US" dirty="0"/>
          </a:p>
        </p:txBody>
      </p:sp>
    </p:spTree>
    <p:extLst>
      <p:ext uri="{BB962C8B-B14F-4D97-AF65-F5344CB8AC3E}">
        <p14:creationId xmlns:p14="http://schemas.microsoft.com/office/powerpoint/2010/main" val="25641863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txBox="1">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240880622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Rot="1" noChangeAspect="1" noChangeArrowheads="1" noTextEdit="1"/>
          </p:cNvSpPr>
          <p:nvPr>
            <p:ph type="sldImg"/>
          </p:nvPr>
        </p:nvSpPr>
        <p:spPr>
          <a:xfrm>
            <a:off x="1314450" y="752475"/>
            <a:ext cx="4746625" cy="3559175"/>
          </a:xfrm>
          <a:ln/>
        </p:spPr>
      </p:sp>
      <p:sp>
        <p:nvSpPr>
          <p:cNvPr id="300035" name="Text Box 3"/>
          <p:cNvSpPr>
            <a:spLocks noGrp="1" noChangeArrowheads="1"/>
          </p:cNvSpPr>
          <p:nvPr>
            <p:ph type="body" idx="1"/>
          </p:nvPr>
        </p:nvSpPr>
        <p:spPr>
          <a:noFill/>
          <a:ln/>
        </p:spPr>
        <p:txBody>
          <a:bodyPr/>
          <a:lstStyle/>
          <a:p>
            <a:r>
              <a:rPr lang="en-US" dirty="0"/>
              <a:t>Closed address</a:t>
            </a:r>
          </a:p>
        </p:txBody>
      </p:sp>
    </p:spTree>
    <p:extLst>
      <p:ext uri="{BB962C8B-B14F-4D97-AF65-F5344CB8AC3E}">
        <p14:creationId xmlns:p14="http://schemas.microsoft.com/office/powerpoint/2010/main" val="85312529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Rot="1" noChangeAspect="1" noChangeArrowheads="1" noTextEdit="1"/>
          </p:cNvSpPr>
          <p:nvPr>
            <p:ph type="sldImg"/>
          </p:nvPr>
        </p:nvSpPr>
        <p:spPr>
          <a:xfrm>
            <a:off x="1314450" y="752475"/>
            <a:ext cx="4746625" cy="3559175"/>
          </a:xfrm>
          <a:ln/>
        </p:spPr>
      </p:sp>
      <p:sp>
        <p:nvSpPr>
          <p:cNvPr id="301059" name="Text Box 3"/>
          <p:cNvSpPr>
            <a:spLocks noGrp="1" noChangeArrowheads="1"/>
          </p:cNvSpPr>
          <p:nvPr>
            <p:ph type="body" idx="1"/>
          </p:nvPr>
        </p:nvSpPr>
        <p:spPr>
          <a:noFill/>
          <a:ln/>
        </p:spPr>
        <p:txBody>
          <a:bodyPr/>
          <a:lstStyle/>
          <a:p>
            <a:r>
              <a:rPr lang="en-US" dirty="0"/>
              <a:t>Closed address</a:t>
            </a:r>
          </a:p>
        </p:txBody>
      </p:sp>
    </p:spTree>
    <p:extLst>
      <p:ext uri="{BB962C8B-B14F-4D97-AF65-F5344CB8AC3E}">
        <p14:creationId xmlns:p14="http://schemas.microsoft.com/office/powerpoint/2010/main" val="159326967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Rot="1" noChangeAspect="1" noChangeArrowheads="1" noTextEdit="1"/>
          </p:cNvSpPr>
          <p:nvPr>
            <p:ph type="sldImg"/>
          </p:nvPr>
        </p:nvSpPr>
        <p:spPr>
          <a:xfrm>
            <a:off x="1314450" y="752475"/>
            <a:ext cx="4746625" cy="3559175"/>
          </a:xfrm>
          <a:ln/>
        </p:spPr>
      </p:sp>
      <p:sp>
        <p:nvSpPr>
          <p:cNvPr id="302083" name="Text Box 3"/>
          <p:cNvSpPr>
            <a:spLocks noGrp="1" noChangeArrowheads="1"/>
          </p:cNvSpPr>
          <p:nvPr>
            <p:ph type="body" idx="1"/>
          </p:nvPr>
        </p:nvSpPr>
        <p:spPr>
          <a:noFill/>
          <a:ln/>
        </p:spPr>
        <p:txBody>
          <a:bodyPr/>
          <a:lstStyle/>
          <a:p>
            <a:r>
              <a:rPr lang="en-US" dirty="0"/>
              <a:t>Closed address</a:t>
            </a:r>
          </a:p>
        </p:txBody>
      </p:sp>
    </p:spTree>
    <p:extLst>
      <p:ext uri="{BB962C8B-B14F-4D97-AF65-F5344CB8AC3E}">
        <p14:creationId xmlns:p14="http://schemas.microsoft.com/office/powerpoint/2010/main" val="241576825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Rot="1" noChangeAspect="1" noChangeArrowheads="1" noTextEdit="1"/>
          </p:cNvSpPr>
          <p:nvPr>
            <p:ph type="sldImg"/>
          </p:nvPr>
        </p:nvSpPr>
        <p:spPr>
          <a:xfrm>
            <a:off x="1314450" y="752475"/>
            <a:ext cx="4746625" cy="3559175"/>
          </a:xfrm>
          <a:ln/>
        </p:spPr>
      </p:sp>
      <p:sp>
        <p:nvSpPr>
          <p:cNvPr id="303107" name="Text Box 3"/>
          <p:cNvSpPr>
            <a:spLocks noGrp="1" noChangeArrowheads="1"/>
          </p:cNvSpPr>
          <p:nvPr>
            <p:ph type="body" idx="1"/>
          </p:nvPr>
        </p:nvSpPr>
        <p:spPr>
          <a:noFill/>
          <a:ln/>
        </p:spPr>
        <p:txBody>
          <a:bodyPr/>
          <a:lstStyle/>
          <a:p>
            <a:r>
              <a:rPr lang="en-US" dirty="0"/>
              <a:t>There are many entries that could potentially have the given entry in their hop-</a:t>
            </a:r>
          </a:p>
          <a:p>
            <a:r>
              <a:rPr lang="en-US" dirty="0"/>
              <a:t>information, but, as we prove, there can only be one that actually has it at any</a:t>
            </a:r>
          </a:p>
          <a:p>
            <a:r>
              <a:rPr lang="en-US" dirty="0"/>
              <a:t>given point. To add() or remove() an item, only one lock, the lock of the location</a:t>
            </a:r>
          </a:p>
          <a:p>
            <a:r>
              <a:rPr lang="en-US" dirty="0"/>
              <a:t>with the hop information is acquired. Then, to move an item, while the lock is</a:t>
            </a:r>
          </a:p>
          <a:p>
            <a:r>
              <a:rPr lang="en-US" dirty="0"/>
              <a:t>held, the full-empty bit of the empty location is set, and then a key and its data</a:t>
            </a:r>
          </a:p>
          <a:p>
            <a:r>
              <a:rPr lang="en-US" dirty="0"/>
              <a:t>are moved. No thread ever spins on this full-empty information, so it cannot be</a:t>
            </a:r>
          </a:p>
          <a:p>
            <a:r>
              <a:rPr lang="en-US" dirty="0"/>
              <a:t>a source of deadlock. Since only one lock is ever taken at a time, there cannot be</a:t>
            </a:r>
          </a:p>
          <a:p>
            <a:r>
              <a:rPr lang="en-US" dirty="0"/>
              <a:t>deadlock. The algorithm is however not starvation-free: it trusts the natural distri-</a:t>
            </a:r>
          </a:p>
          <a:p>
            <a:r>
              <a:rPr lang="en-US" dirty="0"/>
              <a:t>bution of hashed values to prevent starvation, and if this distribution is unfair, one</a:t>
            </a:r>
          </a:p>
          <a:p>
            <a:r>
              <a:rPr lang="en-US" dirty="0"/>
              <a:t>can replace the simple locks we use with more expensive fair locks.</a:t>
            </a:r>
          </a:p>
        </p:txBody>
      </p:sp>
    </p:spTree>
    <p:extLst>
      <p:ext uri="{BB962C8B-B14F-4D97-AF65-F5344CB8AC3E}">
        <p14:creationId xmlns:p14="http://schemas.microsoft.com/office/powerpoint/2010/main" val="259432860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Rot="1" noChangeAspect="1" noChangeArrowheads="1" noTextEdit="1"/>
          </p:cNvSpPr>
          <p:nvPr>
            <p:ph type="sldImg"/>
          </p:nvPr>
        </p:nvSpPr>
        <p:spPr>
          <a:xfrm>
            <a:off x="1314450" y="752475"/>
            <a:ext cx="4746625" cy="3559175"/>
          </a:xfrm>
          <a:ln/>
        </p:spPr>
      </p:sp>
      <p:sp>
        <p:nvSpPr>
          <p:cNvPr id="304131" name="Text Box 3"/>
          <p:cNvSpPr>
            <a:spLocks noGrp="1" noChangeArrowheads="1"/>
          </p:cNvSpPr>
          <p:nvPr>
            <p:ph type="body" idx="1"/>
          </p:nvPr>
        </p:nvSpPr>
        <p:spPr>
          <a:noFill/>
          <a:ln/>
        </p:spPr>
        <p:txBody>
          <a:bodyPr/>
          <a:lstStyle/>
          <a:p>
            <a:r>
              <a:rPr lang="en-US" dirty="0"/>
              <a:t>Closed address</a:t>
            </a:r>
          </a:p>
        </p:txBody>
      </p:sp>
    </p:spTree>
    <p:extLst>
      <p:ext uri="{BB962C8B-B14F-4D97-AF65-F5344CB8AC3E}">
        <p14:creationId xmlns:p14="http://schemas.microsoft.com/office/powerpoint/2010/main" val="59016250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Image Placeholder 1"/>
          <p:cNvSpPr>
            <a:spLocks noGrp="1" noRot="1" noChangeAspect="1" noTextEdit="1"/>
          </p:cNvSpPr>
          <p:nvPr>
            <p:ph type="sldImg"/>
          </p:nvPr>
        </p:nvSpPr>
        <p:spPr>
          <a:ln/>
        </p:spPr>
      </p:sp>
      <p:sp>
        <p:nvSpPr>
          <p:cNvPr id="305155"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304355092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Image Placeholder 1"/>
          <p:cNvSpPr>
            <a:spLocks noGrp="1" noRot="1" noChangeAspect="1" noTextEdit="1"/>
          </p:cNvSpPr>
          <p:nvPr>
            <p:ph type="sldImg"/>
          </p:nvPr>
        </p:nvSpPr>
        <p:spPr>
          <a:ln/>
        </p:spPr>
      </p:sp>
      <p:sp>
        <p:nvSpPr>
          <p:cNvPr id="306179"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360029719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lide Image Placeholder 1"/>
          <p:cNvSpPr>
            <a:spLocks noGrp="1" noRot="1" noChangeAspect="1" noTextEdit="1"/>
          </p:cNvSpPr>
          <p:nvPr>
            <p:ph type="sldImg"/>
          </p:nvPr>
        </p:nvSpPr>
        <p:spPr>
          <a:ln/>
        </p:spPr>
      </p:sp>
      <p:sp>
        <p:nvSpPr>
          <p:cNvPr id="307203"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167631890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Slide Image Placeholder 1"/>
          <p:cNvSpPr>
            <a:spLocks noGrp="1" noRot="1" noChangeAspect="1" noTextEdit="1"/>
          </p:cNvSpPr>
          <p:nvPr>
            <p:ph type="sldImg"/>
          </p:nvPr>
        </p:nvSpPr>
        <p:spPr>
          <a:ln/>
        </p:spPr>
      </p:sp>
      <p:sp>
        <p:nvSpPr>
          <p:cNvPr id="308227"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416368776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Slide Image Placeholder 1"/>
          <p:cNvSpPr>
            <a:spLocks noGrp="1" noRot="1" noChangeAspect="1" noTextEdit="1"/>
          </p:cNvSpPr>
          <p:nvPr>
            <p:ph type="sldImg"/>
          </p:nvPr>
        </p:nvSpPr>
        <p:spPr>
          <a:ln/>
        </p:spPr>
      </p:sp>
      <p:sp>
        <p:nvSpPr>
          <p:cNvPr id="309251"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10366314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Slide Image Placeholder 1"/>
          <p:cNvSpPr>
            <a:spLocks noGrp="1" noRot="1" noChangeAspect="1" noTextEdit="1"/>
          </p:cNvSpPr>
          <p:nvPr>
            <p:ph type="sldImg"/>
          </p:nvPr>
        </p:nvSpPr>
        <p:spPr>
          <a:ln/>
        </p:spPr>
      </p:sp>
      <p:sp>
        <p:nvSpPr>
          <p:cNvPr id="310275"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303031491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Image Placeholder 1"/>
          <p:cNvSpPr>
            <a:spLocks noGrp="1" noRot="1" noChangeAspect="1" noTextEdit="1"/>
          </p:cNvSpPr>
          <p:nvPr>
            <p:ph type="sldImg"/>
          </p:nvPr>
        </p:nvSpPr>
        <p:spPr>
          <a:ln/>
        </p:spPr>
      </p:sp>
      <p:sp>
        <p:nvSpPr>
          <p:cNvPr id="311299"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428847334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Slide Image Placeholder 1"/>
          <p:cNvSpPr>
            <a:spLocks noGrp="1" noRot="1" noChangeAspect="1" noTextEdit="1"/>
          </p:cNvSpPr>
          <p:nvPr>
            <p:ph type="sldImg"/>
          </p:nvPr>
        </p:nvSpPr>
        <p:spPr>
          <a:ln/>
        </p:spPr>
      </p:sp>
      <p:sp>
        <p:nvSpPr>
          <p:cNvPr id="312323"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361908123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Slide Image Placeholder 1"/>
          <p:cNvSpPr>
            <a:spLocks noGrp="1" noRot="1" noChangeAspect="1" noTextEdit="1"/>
          </p:cNvSpPr>
          <p:nvPr>
            <p:ph type="sldImg"/>
          </p:nvPr>
        </p:nvSpPr>
        <p:spPr>
          <a:ln/>
        </p:spPr>
      </p:sp>
      <p:sp>
        <p:nvSpPr>
          <p:cNvPr id="313347"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421964498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noFill/>
        </p:spPr>
        <p:txBody>
          <a:bodyPr/>
          <a:lstStyle/>
          <a:p>
            <a:fld id="{9F75D1D7-5C97-48F5-846D-FE3D19F0D37D}" type="slidenum">
              <a:rPr lang="x-none" smtClean="0"/>
              <a:pPr/>
              <a:t>159</a:t>
            </a:fld>
            <a:endParaRPr lang="en-US" dirty="0"/>
          </a:p>
        </p:txBody>
      </p:sp>
      <p:sp>
        <p:nvSpPr>
          <p:cNvPr id="4136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8291B96-CA65-4A5C-A9AC-FD302707206A}" type="slidenum">
              <a:rPr lang="x-none" sz="1300">
                <a:latin typeface="Marlett" pitchFamily="2" charset="2"/>
              </a:rPr>
              <a:pPr defTabSz="966788"/>
              <a:t>159</a:t>
            </a:fld>
            <a:endParaRPr lang="en-US" sz="1300" dirty="0">
              <a:latin typeface="Marlett" pitchFamily="2" charset="2"/>
              <a:cs typeface="Courier New" pitchFamily="49" charset="0"/>
            </a:endParaRPr>
          </a:p>
        </p:txBody>
      </p:sp>
      <p:sp>
        <p:nvSpPr>
          <p:cNvPr id="413700" name="Rectangle 2"/>
          <p:cNvSpPr>
            <a:spLocks noGrp="1" noRot="1" noChangeAspect="1" noChangeArrowheads="1" noTextEdit="1"/>
          </p:cNvSpPr>
          <p:nvPr>
            <p:ph type="sldImg"/>
          </p:nvPr>
        </p:nvSpPr>
        <p:spPr>
          <a:ln/>
        </p:spPr>
      </p:sp>
      <p:sp>
        <p:nvSpPr>
          <p:cNvPr id="413701" name="Rectangle 3"/>
          <p:cNvSpPr>
            <a:spLocks noGrp="1" noChangeArrowheads="1"/>
          </p:cNvSpPr>
          <p:nvPr>
            <p:ph type="body" idx="1"/>
          </p:nvPr>
        </p:nvSpPr>
        <p:spPr>
          <a:noFill/>
          <a:ln/>
        </p:spPr>
        <p:txBody>
          <a:bodyPr/>
          <a:lstStyle/>
          <a:p>
            <a:r>
              <a:rPr lang="en-US" dirty="0"/>
              <a:t>In the worst case one can prove that</a:t>
            </a:r>
            <a:r>
              <a:rPr lang="en-US" baseline="0" dirty="0"/>
              <a:t> n concurrent stack accesses must take omega(n) time if one takes into account the stalls caused when one thread waits for another to complete its stack access. </a:t>
            </a:r>
            <a:endParaRPr lang="en-US" dirty="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p:spPr>
        <p:txBody>
          <a:bodyPr/>
          <a:lstStyle/>
          <a:p>
            <a:fld id="{6A20B199-1B2F-4700-8528-2072B8DEFFD7}" type="slidenum">
              <a:rPr lang="x-none" smtClean="0"/>
              <a:pPr/>
              <a:t>160</a:t>
            </a:fld>
            <a:endParaRPr lang="en-US" dirty="0"/>
          </a:p>
        </p:txBody>
      </p:sp>
      <p:sp>
        <p:nvSpPr>
          <p:cNvPr id="3143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8EB5576-FC52-453A-8444-098531F1D2F5}" type="slidenum">
              <a:rPr lang="x-none" sz="1300">
                <a:latin typeface="Marlett" pitchFamily="2" charset="2"/>
              </a:rPr>
              <a:pPr defTabSz="966788"/>
              <a:t>160</a:t>
            </a:fld>
            <a:endParaRPr lang="en-US" sz="1300" dirty="0">
              <a:latin typeface="Marlett" pitchFamily="2" charset="2"/>
            </a:endParaRPr>
          </a:p>
        </p:txBody>
      </p:sp>
      <p:sp>
        <p:nvSpPr>
          <p:cNvPr id="314372" name="Rectangle 2"/>
          <p:cNvSpPr>
            <a:spLocks noGrp="1" noRot="1" noChangeAspect="1" noChangeArrowheads="1" noTextEdit="1"/>
          </p:cNvSpPr>
          <p:nvPr>
            <p:ph type="sldImg"/>
          </p:nvPr>
        </p:nvSpPr>
        <p:spPr>
          <a:ln/>
        </p:spPr>
      </p:sp>
      <p:sp>
        <p:nvSpPr>
          <p:cNvPr id="31437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7186911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cstate="print"/>
          <a:srcRect/>
          <a:stretch>
            <a:fillRect/>
          </a:stretch>
        </p:blipFill>
        <p:spPr bwMode="auto">
          <a:xfrm>
            <a:off x="655638" y="6157913"/>
            <a:ext cx="587375" cy="587375"/>
          </a:xfrm>
          <a:prstGeom prst="rect">
            <a:avLst/>
          </a:prstGeom>
          <a:noFill/>
          <a:ln w="9525">
            <a:noFill/>
            <a:miter lim="800000"/>
            <a:headEnd/>
            <a:tailEnd/>
          </a:ln>
        </p:spPr>
      </p:pic>
      <p:sp>
        <p:nvSpPr>
          <p:cNvPr id="2075650" name="Rectangle 2"/>
          <p:cNvSpPr>
            <a:spLocks noGrp="1" noChangeArrowheads="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075651" name="Rectangle 3"/>
          <p:cNvSpPr>
            <a:spLocks noGrp="1" noChangeArrowheads="1"/>
          </p:cNvSpPr>
          <p:nvPr>
            <p:ph type="subTitle" idx="1"/>
          </p:nvPr>
        </p:nvSpPr>
        <p:spPr>
          <a:xfrm>
            <a:off x="1371600" y="3886200"/>
            <a:ext cx="6400800" cy="1752600"/>
          </a:xfrm>
        </p:spPr>
        <p:txBody>
          <a:bodyPr/>
          <a:lstStyle>
            <a:lvl1pPr marL="0" indent="0" algn="ctr">
              <a:buFontTx/>
              <a:buNone/>
              <a:defRPr>
                <a:latin typeface="Arial" panose="020B0604020202020204" pitchFamily="34" charset="0"/>
                <a:cs typeface="Arial" panose="020B0604020202020204" pitchFamily="34" charset="0"/>
              </a:defRPr>
            </a:lvl1pPr>
          </a:lstStyle>
          <a:p>
            <a:r>
              <a:rPr lang="en-US" dirty="0"/>
              <a:t>Click to edit Master subtitle style</a:t>
            </a:r>
          </a:p>
        </p:txBody>
      </p:sp>
      <p:sp>
        <p:nvSpPr>
          <p:cNvPr id="5" name="Rectangle 5"/>
          <p:cNvSpPr>
            <a:spLocks noGrp="1" noChangeArrowheads="1"/>
          </p:cNvSpPr>
          <p:nvPr>
            <p:ph type="sldNum" sz="quarter" idx="10"/>
          </p:nvPr>
        </p:nvSpPr>
        <p:spPr>
          <a:xfrm>
            <a:off x="6553200" y="6245225"/>
            <a:ext cx="2133600" cy="476250"/>
          </a:xfrm>
        </p:spPr>
        <p:txBody>
          <a:bodyPr/>
          <a:lstStyle>
            <a:lvl1pPr>
              <a:defRPr>
                <a:latin typeface="Arial" panose="020B0604020202020204" pitchFamily="34" charset="0"/>
                <a:cs typeface="Arial" panose="020B0604020202020204" pitchFamily="34" charset="0"/>
              </a:defRPr>
            </a:lvl1pPr>
          </a:lstStyle>
          <a:p>
            <a:pPr>
              <a:defRPr/>
            </a:pPr>
            <a:fld id="{79D7CFD4-FBEF-4AF8-AF88-4BD8511ECE08}" type="slidenum">
              <a:rPr lang="x-none"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79174C8D-E37B-4A60-9814-D5A95636E32B}" type="slidenum">
              <a:rPr lang="x-none"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6B46AF01-2857-4A6E-8F11-28067EA3AB15}" type="slidenum">
              <a:rPr lang="x-none"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D5970060-6424-415E-89C8-3A062194A39D}" type="slidenum">
              <a:rPr lang="x-none"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F2D7A898-A02D-429E-AA65-9895A469B359}" type="slidenum">
              <a:rPr lang="x-none"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18CBB5C5-533C-4EDE-9E0D-BB81AB6D4DDA}" type="slidenum">
              <a:rPr lang="x-none"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10F936D8-AF66-474C-A042-597428A3F87F}" type="slidenum">
              <a:rPr lang="x-none"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EDB9F4A7-326C-4E00-BABD-37D77472EFD1}" type="slidenum">
              <a:rPr lang="x-none"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88EE446F-8B72-47B5-8C09-D659723C892A}" type="slidenum">
              <a:rPr lang="x-none"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FED4D23F-0A1B-4BB0-86CF-CF7FA4F90DBA}" type="slidenum">
              <a:rPr lang="x-none"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atin typeface="Arial" panose="020B0604020202020204" pitchFamily="34" charset="0"/>
                <a:cs typeface="Arial" panose="020B0604020202020204" pitchFamily="34" charset="0"/>
              </a:defRPr>
            </a:lvl1pPr>
          </a:lstStyle>
          <a:p>
            <a:pPr>
              <a:defRPr/>
            </a:pPr>
            <a:fld id="{5481B329-8AAB-407D-95C0-4DC9AC82BE9A}" type="slidenum">
              <a:rPr lang="x-none"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3124200" y="6248400"/>
            <a:ext cx="315277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00"/>
                </a:solidFill>
                <a:latin typeface="Arial" panose="020B0604020202020204" pitchFamily="34" charset="0"/>
                <a:cs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FF00"/>
                </a:solidFill>
                <a:latin typeface="Arial" panose="020B0604020202020204" pitchFamily="34" charset="0"/>
                <a:cs typeface="Arial" panose="020B0604020202020204" pitchFamily="34" charset="0"/>
              </a:defRPr>
            </a:lvl1pPr>
          </a:lstStyle>
          <a:p>
            <a:pPr>
              <a:defRPr/>
            </a:pPr>
            <a:fld id="{5C5BE4E8-7D91-4742-975E-1AD187753991}" type="slidenum">
              <a:rPr lang="x-none" smtClean="0"/>
              <a:pPr>
                <a:defRPr/>
              </a:pPr>
              <a:t>‹#›</a:t>
            </a:fld>
            <a:endParaRPr lang="en-US" dirty="0"/>
          </a:p>
        </p:txBody>
      </p:sp>
      <p:pic>
        <p:nvPicPr>
          <p:cNvPr id="2" name="Picture 9"/>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7"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dt="0"/>
  <p:txStyles>
    <p:titleStyle>
      <a:lvl1pPr algn="ctr" rtl="0" eaLnBrk="0" fontAlgn="base" hangingPunct="0">
        <a:spcBef>
          <a:spcPct val="0"/>
        </a:spcBef>
        <a:spcAft>
          <a:spcPct val="0"/>
        </a:spcAft>
        <a:defRPr sz="4400">
          <a:solidFill>
            <a:srgbClr val="FFFF00"/>
          </a:solidFill>
          <a:latin typeface="Arial" panose="020B0604020202020204"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anose="020B0604020202020204"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anose="020B0604020202020204"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anose="020B0604020202020204"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anose="020B0604020202020204"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anose="020B0604020202020204"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9.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5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50.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51.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52.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5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54.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15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44AC9C49-6F2F-0A49-F404-4D314F15FE14}"/>
              </a:ext>
            </a:extLst>
          </p:cNvPr>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38100" algn="ctr">
            <a:noFill/>
            <a:miter lim="800000"/>
            <a:headEnd/>
            <a:tailEnd/>
          </a:ln>
        </p:spPr>
      </p:pic>
      <p:grpSp>
        <p:nvGrpSpPr>
          <p:cNvPr id="3" name="Group 2">
            <a:extLst>
              <a:ext uri="{FF2B5EF4-FFF2-40B4-BE49-F238E27FC236}">
                <a16:creationId xmlns:a16="http://schemas.microsoft.com/office/drawing/2014/main" id="{EC66C8A0-88D1-65C1-13D1-B840CC4F75AD}"/>
              </a:ext>
            </a:extLst>
          </p:cNvPr>
          <p:cNvGrpSpPr/>
          <p:nvPr/>
        </p:nvGrpSpPr>
        <p:grpSpPr>
          <a:xfrm>
            <a:off x="1733723" y="776089"/>
            <a:ext cx="5676554" cy="4978816"/>
            <a:chOff x="2876739" y="776089"/>
            <a:chExt cx="5676554" cy="4978816"/>
          </a:xfrm>
        </p:grpSpPr>
        <p:sp>
          <p:nvSpPr>
            <p:cNvPr id="5" name="TextBox 4"/>
            <p:cNvSpPr txBox="1"/>
            <p:nvPr/>
          </p:nvSpPr>
          <p:spPr bwMode="auto">
            <a:xfrm>
              <a:off x="2876739" y="2548546"/>
              <a:ext cx="5676554"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altLang="en-US" sz="2800" b="1" dirty="0">
                  <a:solidFill>
                    <a:srgbClr val="FFFF00"/>
                  </a:solidFill>
                  <a:latin typeface="Arial" panose="020B0604020202020204" pitchFamily="34" charset="0"/>
                  <a:cs typeface="Arial" panose="020B0604020202020204" pitchFamily="34" charset="0"/>
                </a:rPr>
                <a:t>Hashing and Natural Parallelism</a:t>
              </a:r>
              <a:endParaRPr lang="en-US" sz="1400" b="1"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4144715"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92993" y="3459228"/>
              <a:ext cx="2844048" cy="954107"/>
            </a:xfrm>
            <a:prstGeom prst="rect">
              <a:avLst/>
            </a:prstGeom>
            <a:solidFill>
              <a:schemeClr val="tx1"/>
            </a:solid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16,17</a:t>
              </a:r>
            </a:p>
            <a:p>
              <a:pPr algn="ctr"/>
              <a:r>
                <a:rPr lang="en-US" sz="2800" b="1" dirty="0">
                  <a:solidFill>
                    <a:srgbClr val="FFFF00"/>
                  </a:solidFill>
                  <a:latin typeface="Arial" panose="020B0604020202020204" pitchFamily="34" charset="0"/>
                </a:rPr>
                <a:t>November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40"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11637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B989E7BA-F303-4CED-849B-FC3B425B7A74}" type="slidenum">
              <a:rPr lang="x-none"/>
              <a:pPr>
                <a:defRPr/>
              </a:pPr>
              <a:t>2</a:t>
            </a:fld>
            <a:endParaRPr lang="en-US" dirty="0"/>
          </a:p>
        </p:txBody>
      </p:sp>
      <p:sp>
        <p:nvSpPr>
          <p:cNvPr id="20484" name="Rectangle 3"/>
          <p:cNvSpPr>
            <a:spLocks noGrp="1" noChangeArrowheads="1"/>
          </p:cNvSpPr>
          <p:nvPr>
            <p:ph type="title"/>
          </p:nvPr>
        </p:nvSpPr>
        <p:spPr/>
        <p:txBody>
          <a:bodyPr/>
          <a:lstStyle/>
          <a:p>
            <a:r>
              <a:rPr lang="en-US" dirty="0"/>
              <a:t>Concurrent List-Based Sets</a:t>
            </a:r>
          </a:p>
        </p:txBody>
      </p:sp>
      <p:sp>
        <p:nvSpPr>
          <p:cNvPr id="20485" name="Text Box 4"/>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Set</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TextBox 5">
            <a:extLst>
              <a:ext uri="{FF2B5EF4-FFF2-40B4-BE49-F238E27FC236}">
                <a16:creationId xmlns:a16="http://schemas.microsoft.com/office/drawing/2014/main" id="{F29FE9A3-E146-4DE4-96C0-222DE7724385}"/>
              </a:ext>
            </a:extLst>
          </p:cNvPr>
          <p:cNvSpPr txBox="1"/>
          <p:nvPr/>
        </p:nvSpPr>
        <p:spPr bwMode="auto">
          <a:xfrm>
            <a:off x="5299150" y="2209884"/>
            <a:ext cx="3244909"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Coarse-grained locking …</a:t>
            </a:r>
          </a:p>
        </p:txBody>
      </p:sp>
      <p:sp>
        <p:nvSpPr>
          <p:cNvPr id="7" name="TextBox 6">
            <a:extLst>
              <a:ext uri="{FF2B5EF4-FFF2-40B4-BE49-F238E27FC236}">
                <a16:creationId xmlns:a16="http://schemas.microsoft.com/office/drawing/2014/main" id="{ED0CAE36-8F3B-462B-B2F9-62761A005239}"/>
              </a:ext>
            </a:extLst>
          </p:cNvPr>
          <p:cNvSpPr txBox="1"/>
          <p:nvPr/>
        </p:nvSpPr>
        <p:spPr bwMode="auto">
          <a:xfrm>
            <a:off x="5638293" y="2958477"/>
            <a:ext cx="3017635"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Fine-grained locking …</a:t>
            </a:r>
          </a:p>
        </p:txBody>
      </p:sp>
      <p:sp>
        <p:nvSpPr>
          <p:cNvPr id="8" name="TextBox 7">
            <a:extLst>
              <a:ext uri="{FF2B5EF4-FFF2-40B4-BE49-F238E27FC236}">
                <a16:creationId xmlns:a16="http://schemas.microsoft.com/office/drawing/2014/main" id="{0C2CFB3E-77BD-4A57-A4F4-B6B2638678BC}"/>
              </a:ext>
            </a:extLst>
          </p:cNvPr>
          <p:cNvSpPr txBox="1"/>
          <p:nvPr/>
        </p:nvSpPr>
        <p:spPr bwMode="auto">
          <a:xfrm>
            <a:off x="6553200" y="3678662"/>
            <a:ext cx="220765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Optimistic …</a:t>
            </a:r>
          </a:p>
        </p:txBody>
      </p:sp>
      <p:sp>
        <p:nvSpPr>
          <p:cNvPr id="9" name="TextBox 8">
            <a:extLst>
              <a:ext uri="{FF2B5EF4-FFF2-40B4-BE49-F238E27FC236}">
                <a16:creationId xmlns:a16="http://schemas.microsoft.com/office/drawing/2014/main" id="{503FC4FD-164D-42FB-86C4-CBB05B0BFF02}"/>
              </a:ext>
            </a:extLst>
          </p:cNvPr>
          <p:cNvSpPr txBox="1"/>
          <p:nvPr/>
        </p:nvSpPr>
        <p:spPr bwMode="auto">
          <a:xfrm>
            <a:off x="7410623" y="4109549"/>
            <a:ext cx="119716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Lazy!</a:t>
            </a:r>
            <a:endParaRPr lang="en-US" sz="2800" dirty="0">
              <a:solidFill>
                <a:schemeClr val="bg1"/>
              </a:solidFill>
              <a:latin typeface="Consolas" panose="020B0609020204030204" pitchFamily="49" charset="0"/>
              <a:cs typeface="Courier New" pitchFamily="49" charset="0"/>
            </a:endParaRPr>
          </a:p>
        </p:txBody>
      </p:sp>
      <p:sp>
        <p:nvSpPr>
          <p:cNvPr id="10" name="TextBox 9">
            <a:extLst>
              <a:ext uri="{FF2B5EF4-FFF2-40B4-BE49-F238E27FC236}">
                <a16:creationId xmlns:a16="http://schemas.microsoft.com/office/drawing/2014/main" id="{C0F2C6D1-EBC2-47CD-9507-C4B39D74BB29}"/>
              </a:ext>
            </a:extLst>
          </p:cNvPr>
          <p:cNvSpPr txBox="1"/>
          <p:nvPr/>
        </p:nvSpPr>
        <p:spPr bwMode="auto">
          <a:xfrm>
            <a:off x="853225" y="4829734"/>
            <a:ext cx="5065123"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What more could one ask for?</a:t>
            </a:r>
            <a:endParaRPr lang="en-US" sz="2800" i="1" dirty="0">
              <a:solidFill>
                <a:schemeClr val="bg1"/>
              </a:solidFill>
            </a:endParaRPr>
          </a:p>
        </p:txBody>
      </p:sp>
      <p:sp>
        <p:nvSpPr>
          <p:cNvPr id="11" name="TextBox 10">
            <a:extLst>
              <a:ext uri="{FF2B5EF4-FFF2-40B4-BE49-F238E27FC236}">
                <a16:creationId xmlns:a16="http://schemas.microsoft.com/office/drawing/2014/main" id="{DE649031-8A38-45EC-B3C7-A875C84C0270}"/>
              </a:ext>
            </a:extLst>
          </p:cNvPr>
          <p:cNvSpPr txBox="1"/>
          <p:nvPr/>
        </p:nvSpPr>
        <p:spPr bwMode="auto">
          <a:xfrm>
            <a:off x="5266668" y="5042258"/>
            <a:ext cx="290791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Faster look-ups!</a:t>
            </a:r>
            <a:endParaRPr lang="en-US" sz="2800" i="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p:cNvSpPr>
            <a:spLocks noGrp="1"/>
          </p:cNvSpPr>
          <p:nvPr>
            <p:ph type="ftr" sz="quarter" idx="10"/>
          </p:nvPr>
        </p:nvSpPr>
        <p:spPr>
          <a:noFill/>
        </p:spPr>
        <p:txBody>
          <a:bodyPr/>
          <a:lstStyle/>
          <a:p>
            <a:r>
              <a:rPr lang="en-US" dirty="0"/>
              <a:t>Art of Multiprocessor Programming</a:t>
            </a:r>
          </a:p>
        </p:txBody>
      </p:sp>
      <p:sp>
        <p:nvSpPr>
          <p:cNvPr id="8195" name="Slide Number Placeholder 2"/>
          <p:cNvSpPr>
            <a:spLocks noGrp="1"/>
          </p:cNvSpPr>
          <p:nvPr>
            <p:ph type="sldNum" sz="quarter" idx="11"/>
          </p:nvPr>
        </p:nvSpPr>
        <p:spPr>
          <a:noFill/>
        </p:spPr>
        <p:txBody>
          <a:bodyPr/>
          <a:lstStyle/>
          <a:p>
            <a:fld id="{2A5AF83F-6FE1-48F3-859A-E9EDE65B8087}" type="slidenum">
              <a:rPr lang="x-none" smtClean="0"/>
              <a:pPr/>
              <a:t>3</a:t>
            </a:fld>
            <a:endParaRPr lang="en-US" dirty="0"/>
          </a:p>
        </p:txBody>
      </p:sp>
      <p:sp>
        <p:nvSpPr>
          <p:cNvPr id="819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7712900D-E72A-4482-A99D-8B449E7EF902}" type="slidenum">
              <a:rPr lang="x-none" sz="1400">
                <a:solidFill>
                  <a:schemeClr val="tx1"/>
                </a:solidFill>
                <a:latin typeface="Arial" panose="020B0604020202020204" pitchFamily="34" charset="0"/>
                <a:cs typeface="Arial" panose="020B0604020202020204" pitchFamily="34" charset="0"/>
              </a:rPr>
              <a:pPr/>
              <a:t>3</a:t>
            </a:fld>
            <a:endParaRPr lang="en-US" sz="1400" dirty="0">
              <a:solidFill>
                <a:schemeClr val="tx1"/>
              </a:solidFill>
              <a:latin typeface="Arial" panose="020B0604020202020204" pitchFamily="34" charset="0"/>
              <a:cs typeface="Arial" panose="020B0604020202020204" pitchFamily="34" charset="0"/>
            </a:endParaRPr>
          </a:p>
        </p:txBody>
      </p:sp>
      <p:sp>
        <p:nvSpPr>
          <p:cNvPr id="8197" name="Rectangle 2"/>
          <p:cNvSpPr>
            <a:spLocks noGrp="1" noChangeArrowheads="1"/>
          </p:cNvSpPr>
          <p:nvPr>
            <p:ph type="title" idx="4294967295"/>
          </p:nvPr>
        </p:nvSpPr>
        <p:spPr>
          <a:xfrm>
            <a:off x="760413" y="207963"/>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Sequential Closed Hash Map</a:t>
            </a:r>
          </a:p>
        </p:txBody>
      </p:sp>
      <p:sp>
        <p:nvSpPr>
          <p:cNvPr id="8202" name="Line 7"/>
          <p:cNvSpPr>
            <a:spLocks noChangeShapeType="1"/>
          </p:cNvSpPr>
          <p:nvPr/>
        </p:nvSpPr>
        <p:spPr bwMode="auto">
          <a:xfrm>
            <a:off x="3306763" y="1698625"/>
            <a:ext cx="1587" cy="363538"/>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8203"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8204" name="Line 9"/>
          <p:cNvSpPr>
            <a:spLocks noChangeShapeType="1"/>
          </p:cNvSpPr>
          <p:nvPr/>
        </p:nvSpPr>
        <p:spPr bwMode="auto">
          <a:xfrm>
            <a:off x="3306763" y="2252663"/>
            <a:ext cx="1587" cy="361950"/>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8209"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8210"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8211" name="AutoShape 16"/>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8212" name="Text Box 17"/>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8213" name="Text Box 18"/>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037331" name="Text Box 19"/>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4</a:t>
            </a:r>
          </a:p>
        </p:txBody>
      </p:sp>
      <p:sp>
        <p:nvSpPr>
          <p:cNvPr id="1037332" name="Text Box 20"/>
          <p:cNvSpPr txBox="1">
            <a:spLocks noChangeArrowheads="1"/>
          </p:cNvSpPr>
          <p:nvPr/>
        </p:nvSpPr>
        <p:spPr bwMode="auto">
          <a:xfrm>
            <a:off x="5708650" y="3916363"/>
            <a:ext cx="1345718"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kumimoji="1" lang="en-US" sz="2800" dirty="0">
                <a:solidFill>
                  <a:srgbClr val="FFFF00"/>
                </a:solidFill>
                <a:latin typeface="Arial" panose="020B0604020202020204" pitchFamily="34" charset="0"/>
                <a:cs typeface="Arial" panose="020B0604020202020204" pitchFamily="34" charset="0"/>
              </a:rPr>
              <a:t>2 Items</a:t>
            </a:r>
          </a:p>
        </p:txBody>
      </p:sp>
      <p:sp>
        <p:nvSpPr>
          <p:cNvPr id="8216" name="Line 21"/>
          <p:cNvSpPr>
            <a:spLocks noChangeShapeType="1"/>
          </p:cNvSpPr>
          <p:nvPr/>
        </p:nvSpPr>
        <p:spPr bwMode="auto">
          <a:xfrm>
            <a:off x="3306763" y="1687513"/>
            <a:ext cx="1587"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8217" name="AutoShape 24"/>
          <p:cNvSpPr>
            <a:spLocks/>
          </p:cNvSpPr>
          <p:nvPr/>
        </p:nvSpPr>
        <p:spPr bwMode="auto">
          <a:xfrm>
            <a:off x="4164160" y="1713981"/>
            <a:ext cx="518818" cy="886343"/>
          </a:xfrm>
          <a:prstGeom prst="rightBrace">
            <a:avLst>
              <a:gd name="adj1" fmla="val 25191"/>
              <a:gd name="adj2" fmla="val 50000"/>
            </a:avLst>
          </a:prstGeom>
          <a:noFill/>
          <a:ln w="38100">
            <a:solidFill>
              <a:srgbClr val="FFFF00"/>
            </a:solidFill>
            <a:round/>
            <a:headEnd/>
            <a:tailEnd/>
          </a:ln>
        </p:spPr>
        <p:txBody>
          <a:bodyPr wrap="squar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8218" name="Text Box 25"/>
          <p:cNvSpPr txBox="1">
            <a:spLocks noChangeArrowheads="1"/>
          </p:cNvSpPr>
          <p:nvPr/>
        </p:nvSpPr>
        <p:spPr bwMode="auto">
          <a:xfrm>
            <a:off x="4810125" y="1926320"/>
            <a:ext cx="2425664" cy="461665"/>
          </a:xfrm>
          <a:prstGeom prst="rect">
            <a:avLst/>
          </a:prstGeom>
          <a:noFill/>
          <a:ln w="9525" algn="ctr">
            <a:noFill/>
            <a:miter lim="800000"/>
            <a:headEnd/>
            <a:tailEnd/>
          </a:ln>
        </p:spPr>
        <p:txBody>
          <a:bodyPr wrap="none">
            <a:spAutoFit/>
          </a:bodyPr>
          <a:lstStyle/>
          <a:p>
            <a:pPr algn="l"/>
            <a:r>
              <a:rPr lang="en-US" i="1" dirty="0">
                <a:solidFill>
                  <a:schemeClr val="bg1"/>
                </a:solidFill>
                <a:latin typeface="Arial" panose="020B0604020202020204" pitchFamily="34" charset="0"/>
                <a:cs typeface="Arial" panose="020B0604020202020204" pitchFamily="34" charset="0"/>
              </a:rPr>
              <a:t>buckets</a:t>
            </a:r>
            <a:r>
              <a:rPr lang="en-US" dirty="0">
                <a:solidFill>
                  <a:srgbClr val="FFFF00"/>
                </a:solidFill>
                <a:latin typeface="Arial" panose="020B0604020202020204" pitchFamily="34" charset="0"/>
                <a:cs typeface="Arial" panose="020B0604020202020204" pitchFamily="34" charset="0"/>
              </a:rPr>
              <a:t> are lists</a:t>
            </a:r>
          </a:p>
        </p:txBody>
      </p:sp>
      <p:grpSp>
        <p:nvGrpSpPr>
          <p:cNvPr id="12" name="Group 11">
            <a:extLst>
              <a:ext uri="{FF2B5EF4-FFF2-40B4-BE49-F238E27FC236}">
                <a16:creationId xmlns:a16="http://schemas.microsoft.com/office/drawing/2014/main" id="{EC9FCB18-414F-4566-ACFF-420F1EB5E05F}"/>
              </a:ext>
            </a:extLst>
          </p:cNvPr>
          <p:cNvGrpSpPr/>
          <p:nvPr/>
        </p:nvGrpSpPr>
        <p:grpSpPr>
          <a:xfrm>
            <a:off x="1436615" y="1572419"/>
            <a:ext cx="765175" cy="2084387"/>
            <a:chOff x="1525588" y="2166938"/>
            <a:chExt cx="765175" cy="2084387"/>
          </a:xfrm>
        </p:grpSpPr>
        <p:sp>
          <p:nvSpPr>
            <p:cNvPr id="13" name="AutoShape 3">
              <a:extLst>
                <a:ext uri="{FF2B5EF4-FFF2-40B4-BE49-F238E27FC236}">
                  <a16:creationId xmlns:a16="http://schemas.microsoft.com/office/drawing/2014/main" id="{A5F0B1A5-0055-E782-B328-68E7B7A96534}"/>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4" name="AutoShape 4">
              <a:extLst>
                <a:ext uri="{FF2B5EF4-FFF2-40B4-BE49-F238E27FC236}">
                  <a16:creationId xmlns:a16="http://schemas.microsoft.com/office/drawing/2014/main" id="{DE9C1728-CC56-32B3-F834-11E58DD1DEE5}"/>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5" name="AutoShape 6">
              <a:extLst>
                <a:ext uri="{FF2B5EF4-FFF2-40B4-BE49-F238E27FC236}">
                  <a16:creationId xmlns:a16="http://schemas.microsoft.com/office/drawing/2014/main" id="{CEE55DD7-3FC5-AB0D-302F-12FEBA70718B}"/>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6" name="AutoShape 4">
              <a:extLst>
                <a:ext uri="{FF2B5EF4-FFF2-40B4-BE49-F238E27FC236}">
                  <a16:creationId xmlns:a16="http://schemas.microsoft.com/office/drawing/2014/main" id="{D9EDFD14-263A-79AE-5E1F-F2C574F114C1}"/>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1"/>
          <p:cNvSpPr>
            <a:spLocks noGrp="1"/>
          </p:cNvSpPr>
          <p:nvPr>
            <p:ph type="ftr" sz="quarter" idx="10"/>
          </p:nvPr>
        </p:nvSpPr>
        <p:spPr>
          <a:noFill/>
        </p:spPr>
        <p:txBody>
          <a:bodyPr/>
          <a:lstStyle/>
          <a:p>
            <a:r>
              <a:rPr lang="en-US" dirty="0"/>
              <a:t>Art of Multiprocessor Programming</a:t>
            </a:r>
          </a:p>
        </p:txBody>
      </p:sp>
      <p:sp>
        <p:nvSpPr>
          <p:cNvPr id="9219" name="Slide Number Placeholder 2"/>
          <p:cNvSpPr>
            <a:spLocks noGrp="1"/>
          </p:cNvSpPr>
          <p:nvPr>
            <p:ph type="sldNum" sz="quarter" idx="11"/>
          </p:nvPr>
        </p:nvSpPr>
        <p:spPr>
          <a:noFill/>
        </p:spPr>
        <p:txBody>
          <a:bodyPr/>
          <a:lstStyle/>
          <a:p>
            <a:fld id="{77ABC60F-6DE1-414C-98AD-A1F852B1D008}" type="slidenum">
              <a:rPr lang="x-none" smtClean="0"/>
              <a:pPr/>
              <a:t>4</a:t>
            </a:fld>
            <a:endParaRPr lang="en-US" dirty="0"/>
          </a:p>
        </p:txBody>
      </p:sp>
      <p:sp>
        <p:nvSpPr>
          <p:cNvPr id="9220" name="Rectangle 2"/>
          <p:cNvSpPr>
            <a:spLocks noGrp="1" noChangeArrowheads="1"/>
          </p:cNvSpPr>
          <p:nvPr>
            <p:ph type="title" idx="4294967295"/>
          </p:nvPr>
        </p:nvSpPr>
        <p:spPr>
          <a:xfrm>
            <a:off x="760413" y="173337"/>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Add an Item</a:t>
            </a:r>
          </a:p>
        </p:txBody>
      </p:sp>
      <p:sp>
        <p:nvSpPr>
          <p:cNvPr id="9228" name="Line 7"/>
          <p:cNvSpPr>
            <a:spLocks noChangeShapeType="1"/>
          </p:cNvSpPr>
          <p:nvPr/>
        </p:nvSpPr>
        <p:spPr bwMode="auto">
          <a:xfrm>
            <a:off x="3306763" y="1698625"/>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9229"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230" name="Line 9"/>
          <p:cNvSpPr>
            <a:spLocks noChangeShapeType="1"/>
          </p:cNvSpPr>
          <p:nvPr/>
        </p:nvSpPr>
        <p:spPr bwMode="auto">
          <a:xfrm>
            <a:off x="3306763" y="2252663"/>
            <a:ext cx="1587" cy="361950"/>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9235"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9236"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9237"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9238"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239" name="Text Box 18"/>
          <p:cNvSpPr txBox="1">
            <a:spLocks noChangeArrowheads="1"/>
          </p:cNvSpPr>
          <p:nvPr/>
        </p:nvSpPr>
        <p:spPr bwMode="auto">
          <a:xfrm>
            <a:off x="2833688" y="1663700"/>
            <a:ext cx="481012" cy="422275"/>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9240" name="Text Box 19"/>
          <p:cNvSpPr txBox="1">
            <a:spLocks noChangeArrowheads="1"/>
          </p:cNvSpPr>
          <p:nvPr/>
        </p:nvSpPr>
        <p:spPr bwMode="auto">
          <a:xfrm>
            <a:off x="2846388" y="2216150"/>
            <a:ext cx="323850" cy="422275"/>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9241" name="AutoShape 20"/>
          <p:cNvSpPr>
            <a:spLocks noChangeArrowheads="1"/>
          </p:cNvSpPr>
          <p:nvPr/>
        </p:nvSpPr>
        <p:spPr bwMode="auto">
          <a:xfrm>
            <a:off x="2768600" y="3279775"/>
            <a:ext cx="1004887"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242" name="Line 21"/>
          <p:cNvSpPr>
            <a:spLocks noChangeShapeType="1"/>
          </p:cNvSpPr>
          <p:nvPr/>
        </p:nvSpPr>
        <p:spPr bwMode="auto">
          <a:xfrm>
            <a:off x="3298825" y="3290888"/>
            <a:ext cx="1587" cy="363537"/>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9243" name="Text Box 22"/>
          <p:cNvSpPr txBox="1">
            <a:spLocks noChangeArrowheads="1"/>
          </p:cNvSpPr>
          <p:nvPr/>
        </p:nvSpPr>
        <p:spPr bwMode="auto">
          <a:xfrm>
            <a:off x="2838450" y="3254375"/>
            <a:ext cx="323850" cy="422275"/>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9244" name="Line 25"/>
          <p:cNvSpPr>
            <a:spLocks noChangeShapeType="1"/>
          </p:cNvSpPr>
          <p:nvPr/>
        </p:nvSpPr>
        <p:spPr bwMode="auto">
          <a:xfrm>
            <a:off x="3306763" y="1687513"/>
            <a:ext cx="1587" cy="363537"/>
          </a:xfrm>
          <a:prstGeom prst="line">
            <a:avLst/>
          </a:prstGeom>
          <a:noFill/>
          <a:ln w="25200">
            <a:solidFill>
              <a:schemeClr val="tx2"/>
            </a:solidFill>
            <a:round/>
            <a:headEnd/>
            <a:tailEnd/>
          </a:ln>
        </p:spPr>
        <p:txBody>
          <a:bodyPr/>
          <a:lstStyle/>
          <a:p>
            <a:endParaRPr lang="en-US" dirty="0">
              <a:latin typeface="Arial" panose="020B0604020202020204" pitchFamily="34" charset="0"/>
            </a:endParaRPr>
          </a:p>
        </p:txBody>
      </p:sp>
      <p:sp>
        <p:nvSpPr>
          <p:cNvPr id="1039391" name="Text Box 31"/>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4</a:t>
            </a:r>
          </a:p>
        </p:txBody>
      </p:sp>
      <p:sp>
        <p:nvSpPr>
          <p:cNvPr id="1039392" name="Text Box 32"/>
          <p:cNvSpPr txBox="1">
            <a:spLocks noChangeArrowheads="1"/>
          </p:cNvSpPr>
          <p:nvPr/>
        </p:nvSpPr>
        <p:spPr bwMode="auto">
          <a:xfrm>
            <a:off x="5708650" y="3916363"/>
            <a:ext cx="1345718"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kumimoji="1" lang="en-US" sz="2800" dirty="0">
                <a:solidFill>
                  <a:schemeClr val="bg1"/>
                </a:solidFill>
                <a:latin typeface="Arial" panose="020B0604020202020204" pitchFamily="34" charset="0"/>
                <a:cs typeface="Arial" panose="020B0604020202020204" pitchFamily="34" charset="0"/>
              </a:rPr>
              <a:t>3</a:t>
            </a:r>
            <a:r>
              <a:rPr kumimoji="1" lang="en-US" sz="2800" dirty="0">
                <a:solidFill>
                  <a:srgbClr val="FFFF00"/>
                </a:solidFill>
                <a:latin typeface="Arial" panose="020B0604020202020204" pitchFamily="34" charset="0"/>
                <a:cs typeface="Arial" panose="020B0604020202020204" pitchFamily="34" charset="0"/>
              </a:rPr>
              <a:t> Items</a:t>
            </a:r>
          </a:p>
        </p:txBody>
      </p:sp>
      <p:grpSp>
        <p:nvGrpSpPr>
          <p:cNvPr id="12" name="Group 11">
            <a:extLst>
              <a:ext uri="{FF2B5EF4-FFF2-40B4-BE49-F238E27FC236}">
                <a16:creationId xmlns:a16="http://schemas.microsoft.com/office/drawing/2014/main" id="{C7A225B8-CA67-9CD4-19D4-C4F866291CC0}"/>
              </a:ext>
            </a:extLst>
          </p:cNvPr>
          <p:cNvGrpSpPr/>
          <p:nvPr/>
        </p:nvGrpSpPr>
        <p:grpSpPr>
          <a:xfrm>
            <a:off x="1436615" y="1572419"/>
            <a:ext cx="765175" cy="2084387"/>
            <a:chOff x="1525588" y="2166938"/>
            <a:chExt cx="765175" cy="2084387"/>
          </a:xfrm>
        </p:grpSpPr>
        <p:sp>
          <p:nvSpPr>
            <p:cNvPr id="13" name="AutoShape 3">
              <a:extLst>
                <a:ext uri="{FF2B5EF4-FFF2-40B4-BE49-F238E27FC236}">
                  <a16:creationId xmlns:a16="http://schemas.microsoft.com/office/drawing/2014/main" id="{0DEE823D-052B-C6B3-3BDF-9581ABF067E0}"/>
                </a:ext>
              </a:extLst>
            </p:cNvPr>
            <p:cNvSpPr>
              <a:spLocks noChangeArrowheads="1"/>
            </p:cNvSpPr>
            <p:nvPr/>
          </p:nvSpPr>
          <p:spPr bwMode="auto">
            <a:xfrm>
              <a:off x="1525588" y="2689225"/>
              <a:ext cx="765175" cy="519113"/>
            </a:xfrm>
            <a:prstGeom prst="roundRect">
              <a:avLst>
                <a:gd name="adj" fmla="val 278"/>
              </a:avLst>
            </a:prstGeom>
            <a:no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4" name="AutoShape 4">
              <a:extLst>
                <a:ext uri="{FF2B5EF4-FFF2-40B4-BE49-F238E27FC236}">
                  <a16:creationId xmlns:a16="http://schemas.microsoft.com/office/drawing/2014/main" id="{10D44578-6F04-5DF1-F1DE-89415B8D04E8}"/>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5" name="AutoShape 6">
              <a:extLst>
                <a:ext uri="{FF2B5EF4-FFF2-40B4-BE49-F238E27FC236}">
                  <a16:creationId xmlns:a16="http://schemas.microsoft.com/office/drawing/2014/main" id="{244DC204-5833-6B67-34D4-B0FBE901FA08}"/>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6" name="AutoShape 4">
              <a:extLst>
                <a:ext uri="{FF2B5EF4-FFF2-40B4-BE49-F238E27FC236}">
                  <a16:creationId xmlns:a16="http://schemas.microsoft.com/office/drawing/2014/main" id="{BB2A52FF-6669-F3F9-D01C-80F2580ED8CC}"/>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25" name="AutoShape 3">
            <a:extLst>
              <a:ext uri="{FF2B5EF4-FFF2-40B4-BE49-F238E27FC236}">
                <a16:creationId xmlns:a16="http://schemas.microsoft.com/office/drawing/2014/main" id="{2F8D2BE5-9051-434A-BF45-2ABCEF72D121}"/>
              </a:ext>
            </a:extLst>
          </p:cNvPr>
          <p:cNvSpPr>
            <a:spLocks noChangeArrowheads="1"/>
          </p:cNvSpPr>
          <p:nvPr/>
        </p:nvSpPr>
        <p:spPr bwMode="auto">
          <a:xfrm>
            <a:off x="1449388" y="2079938"/>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1"/>
          <p:cNvSpPr>
            <a:spLocks noGrp="1"/>
          </p:cNvSpPr>
          <p:nvPr>
            <p:ph type="ftr" sz="quarter" idx="10"/>
          </p:nvPr>
        </p:nvSpPr>
        <p:spPr>
          <a:noFill/>
        </p:spPr>
        <p:txBody>
          <a:bodyPr/>
          <a:lstStyle/>
          <a:p>
            <a:r>
              <a:rPr lang="en-US" dirty="0"/>
              <a:t>Art of Multiprocessor Programming</a:t>
            </a:r>
          </a:p>
        </p:txBody>
      </p:sp>
      <p:sp>
        <p:nvSpPr>
          <p:cNvPr id="10243" name="Slide Number Placeholder 2"/>
          <p:cNvSpPr>
            <a:spLocks noGrp="1"/>
          </p:cNvSpPr>
          <p:nvPr>
            <p:ph type="sldNum" sz="quarter" idx="11"/>
          </p:nvPr>
        </p:nvSpPr>
        <p:spPr>
          <a:noFill/>
        </p:spPr>
        <p:txBody>
          <a:bodyPr/>
          <a:lstStyle/>
          <a:p>
            <a:fld id="{2196AF8C-E498-4F82-875F-6E8BD0450D00}" type="slidenum">
              <a:rPr lang="x-none" smtClean="0"/>
              <a:pPr/>
              <a:t>5</a:t>
            </a:fld>
            <a:endParaRPr lang="en-US" dirty="0"/>
          </a:p>
        </p:txBody>
      </p:sp>
      <p:sp>
        <p:nvSpPr>
          <p:cNvPr id="1024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16AB3F7E-57BC-43C1-B3C9-9B1F6D4FB277}" type="slidenum">
              <a:rPr lang="x-none" sz="1400">
                <a:solidFill>
                  <a:schemeClr val="tx1"/>
                </a:solidFill>
                <a:latin typeface="Arial" panose="020B0604020202020204" pitchFamily="34" charset="0"/>
                <a:cs typeface="Arial" panose="020B0604020202020204" pitchFamily="34" charset="0"/>
              </a:rPr>
              <a:pPr/>
              <a:t>5</a:t>
            </a:fld>
            <a:endParaRPr lang="en-US" sz="1400" dirty="0">
              <a:solidFill>
                <a:schemeClr val="tx1"/>
              </a:solidFill>
              <a:latin typeface="Arial" panose="020B0604020202020204" pitchFamily="34" charset="0"/>
              <a:cs typeface="Arial" panose="020B0604020202020204" pitchFamily="34" charset="0"/>
            </a:endParaRPr>
          </a:p>
        </p:txBody>
      </p:sp>
      <p:sp>
        <p:nvSpPr>
          <p:cNvPr id="10245" name="Rectangle 2"/>
          <p:cNvSpPr>
            <a:spLocks noGrp="1" noChangeArrowheads="1"/>
          </p:cNvSpPr>
          <p:nvPr>
            <p:ph type="title" idx="4294967295"/>
          </p:nvPr>
        </p:nvSpPr>
        <p:spPr>
          <a:xfrm>
            <a:off x="760413" y="209550"/>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Add Another: Collision</a:t>
            </a:r>
          </a:p>
        </p:txBody>
      </p:sp>
      <p:sp>
        <p:nvSpPr>
          <p:cNvPr id="10250" name="Line 7"/>
          <p:cNvSpPr>
            <a:spLocks noChangeShapeType="1"/>
          </p:cNvSpPr>
          <p:nvPr/>
        </p:nvSpPr>
        <p:spPr bwMode="auto">
          <a:xfrm>
            <a:off x="3306763" y="1698625"/>
            <a:ext cx="1587" cy="363538"/>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0251"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252" name="Line 9"/>
          <p:cNvSpPr>
            <a:spLocks noChangeShapeType="1"/>
          </p:cNvSpPr>
          <p:nvPr/>
        </p:nvSpPr>
        <p:spPr bwMode="auto">
          <a:xfrm>
            <a:off x="3306763" y="2252663"/>
            <a:ext cx="1587" cy="361950"/>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0257"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0258"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0259"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0260"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261" name="Text Box 18"/>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0262" name="AutoShape 19"/>
          <p:cNvSpPr>
            <a:spLocks noChangeArrowheads="1"/>
          </p:cNvSpPr>
          <p:nvPr/>
        </p:nvSpPr>
        <p:spPr bwMode="auto">
          <a:xfrm>
            <a:off x="4359275" y="1698625"/>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263" name="Line 20"/>
          <p:cNvSpPr>
            <a:spLocks noChangeShapeType="1"/>
          </p:cNvSpPr>
          <p:nvPr/>
        </p:nvSpPr>
        <p:spPr bwMode="auto">
          <a:xfrm>
            <a:off x="4889500" y="1709738"/>
            <a:ext cx="0" cy="361950"/>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0264" name="Text Box 21"/>
          <p:cNvSpPr txBox="1">
            <a:spLocks noChangeArrowheads="1"/>
          </p:cNvSpPr>
          <p:nvPr/>
        </p:nvSpPr>
        <p:spPr bwMode="auto">
          <a:xfrm>
            <a:off x="4424363" y="166370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0265"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0266" name="AutoShape 23"/>
          <p:cNvSpPr>
            <a:spLocks noChangeArrowheads="1"/>
          </p:cNvSpPr>
          <p:nvPr/>
        </p:nvSpPr>
        <p:spPr bwMode="auto">
          <a:xfrm>
            <a:off x="2774950" y="3302035"/>
            <a:ext cx="1004888"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267" name="Line 24"/>
          <p:cNvSpPr>
            <a:spLocks noChangeShapeType="1"/>
          </p:cNvSpPr>
          <p:nvPr/>
        </p:nvSpPr>
        <p:spPr bwMode="auto">
          <a:xfrm>
            <a:off x="3298825" y="3290888"/>
            <a:ext cx="1588" cy="363537"/>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0268" name="Text Box 25"/>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0269" name="Line 28"/>
          <p:cNvSpPr>
            <a:spLocks noChangeShapeType="1"/>
          </p:cNvSpPr>
          <p:nvPr/>
        </p:nvSpPr>
        <p:spPr bwMode="auto">
          <a:xfrm>
            <a:off x="3306763" y="1687513"/>
            <a:ext cx="1587" cy="363537"/>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0270" name="Line 29"/>
          <p:cNvSpPr>
            <a:spLocks noChangeShapeType="1"/>
          </p:cNvSpPr>
          <p:nvPr/>
        </p:nvSpPr>
        <p:spPr bwMode="auto">
          <a:xfrm flipV="1">
            <a:off x="3649663" y="1866900"/>
            <a:ext cx="712787"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041440" name="Text Box 32"/>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4</a:t>
            </a:r>
          </a:p>
        </p:txBody>
      </p:sp>
      <p:sp>
        <p:nvSpPr>
          <p:cNvPr id="1041441" name="Text Box 33"/>
          <p:cNvSpPr txBox="1">
            <a:spLocks noChangeArrowheads="1"/>
          </p:cNvSpPr>
          <p:nvPr/>
        </p:nvSpPr>
        <p:spPr bwMode="auto">
          <a:xfrm>
            <a:off x="5708650" y="3916363"/>
            <a:ext cx="1345718"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kumimoji="1" lang="en-US" sz="2800" dirty="0">
                <a:solidFill>
                  <a:srgbClr val="FFC000"/>
                </a:solidFill>
                <a:latin typeface="Arial" panose="020B0604020202020204" pitchFamily="34" charset="0"/>
                <a:cs typeface="Arial" panose="020B0604020202020204" pitchFamily="34" charset="0"/>
              </a:rPr>
              <a:t>4</a:t>
            </a:r>
            <a:r>
              <a:rPr kumimoji="1" lang="en-US" sz="2800" dirty="0">
                <a:solidFill>
                  <a:srgbClr val="FFFF00"/>
                </a:solidFill>
                <a:latin typeface="Arial" panose="020B0604020202020204" pitchFamily="34" charset="0"/>
                <a:cs typeface="Arial" panose="020B0604020202020204" pitchFamily="34" charset="0"/>
              </a:rPr>
              <a:t> Items</a:t>
            </a:r>
          </a:p>
        </p:txBody>
      </p:sp>
      <p:grpSp>
        <p:nvGrpSpPr>
          <p:cNvPr id="12" name="Group 11">
            <a:extLst>
              <a:ext uri="{FF2B5EF4-FFF2-40B4-BE49-F238E27FC236}">
                <a16:creationId xmlns:a16="http://schemas.microsoft.com/office/drawing/2014/main" id="{AC8625AF-DB76-68D1-32D1-59BCA9EA337D}"/>
              </a:ext>
            </a:extLst>
          </p:cNvPr>
          <p:cNvGrpSpPr/>
          <p:nvPr/>
        </p:nvGrpSpPr>
        <p:grpSpPr>
          <a:xfrm>
            <a:off x="1436615" y="1572419"/>
            <a:ext cx="765175" cy="2084387"/>
            <a:chOff x="1525588" y="2166938"/>
            <a:chExt cx="765175" cy="2084387"/>
          </a:xfrm>
        </p:grpSpPr>
        <p:sp>
          <p:nvSpPr>
            <p:cNvPr id="13" name="AutoShape 3">
              <a:extLst>
                <a:ext uri="{FF2B5EF4-FFF2-40B4-BE49-F238E27FC236}">
                  <a16:creationId xmlns:a16="http://schemas.microsoft.com/office/drawing/2014/main" id="{EA510CA0-2952-37FF-BC81-09527B7E0572}"/>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4" name="AutoShape 4">
              <a:extLst>
                <a:ext uri="{FF2B5EF4-FFF2-40B4-BE49-F238E27FC236}">
                  <a16:creationId xmlns:a16="http://schemas.microsoft.com/office/drawing/2014/main" id="{A048FCB5-E6E9-53FA-8D0E-403F5417ECC1}"/>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5" name="AutoShape 6">
              <a:extLst>
                <a:ext uri="{FF2B5EF4-FFF2-40B4-BE49-F238E27FC236}">
                  <a16:creationId xmlns:a16="http://schemas.microsoft.com/office/drawing/2014/main" id="{D1DE4D31-2BB1-0A35-306D-6B104BB6BC02}"/>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6" name="AutoShape 4">
              <a:extLst>
                <a:ext uri="{FF2B5EF4-FFF2-40B4-BE49-F238E27FC236}">
                  <a16:creationId xmlns:a16="http://schemas.microsoft.com/office/drawing/2014/main" id="{FEEDAAEA-B29A-F9A8-4CB7-ACE8B0DF981A}"/>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1"/>
          <p:cNvSpPr>
            <a:spLocks noGrp="1"/>
          </p:cNvSpPr>
          <p:nvPr>
            <p:ph type="ftr" sz="quarter" idx="10"/>
          </p:nvPr>
        </p:nvSpPr>
        <p:spPr>
          <a:noFill/>
        </p:spPr>
        <p:txBody>
          <a:bodyPr/>
          <a:lstStyle/>
          <a:p>
            <a:r>
              <a:rPr lang="en-US" dirty="0"/>
              <a:t>Art of Multiprocessor Programming</a:t>
            </a:r>
          </a:p>
        </p:txBody>
      </p:sp>
      <p:sp>
        <p:nvSpPr>
          <p:cNvPr id="11267" name="Slide Number Placeholder 2"/>
          <p:cNvSpPr>
            <a:spLocks noGrp="1"/>
          </p:cNvSpPr>
          <p:nvPr>
            <p:ph type="sldNum" sz="quarter" idx="11"/>
          </p:nvPr>
        </p:nvSpPr>
        <p:spPr>
          <a:noFill/>
        </p:spPr>
        <p:txBody>
          <a:bodyPr/>
          <a:lstStyle/>
          <a:p>
            <a:fld id="{13596497-D67D-4BE8-845E-AB372529B1C5}" type="slidenum">
              <a:rPr lang="x-none" smtClean="0"/>
              <a:pPr/>
              <a:t>6</a:t>
            </a:fld>
            <a:endParaRPr lang="en-US" dirty="0"/>
          </a:p>
        </p:txBody>
      </p:sp>
      <p:sp>
        <p:nvSpPr>
          <p:cNvPr id="1126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2C1BFB0A-726D-4BE4-904A-DB580DF50477}" type="slidenum">
              <a:rPr lang="x-none" sz="1400">
                <a:solidFill>
                  <a:schemeClr val="tx1"/>
                </a:solidFill>
                <a:latin typeface="Arial" panose="020B0604020202020204" pitchFamily="34" charset="0"/>
                <a:cs typeface="Arial" panose="020B0604020202020204" pitchFamily="34" charset="0"/>
              </a:rPr>
              <a:pPr/>
              <a:t>6</a:t>
            </a:fld>
            <a:endParaRPr lang="en-US" sz="1400" dirty="0">
              <a:solidFill>
                <a:schemeClr val="tx1"/>
              </a:solidFill>
              <a:latin typeface="Arial" panose="020B0604020202020204" pitchFamily="34" charset="0"/>
              <a:cs typeface="Arial" panose="020B0604020202020204" pitchFamily="34" charset="0"/>
            </a:endParaRPr>
          </a:p>
        </p:txBody>
      </p:sp>
      <p:sp>
        <p:nvSpPr>
          <p:cNvPr id="11269" name="Rectangle 2"/>
          <p:cNvSpPr>
            <a:spLocks noGrp="1" noChangeArrowheads="1"/>
          </p:cNvSpPr>
          <p:nvPr>
            <p:ph type="title" idx="4294967295"/>
          </p:nvPr>
        </p:nvSpPr>
        <p:spPr>
          <a:xfrm>
            <a:off x="760413" y="209550"/>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More Collisions</a:t>
            </a:r>
          </a:p>
        </p:txBody>
      </p:sp>
      <p:sp>
        <p:nvSpPr>
          <p:cNvPr id="11274" name="Line 7"/>
          <p:cNvSpPr>
            <a:spLocks noChangeShapeType="1"/>
          </p:cNvSpPr>
          <p:nvPr/>
        </p:nvSpPr>
        <p:spPr bwMode="auto">
          <a:xfrm>
            <a:off x="3306763" y="1698625"/>
            <a:ext cx="1587" cy="363538"/>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1275"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276" name="Line 9"/>
          <p:cNvSpPr>
            <a:spLocks noChangeShapeType="1"/>
          </p:cNvSpPr>
          <p:nvPr/>
        </p:nvSpPr>
        <p:spPr bwMode="auto">
          <a:xfrm>
            <a:off x="3306763" y="2252663"/>
            <a:ext cx="1587" cy="361950"/>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1281"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1282"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1283"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1284"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285" name="Text Box 18"/>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1286" name="AutoShape 19"/>
          <p:cNvSpPr>
            <a:spLocks noChangeArrowheads="1"/>
          </p:cNvSpPr>
          <p:nvPr/>
        </p:nvSpPr>
        <p:spPr bwMode="auto">
          <a:xfrm>
            <a:off x="4359275" y="1698625"/>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287" name="Line 20"/>
          <p:cNvSpPr>
            <a:spLocks noChangeShapeType="1"/>
          </p:cNvSpPr>
          <p:nvPr/>
        </p:nvSpPr>
        <p:spPr bwMode="auto">
          <a:xfrm>
            <a:off x="4889500" y="1709738"/>
            <a:ext cx="0" cy="361950"/>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1288" name="Text Box 21"/>
          <p:cNvSpPr txBox="1">
            <a:spLocks noChangeArrowheads="1"/>
          </p:cNvSpPr>
          <p:nvPr/>
        </p:nvSpPr>
        <p:spPr bwMode="auto">
          <a:xfrm>
            <a:off x="4424363" y="166370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1289"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1290"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291" name="Line 24"/>
          <p:cNvSpPr>
            <a:spLocks noChangeShapeType="1"/>
          </p:cNvSpPr>
          <p:nvPr/>
        </p:nvSpPr>
        <p:spPr bwMode="auto">
          <a:xfrm>
            <a:off x="3298825" y="3290888"/>
            <a:ext cx="1588" cy="363537"/>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1292"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293" name="Line 26"/>
          <p:cNvSpPr>
            <a:spLocks noChangeShapeType="1"/>
          </p:cNvSpPr>
          <p:nvPr/>
        </p:nvSpPr>
        <p:spPr bwMode="auto">
          <a:xfrm>
            <a:off x="4881563" y="3300413"/>
            <a:ext cx="1587"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1294" name="Text Box 27"/>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1295" name="Text Box 28"/>
          <p:cNvSpPr txBox="1">
            <a:spLocks noChangeArrowheads="1"/>
          </p:cNvSpPr>
          <p:nvPr/>
        </p:nvSpPr>
        <p:spPr bwMode="auto">
          <a:xfrm>
            <a:off x="4424363" y="3254375"/>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15</a:t>
            </a:r>
          </a:p>
        </p:txBody>
      </p:sp>
      <p:sp>
        <p:nvSpPr>
          <p:cNvPr id="11296" name="Line 31"/>
          <p:cNvSpPr>
            <a:spLocks noChangeShapeType="1"/>
          </p:cNvSpPr>
          <p:nvPr/>
        </p:nvSpPr>
        <p:spPr bwMode="auto">
          <a:xfrm>
            <a:off x="3306763" y="1687513"/>
            <a:ext cx="1587" cy="363537"/>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1297" name="Line 32"/>
          <p:cNvSpPr>
            <a:spLocks noChangeShapeType="1"/>
          </p:cNvSpPr>
          <p:nvPr/>
        </p:nvSpPr>
        <p:spPr bwMode="auto">
          <a:xfrm flipV="1">
            <a:off x="3649663" y="1866900"/>
            <a:ext cx="712787"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1298" name="Line 33"/>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043492" name="Text Box 36"/>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4</a:t>
            </a:r>
          </a:p>
        </p:txBody>
      </p:sp>
      <p:sp>
        <p:nvSpPr>
          <p:cNvPr id="1043493" name="Text Box 37"/>
          <p:cNvSpPr txBox="1">
            <a:spLocks noChangeArrowheads="1"/>
          </p:cNvSpPr>
          <p:nvPr/>
        </p:nvSpPr>
        <p:spPr bwMode="auto">
          <a:xfrm>
            <a:off x="5708650" y="3916363"/>
            <a:ext cx="1345718"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kumimoji="1" lang="en-US" sz="2800" dirty="0">
                <a:solidFill>
                  <a:schemeClr val="bg1"/>
                </a:solidFill>
                <a:latin typeface="Arial" panose="020B0604020202020204" pitchFamily="34" charset="0"/>
                <a:cs typeface="Arial" panose="020B0604020202020204" pitchFamily="34" charset="0"/>
              </a:rPr>
              <a:t>5</a:t>
            </a:r>
            <a:r>
              <a:rPr kumimoji="1" lang="en-US" sz="2800" dirty="0">
                <a:solidFill>
                  <a:srgbClr val="FFFF00"/>
                </a:solidFill>
                <a:latin typeface="Arial" panose="020B0604020202020204" pitchFamily="34" charset="0"/>
                <a:cs typeface="Arial" panose="020B0604020202020204" pitchFamily="34" charset="0"/>
              </a:rPr>
              <a:t> Items</a:t>
            </a:r>
          </a:p>
        </p:txBody>
      </p:sp>
      <p:grpSp>
        <p:nvGrpSpPr>
          <p:cNvPr id="7" name="Group 6">
            <a:extLst>
              <a:ext uri="{FF2B5EF4-FFF2-40B4-BE49-F238E27FC236}">
                <a16:creationId xmlns:a16="http://schemas.microsoft.com/office/drawing/2014/main" id="{748EDFAB-2383-6067-7EDF-C4182F5996C9}"/>
              </a:ext>
            </a:extLst>
          </p:cNvPr>
          <p:cNvGrpSpPr/>
          <p:nvPr/>
        </p:nvGrpSpPr>
        <p:grpSpPr>
          <a:xfrm>
            <a:off x="1436615" y="1572419"/>
            <a:ext cx="765175" cy="2084387"/>
            <a:chOff x="1525588" y="2166938"/>
            <a:chExt cx="765175" cy="2084387"/>
          </a:xfrm>
        </p:grpSpPr>
        <p:sp>
          <p:nvSpPr>
            <p:cNvPr id="8" name="AutoShape 3">
              <a:extLst>
                <a:ext uri="{FF2B5EF4-FFF2-40B4-BE49-F238E27FC236}">
                  <a16:creationId xmlns:a16="http://schemas.microsoft.com/office/drawing/2014/main" id="{B14F7698-4798-50D3-54EB-2DFDC8A469B9}"/>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9" name="AutoShape 4">
              <a:extLst>
                <a:ext uri="{FF2B5EF4-FFF2-40B4-BE49-F238E27FC236}">
                  <a16:creationId xmlns:a16="http://schemas.microsoft.com/office/drawing/2014/main" id="{C3219274-1978-96E0-9637-AEE58D78D2A3}"/>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0" name="AutoShape 6">
              <a:extLst>
                <a:ext uri="{FF2B5EF4-FFF2-40B4-BE49-F238E27FC236}">
                  <a16:creationId xmlns:a16="http://schemas.microsoft.com/office/drawing/2014/main" id="{66310F4D-B4B1-B9FC-48C4-78A7644F4297}"/>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1" name="AutoShape 4">
              <a:extLst>
                <a:ext uri="{FF2B5EF4-FFF2-40B4-BE49-F238E27FC236}">
                  <a16:creationId xmlns:a16="http://schemas.microsoft.com/office/drawing/2014/main" id="{EBE1117C-709C-F1C4-E1ED-37F6FD02D0CB}"/>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1"/>
          <p:cNvSpPr>
            <a:spLocks noGrp="1"/>
          </p:cNvSpPr>
          <p:nvPr>
            <p:ph type="ftr" sz="quarter" idx="10"/>
          </p:nvPr>
        </p:nvSpPr>
        <p:spPr>
          <a:noFill/>
        </p:spPr>
        <p:txBody>
          <a:bodyPr/>
          <a:lstStyle/>
          <a:p>
            <a:r>
              <a:rPr lang="en-US" dirty="0"/>
              <a:t>Art of Multiprocessor Programming</a:t>
            </a:r>
          </a:p>
        </p:txBody>
      </p:sp>
      <p:sp>
        <p:nvSpPr>
          <p:cNvPr id="12291" name="Slide Number Placeholder 2"/>
          <p:cNvSpPr>
            <a:spLocks noGrp="1"/>
          </p:cNvSpPr>
          <p:nvPr>
            <p:ph type="sldNum" sz="quarter" idx="11"/>
          </p:nvPr>
        </p:nvSpPr>
        <p:spPr>
          <a:noFill/>
        </p:spPr>
        <p:txBody>
          <a:bodyPr/>
          <a:lstStyle/>
          <a:p>
            <a:fld id="{FF4A6A69-4925-4B5E-912F-51A5E58FC026}" type="slidenum">
              <a:rPr lang="x-none" smtClean="0"/>
              <a:pPr/>
              <a:t>7</a:t>
            </a:fld>
            <a:endParaRPr lang="en-US" dirty="0"/>
          </a:p>
        </p:txBody>
      </p:sp>
      <p:sp>
        <p:nvSpPr>
          <p:cNvPr id="1229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7F47C59D-E6FC-42B0-9E78-307502D199CC}" type="slidenum">
              <a:rPr lang="x-none" sz="1400">
                <a:solidFill>
                  <a:schemeClr val="tx1"/>
                </a:solidFill>
                <a:latin typeface="Arial" panose="020B0604020202020204" pitchFamily="34" charset="0"/>
                <a:cs typeface="Arial" panose="020B0604020202020204" pitchFamily="34" charset="0"/>
              </a:rPr>
              <a:pPr/>
              <a:t>7</a:t>
            </a:fld>
            <a:endParaRPr lang="en-US" sz="1400" dirty="0">
              <a:solidFill>
                <a:schemeClr val="tx1"/>
              </a:solidFill>
              <a:latin typeface="Arial" panose="020B0604020202020204" pitchFamily="34" charset="0"/>
              <a:cs typeface="Arial" panose="020B0604020202020204" pitchFamily="34" charset="0"/>
            </a:endParaRPr>
          </a:p>
        </p:txBody>
      </p:sp>
      <p:sp>
        <p:nvSpPr>
          <p:cNvPr id="12293" name="Rectangle 2"/>
          <p:cNvSpPr>
            <a:spLocks noGrp="1" noChangeArrowheads="1"/>
          </p:cNvSpPr>
          <p:nvPr>
            <p:ph type="title" idx="4294967295"/>
          </p:nvPr>
        </p:nvSpPr>
        <p:spPr>
          <a:xfrm>
            <a:off x="760413" y="173336"/>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More Collisions</a:t>
            </a:r>
          </a:p>
        </p:txBody>
      </p:sp>
      <p:sp>
        <p:nvSpPr>
          <p:cNvPr id="12298" name="Line 7"/>
          <p:cNvSpPr>
            <a:spLocks noChangeShapeType="1"/>
          </p:cNvSpPr>
          <p:nvPr/>
        </p:nvSpPr>
        <p:spPr bwMode="auto">
          <a:xfrm>
            <a:off x="3306763" y="1698625"/>
            <a:ext cx="1587" cy="363538"/>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2299"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300" name="Line 9"/>
          <p:cNvSpPr>
            <a:spLocks noChangeShapeType="1"/>
          </p:cNvSpPr>
          <p:nvPr/>
        </p:nvSpPr>
        <p:spPr bwMode="auto">
          <a:xfrm>
            <a:off x="3306763" y="2252663"/>
            <a:ext cx="1587" cy="361950"/>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2305"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2306"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2307"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2308"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309" name="Text Box 18"/>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2310" name="AutoShape 19"/>
          <p:cNvSpPr>
            <a:spLocks noChangeArrowheads="1"/>
          </p:cNvSpPr>
          <p:nvPr/>
        </p:nvSpPr>
        <p:spPr bwMode="auto">
          <a:xfrm>
            <a:off x="4359275" y="1698625"/>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311" name="Line 20"/>
          <p:cNvSpPr>
            <a:spLocks noChangeShapeType="1"/>
          </p:cNvSpPr>
          <p:nvPr/>
        </p:nvSpPr>
        <p:spPr bwMode="auto">
          <a:xfrm>
            <a:off x="4889500" y="1709738"/>
            <a:ext cx="0" cy="361950"/>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2312" name="Text Box 21"/>
          <p:cNvSpPr txBox="1">
            <a:spLocks noChangeArrowheads="1"/>
          </p:cNvSpPr>
          <p:nvPr/>
        </p:nvSpPr>
        <p:spPr bwMode="auto">
          <a:xfrm>
            <a:off x="4424363" y="166370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2313"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2314"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315" name="Line 24"/>
          <p:cNvSpPr>
            <a:spLocks noChangeShapeType="1"/>
          </p:cNvSpPr>
          <p:nvPr/>
        </p:nvSpPr>
        <p:spPr bwMode="auto">
          <a:xfrm>
            <a:off x="3298825" y="3290888"/>
            <a:ext cx="1588"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2316"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317" name="Line 26"/>
          <p:cNvSpPr>
            <a:spLocks noChangeShapeType="1"/>
          </p:cNvSpPr>
          <p:nvPr/>
        </p:nvSpPr>
        <p:spPr bwMode="auto">
          <a:xfrm>
            <a:off x="4881563" y="3300413"/>
            <a:ext cx="1587"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2318" name="Text Box 27"/>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2319" name="Text Box 28"/>
          <p:cNvSpPr txBox="1">
            <a:spLocks noChangeArrowheads="1"/>
          </p:cNvSpPr>
          <p:nvPr/>
        </p:nvSpPr>
        <p:spPr bwMode="auto">
          <a:xfrm>
            <a:off x="4424363" y="3254375"/>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15</a:t>
            </a:r>
          </a:p>
        </p:txBody>
      </p:sp>
      <p:sp>
        <p:nvSpPr>
          <p:cNvPr id="12320" name="Line 29"/>
          <p:cNvSpPr>
            <a:spLocks noChangeShapeType="1"/>
          </p:cNvSpPr>
          <p:nvPr/>
        </p:nvSpPr>
        <p:spPr bwMode="auto">
          <a:xfrm>
            <a:off x="3306763" y="1687513"/>
            <a:ext cx="1587"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2321" name="Line 30"/>
          <p:cNvSpPr>
            <a:spLocks noChangeShapeType="1"/>
          </p:cNvSpPr>
          <p:nvPr/>
        </p:nvSpPr>
        <p:spPr bwMode="auto">
          <a:xfrm flipV="1">
            <a:off x="3649663" y="1866900"/>
            <a:ext cx="712787"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2322" name="Line 31"/>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581088" name="Text Box 32"/>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4</a:t>
            </a:r>
          </a:p>
        </p:txBody>
      </p:sp>
      <p:sp>
        <p:nvSpPr>
          <p:cNvPr id="1581089" name="Text Box 33"/>
          <p:cNvSpPr txBox="1">
            <a:spLocks noChangeArrowheads="1"/>
          </p:cNvSpPr>
          <p:nvPr/>
        </p:nvSpPr>
        <p:spPr bwMode="auto">
          <a:xfrm>
            <a:off x="5708650" y="3916363"/>
            <a:ext cx="1345718"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kumimoji="1" lang="en-US" sz="2800" dirty="0">
                <a:solidFill>
                  <a:srgbClr val="FFFF00"/>
                </a:solidFill>
                <a:latin typeface="Arial" panose="020B0604020202020204" pitchFamily="34" charset="0"/>
                <a:cs typeface="Arial" panose="020B0604020202020204" pitchFamily="34" charset="0"/>
              </a:rPr>
              <a:t>5 Items</a:t>
            </a:r>
          </a:p>
        </p:txBody>
      </p:sp>
      <p:sp>
        <p:nvSpPr>
          <p:cNvPr id="12325" name="Text Box 34"/>
          <p:cNvSpPr txBox="1">
            <a:spLocks noChangeArrowheads="1"/>
          </p:cNvSpPr>
          <p:nvPr/>
        </p:nvSpPr>
        <p:spPr bwMode="auto">
          <a:xfrm>
            <a:off x="936109" y="4464050"/>
            <a:ext cx="3849131" cy="725583"/>
          </a:xfrm>
          <a:prstGeom prst="rect">
            <a:avLst/>
          </a:prstGeom>
          <a:noFill/>
          <a:ln w="38100" algn="ctr">
            <a:solidFill>
              <a:srgbClr val="FF0000"/>
            </a:solidFill>
            <a:miter lim="800000"/>
            <a:headEnd/>
            <a:tailEnd/>
          </a:ln>
        </p:spPr>
        <p:txBody>
          <a:bodyPr wrap="none">
            <a:spAutoFit/>
          </a:bodyPr>
          <a:lstStyle/>
          <a:p>
            <a:pPr algn="ctr" eaLnBrk="1" hangingPunct="1">
              <a:lnSpc>
                <a:spcPct val="70000"/>
              </a:lnSpc>
              <a:spcBef>
                <a:spcPct val="30000"/>
              </a:spcBef>
            </a:pPr>
            <a:r>
              <a:rPr lang="en-US" dirty="0">
                <a:solidFill>
                  <a:srgbClr val="FFFF00"/>
                </a:solidFill>
                <a:latin typeface="Arial" panose="020B0604020202020204" pitchFamily="34" charset="0"/>
                <a:cs typeface="Arial" pitchFamily="34" charset="0"/>
              </a:rPr>
              <a:t>Problem:</a:t>
            </a:r>
          </a:p>
          <a:p>
            <a:pPr algn="ctr" eaLnBrk="1" hangingPunct="1">
              <a:lnSpc>
                <a:spcPct val="70000"/>
              </a:lnSpc>
              <a:spcBef>
                <a:spcPct val="30000"/>
              </a:spcBef>
            </a:pPr>
            <a:r>
              <a:rPr lang="en-US" dirty="0">
                <a:solidFill>
                  <a:srgbClr val="FFFF00"/>
                </a:solidFill>
                <a:latin typeface="Arial" panose="020B0604020202020204" pitchFamily="34" charset="0"/>
                <a:cs typeface="Arial" pitchFamily="34" charset="0"/>
              </a:rPr>
              <a:t>buckets becoming too long</a:t>
            </a:r>
          </a:p>
        </p:txBody>
      </p:sp>
      <p:grpSp>
        <p:nvGrpSpPr>
          <p:cNvPr id="7" name="Group 6">
            <a:extLst>
              <a:ext uri="{FF2B5EF4-FFF2-40B4-BE49-F238E27FC236}">
                <a16:creationId xmlns:a16="http://schemas.microsoft.com/office/drawing/2014/main" id="{1C9E05FA-79D9-D4C9-BB94-15C70866BE7C}"/>
              </a:ext>
            </a:extLst>
          </p:cNvPr>
          <p:cNvGrpSpPr/>
          <p:nvPr/>
        </p:nvGrpSpPr>
        <p:grpSpPr>
          <a:xfrm>
            <a:off x="1436615" y="1572419"/>
            <a:ext cx="765175" cy="2084387"/>
            <a:chOff x="1525588" y="2166938"/>
            <a:chExt cx="765175" cy="2084387"/>
          </a:xfrm>
        </p:grpSpPr>
        <p:sp>
          <p:nvSpPr>
            <p:cNvPr id="8" name="AutoShape 3">
              <a:extLst>
                <a:ext uri="{FF2B5EF4-FFF2-40B4-BE49-F238E27FC236}">
                  <a16:creationId xmlns:a16="http://schemas.microsoft.com/office/drawing/2014/main" id="{68A9371E-FF16-487D-A110-FE251B389056}"/>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9" name="AutoShape 4">
              <a:extLst>
                <a:ext uri="{FF2B5EF4-FFF2-40B4-BE49-F238E27FC236}">
                  <a16:creationId xmlns:a16="http://schemas.microsoft.com/office/drawing/2014/main" id="{77C09797-7F4D-643C-29FA-2252633D1F73}"/>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0" name="AutoShape 6">
              <a:extLst>
                <a:ext uri="{FF2B5EF4-FFF2-40B4-BE49-F238E27FC236}">
                  <a16:creationId xmlns:a16="http://schemas.microsoft.com/office/drawing/2014/main" id="{D4405208-029B-8695-5A77-BD71E89257CC}"/>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1" name="AutoShape 4">
              <a:extLst>
                <a:ext uri="{FF2B5EF4-FFF2-40B4-BE49-F238E27FC236}">
                  <a16:creationId xmlns:a16="http://schemas.microsoft.com/office/drawing/2014/main" id="{E4F079DF-91EB-15B2-008E-F2E2A90809D3}"/>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81DDFB67-8A22-FDBB-514E-26EC093E6C30}"/>
              </a:ext>
            </a:extLst>
          </p:cNvPr>
          <p:cNvGrpSpPr/>
          <p:nvPr/>
        </p:nvGrpSpPr>
        <p:grpSpPr>
          <a:xfrm>
            <a:off x="1503598" y="1592298"/>
            <a:ext cx="765176" cy="4168774"/>
            <a:chOff x="4264024" y="1906588"/>
            <a:chExt cx="765176" cy="4168774"/>
          </a:xfrm>
        </p:grpSpPr>
        <p:grpSp>
          <p:nvGrpSpPr>
            <p:cNvPr id="14" name="Group 13">
              <a:extLst>
                <a:ext uri="{FF2B5EF4-FFF2-40B4-BE49-F238E27FC236}">
                  <a16:creationId xmlns:a16="http://schemas.microsoft.com/office/drawing/2014/main" id="{B15F0A12-D843-05EA-FFF6-7409411DBF29}"/>
                </a:ext>
              </a:extLst>
            </p:cNvPr>
            <p:cNvGrpSpPr/>
            <p:nvPr/>
          </p:nvGrpSpPr>
          <p:grpSpPr>
            <a:xfrm>
              <a:off x="4264025" y="1906588"/>
              <a:ext cx="765175" cy="2084387"/>
              <a:chOff x="1525588" y="2166938"/>
              <a:chExt cx="765175" cy="2084387"/>
            </a:xfrm>
          </p:grpSpPr>
          <p:sp>
            <p:nvSpPr>
              <p:cNvPr id="20" name="AutoShape 3">
                <a:extLst>
                  <a:ext uri="{FF2B5EF4-FFF2-40B4-BE49-F238E27FC236}">
                    <a16:creationId xmlns:a16="http://schemas.microsoft.com/office/drawing/2014/main" id="{0A59A488-1DBC-5EDA-6EE2-C6D19B052390}"/>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1" name="AutoShape 4">
                <a:extLst>
                  <a:ext uri="{FF2B5EF4-FFF2-40B4-BE49-F238E27FC236}">
                    <a16:creationId xmlns:a16="http://schemas.microsoft.com/office/drawing/2014/main" id="{29A6B14B-F5D4-A3FD-2FCF-542741902094}"/>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22" name="AutoShape 6">
                <a:extLst>
                  <a:ext uri="{FF2B5EF4-FFF2-40B4-BE49-F238E27FC236}">
                    <a16:creationId xmlns:a16="http://schemas.microsoft.com/office/drawing/2014/main" id="{810A1A82-4BA3-8D44-F7A3-902D50774924}"/>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3" name="AutoShape 4">
                <a:extLst>
                  <a:ext uri="{FF2B5EF4-FFF2-40B4-BE49-F238E27FC236}">
                    <a16:creationId xmlns:a16="http://schemas.microsoft.com/office/drawing/2014/main" id="{0AA23C80-CB21-D11D-0984-1B6D56BCCCD4}"/>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15" name="Group 14">
              <a:extLst>
                <a:ext uri="{FF2B5EF4-FFF2-40B4-BE49-F238E27FC236}">
                  <a16:creationId xmlns:a16="http://schemas.microsoft.com/office/drawing/2014/main" id="{3B9F71D6-2BE2-BC40-C9F6-B7938CF53F48}"/>
                </a:ext>
              </a:extLst>
            </p:cNvPr>
            <p:cNvGrpSpPr/>
            <p:nvPr/>
          </p:nvGrpSpPr>
          <p:grpSpPr>
            <a:xfrm>
              <a:off x="4264024" y="3990975"/>
              <a:ext cx="765175" cy="2084387"/>
              <a:chOff x="1525588" y="2166938"/>
              <a:chExt cx="765175" cy="2084387"/>
            </a:xfrm>
          </p:grpSpPr>
          <p:sp>
            <p:nvSpPr>
              <p:cNvPr id="16" name="AutoShape 3">
                <a:extLst>
                  <a:ext uri="{FF2B5EF4-FFF2-40B4-BE49-F238E27FC236}">
                    <a16:creationId xmlns:a16="http://schemas.microsoft.com/office/drawing/2014/main" id="{5194C3BC-F69C-F907-2C8E-8E0970676EC9}"/>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17" name="AutoShape 4">
                <a:extLst>
                  <a:ext uri="{FF2B5EF4-FFF2-40B4-BE49-F238E27FC236}">
                    <a16:creationId xmlns:a16="http://schemas.microsoft.com/office/drawing/2014/main" id="{CE17C781-D6E5-7331-0B07-34751B69E9B9}"/>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18" name="AutoShape 6">
                <a:extLst>
                  <a:ext uri="{FF2B5EF4-FFF2-40B4-BE49-F238E27FC236}">
                    <a16:creationId xmlns:a16="http://schemas.microsoft.com/office/drawing/2014/main" id="{83293E92-6221-7D01-576E-A152BBAA400E}"/>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9" name="AutoShape 4">
                <a:extLst>
                  <a:ext uri="{FF2B5EF4-FFF2-40B4-BE49-F238E27FC236}">
                    <a16:creationId xmlns:a16="http://schemas.microsoft.com/office/drawing/2014/main" id="{34095F71-9991-323A-B1C2-C172E5673CEE}"/>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
        <p:nvSpPr>
          <p:cNvPr id="13314" name="Footer Placeholder 1"/>
          <p:cNvSpPr>
            <a:spLocks noGrp="1"/>
          </p:cNvSpPr>
          <p:nvPr>
            <p:ph type="ftr" sz="quarter" idx="10"/>
          </p:nvPr>
        </p:nvSpPr>
        <p:spPr>
          <a:noFill/>
        </p:spPr>
        <p:txBody>
          <a:bodyPr/>
          <a:lstStyle/>
          <a:p>
            <a:r>
              <a:rPr lang="en-US" dirty="0"/>
              <a:t>Art of Multiprocessor Programming</a:t>
            </a:r>
          </a:p>
        </p:txBody>
      </p:sp>
      <p:sp>
        <p:nvSpPr>
          <p:cNvPr id="13315" name="Slide Number Placeholder 2"/>
          <p:cNvSpPr>
            <a:spLocks noGrp="1"/>
          </p:cNvSpPr>
          <p:nvPr>
            <p:ph type="sldNum" sz="quarter" idx="11"/>
          </p:nvPr>
        </p:nvSpPr>
        <p:spPr>
          <a:noFill/>
        </p:spPr>
        <p:txBody>
          <a:bodyPr/>
          <a:lstStyle/>
          <a:p>
            <a:fld id="{DD372A5F-3A7E-47EF-8DC3-881687DF3A6C}" type="slidenum">
              <a:rPr lang="x-none" smtClean="0"/>
              <a:pPr/>
              <a:t>8</a:t>
            </a:fld>
            <a:endParaRPr lang="en-US" dirty="0"/>
          </a:p>
        </p:txBody>
      </p:sp>
      <p:sp>
        <p:nvSpPr>
          <p:cNvPr id="1331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BB336793-0299-4DDF-ADA6-27CF39AF636E}" type="slidenum">
              <a:rPr lang="x-none" sz="1400">
                <a:solidFill>
                  <a:schemeClr val="tx1"/>
                </a:solidFill>
                <a:latin typeface="Arial" panose="020B0604020202020204" pitchFamily="34" charset="0"/>
                <a:cs typeface="Arial" panose="020B0604020202020204" pitchFamily="34" charset="0"/>
              </a:rPr>
              <a:pPr/>
              <a:t>8</a:t>
            </a:fld>
            <a:endParaRPr lang="en-US" sz="1400" dirty="0">
              <a:solidFill>
                <a:schemeClr val="tx1"/>
              </a:solidFill>
              <a:latin typeface="Arial" panose="020B0604020202020204" pitchFamily="34" charset="0"/>
              <a:cs typeface="Arial" panose="020B0604020202020204" pitchFamily="34" charset="0"/>
            </a:endParaRPr>
          </a:p>
        </p:txBody>
      </p:sp>
      <p:sp>
        <p:nvSpPr>
          <p:cNvPr id="13317" name="Rectangle 2"/>
          <p:cNvSpPr>
            <a:spLocks noGrp="1" noChangeArrowheads="1"/>
          </p:cNvSpPr>
          <p:nvPr>
            <p:ph type="title" idx="4294967295"/>
          </p:nvPr>
        </p:nvSpPr>
        <p:spPr>
          <a:xfrm>
            <a:off x="760413" y="209550"/>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Resizing</a:t>
            </a:r>
          </a:p>
        </p:txBody>
      </p:sp>
      <p:sp>
        <p:nvSpPr>
          <p:cNvPr id="13322" name="Line 7"/>
          <p:cNvSpPr>
            <a:spLocks noChangeShapeType="1"/>
          </p:cNvSpPr>
          <p:nvPr/>
        </p:nvSpPr>
        <p:spPr bwMode="auto">
          <a:xfrm>
            <a:off x="3306763" y="1698625"/>
            <a:ext cx="1587" cy="363538"/>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3323"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324" name="Line 9"/>
          <p:cNvSpPr>
            <a:spLocks noChangeShapeType="1"/>
          </p:cNvSpPr>
          <p:nvPr/>
        </p:nvSpPr>
        <p:spPr bwMode="auto">
          <a:xfrm>
            <a:off x="3306763" y="2252663"/>
            <a:ext cx="1587" cy="361950"/>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3329"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3330"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3331"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3332"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333" name="Text Box 18"/>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3334" name="AutoShape 19"/>
          <p:cNvSpPr>
            <a:spLocks noChangeArrowheads="1"/>
          </p:cNvSpPr>
          <p:nvPr/>
        </p:nvSpPr>
        <p:spPr bwMode="auto">
          <a:xfrm>
            <a:off x="4359275" y="1698625"/>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335" name="Line 20"/>
          <p:cNvSpPr>
            <a:spLocks noChangeShapeType="1"/>
          </p:cNvSpPr>
          <p:nvPr/>
        </p:nvSpPr>
        <p:spPr bwMode="auto">
          <a:xfrm>
            <a:off x="4889500" y="1709738"/>
            <a:ext cx="0" cy="361950"/>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3336" name="Text Box 21"/>
          <p:cNvSpPr txBox="1">
            <a:spLocks noChangeArrowheads="1"/>
          </p:cNvSpPr>
          <p:nvPr/>
        </p:nvSpPr>
        <p:spPr bwMode="auto">
          <a:xfrm>
            <a:off x="4424363" y="166370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3337"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3338"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339" name="Line 24"/>
          <p:cNvSpPr>
            <a:spLocks noChangeShapeType="1"/>
          </p:cNvSpPr>
          <p:nvPr/>
        </p:nvSpPr>
        <p:spPr bwMode="auto">
          <a:xfrm>
            <a:off x="3298825" y="3290888"/>
            <a:ext cx="1588"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3340"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341" name="Line 26"/>
          <p:cNvSpPr>
            <a:spLocks noChangeShapeType="1"/>
          </p:cNvSpPr>
          <p:nvPr/>
        </p:nvSpPr>
        <p:spPr bwMode="auto">
          <a:xfrm>
            <a:off x="4881563" y="3300413"/>
            <a:ext cx="1587"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3342" name="Text Box 27"/>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3343" name="Text Box 28"/>
          <p:cNvSpPr txBox="1">
            <a:spLocks noChangeArrowheads="1"/>
          </p:cNvSpPr>
          <p:nvPr/>
        </p:nvSpPr>
        <p:spPr bwMode="auto">
          <a:xfrm>
            <a:off x="4424363" y="3254375"/>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15</a:t>
            </a:r>
          </a:p>
        </p:txBody>
      </p:sp>
      <p:sp>
        <p:nvSpPr>
          <p:cNvPr id="13352" name="Line 37"/>
          <p:cNvSpPr>
            <a:spLocks noChangeShapeType="1"/>
          </p:cNvSpPr>
          <p:nvPr/>
        </p:nvSpPr>
        <p:spPr bwMode="auto">
          <a:xfrm>
            <a:off x="3306763" y="1687513"/>
            <a:ext cx="1587"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3353" name="Line 38"/>
          <p:cNvSpPr>
            <a:spLocks noChangeShapeType="1"/>
          </p:cNvSpPr>
          <p:nvPr/>
        </p:nvSpPr>
        <p:spPr bwMode="auto">
          <a:xfrm flipV="1">
            <a:off x="3649663" y="1866900"/>
            <a:ext cx="712787"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3354" name="Line 39"/>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587240" name="AutoShape 40"/>
          <p:cNvSpPr>
            <a:spLocks noChangeArrowheads="1"/>
          </p:cNvSpPr>
          <p:nvPr/>
        </p:nvSpPr>
        <p:spPr bwMode="auto">
          <a:xfrm>
            <a:off x="1371600" y="3657600"/>
            <a:ext cx="1189038" cy="2301875"/>
          </a:xfrm>
          <a:prstGeom prst="wedgeRoundRectCallout">
            <a:avLst>
              <a:gd name="adj1" fmla="val 180574"/>
              <a:gd name="adj2" fmla="val 30069"/>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pPr>
            <a:endParaRPr lang="en-US" b="1" dirty="0">
              <a:latin typeface="Arial" panose="020B0604020202020204" pitchFamily="34" charset="0"/>
            </a:endParaRPr>
          </a:p>
        </p:txBody>
      </p:sp>
      <p:sp>
        <p:nvSpPr>
          <p:cNvPr id="1587241" name="Text Box 41"/>
          <p:cNvSpPr txBox="1">
            <a:spLocks noChangeArrowheads="1"/>
          </p:cNvSpPr>
          <p:nvPr/>
        </p:nvSpPr>
        <p:spPr bwMode="auto">
          <a:xfrm>
            <a:off x="4351338" y="5352130"/>
            <a:ext cx="2563522" cy="400302"/>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sz="2800" dirty="0">
                <a:solidFill>
                  <a:srgbClr val="FF0000"/>
                </a:solidFill>
                <a:latin typeface="Arial" panose="020B0604020202020204" pitchFamily="34" charset="0"/>
                <a:cs typeface="Arial" panose="020B0604020202020204" pitchFamily="34" charset="0"/>
              </a:rPr>
              <a:t>Grow the array</a:t>
            </a:r>
          </a:p>
        </p:txBody>
      </p:sp>
      <p:sp>
        <p:nvSpPr>
          <p:cNvPr id="1587242" name="Text Box 42"/>
          <p:cNvSpPr txBox="1">
            <a:spLocks noChangeArrowheads="1"/>
          </p:cNvSpPr>
          <p:nvPr/>
        </p:nvSpPr>
        <p:spPr bwMode="auto">
          <a:xfrm>
            <a:off x="5708650" y="3916363"/>
            <a:ext cx="1345718"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kumimoji="1" lang="en-US" sz="2800" dirty="0">
                <a:solidFill>
                  <a:srgbClr val="FFFF00"/>
                </a:solidFill>
                <a:latin typeface="Arial" panose="020B0604020202020204" pitchFamily="34" charset="0"/>
                <a:cs typeface="Arial" panose="020B0604020202020204" pitchFamily="34" charset="0"/>
              </a:rPr>
              <a:t>5 Items</a:t>
            </a:r>
          </a:p>
        </p:txBody>
      </p:sp>
      <p:sp>
        <p:nvSpPr>
          <p:cNvPr id="1587243" name="Text Box 43"/>
          <p:cNvSpPr txBox="1">
            <a:spLocks noChangeArrowheads="1"/>
          </p:cNvSpPr>
          <p:nvPr/>
        </p:nvSpPr>
        <p:spPr bwMode="auto">
          <a:xfrm>
            <a:off x="5248275" y="4673600"/>
            <a:ext cx="2475834" cy="514643"/>
          </a:xfrm>
          <a:prstGeom prst="rect">
            <a:avLst/>
          </a:prstGeom>
          <a:solidFill>
            <a:schemeClr val="bg1"/>
          </a:solidFill>
          <a:ln w="38100">
            <a:solidFill>
              <a:schemeClr val="bg1">
                <a:lumMod val="65000"/>
              </a:schemeClr>
            </a:solidFill>
            <a:miter lim="800000"/>
            <a:headEnd/>
            <a:tailEnd/>
          </a:ln>
          <a:effectLst/>
        </p:spPr>
        <p:txBody>
          <a:bodyPr wrap="none" lIns="82945" tIns="41473" rIns="82945" bIns="41473">
            <a:spAutoFit/>
          </a:bodyPr>
          <a:lstStyle/>
          <a:p>
            <a:pPr algn="l" defTabSz="828675" eaLnBrk="1" hangingPunct="1">
              <a:defRPr/>
            </a:pPr>
            <a:r>
              <a:rPr lang="en-US" sz="2800" dirty="0">
                <a:solidFill>
                  <a:schemeClr val="bg1">
                    <a:lumMod val="65000"/>
                  </a:schemeClr>
                </a:solidFill>
                <a:latin typeface="Arial" panose="020B0604020202020204" pitchFamily="34" charset="0"/>
                <a:cs typeface="Arial" panose="020B0604020202020204" pitchFamily="34" charset="0"/>
              </a:rPr>
              <a:t>h(k) = k mod 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587240"/>
                                        </p:tgtEl>
                                        <p:attrNameLst>
                                          <p:attrName>style.visibility</p:attrName>
                                        </p:attrNameLst>
                                      </p:cBhvr>
                                      <p:to>
                                        <p:strVal val="visible"/>
                                      </p:to>
                                    </p:set>
                                    <p:animEffect transition="in" filter="blinds(horizontal)">
                                      <p:cBhvr>
                                        <p:cTn id="7" dur="500"/>
                                        <p:tgtEl>
                                          <p:spTgt spid="158724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87241"/>
                                        </p:tgtEl>
                                        <p:attrNameLst>
                                          <p:attrName>style.visibility</p:attrName>
                                        </p:attrNameLst>
                                      </p:cBhvr>
                                      <p:to>
                                        <p:strVal val="visible"/>
                                      </p:to>
                                    </p:set>
                                    <p:animEffect transition="in" filter="blinds(horizontal)">
                                      <p:cBhvr>
                                        <p:cTn id="10" dur="500"/>
                                        <p:tgtEl>
                                          <p:spTgt spid="1587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40" grpId="0" animBg="1"/>
      <p:bldP spid="15872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1"/>
          <p:cNvSpPr>
            <a:spLocks noGrp="1"/>
          </p:cNvSpPr>
          <p:nvPr>
            <p:ph type="ftr" sz="quarter" idx="10"/>
          </p:nvPr>
        </p:nvSpPr>
        <p:spPr>
          <a:noFill/>
        </p:spPr>
        <p:txBody>
          <a:bodyPr/>
          <a:lstStyle/>
          <a:p>
            <a:r>
              <a:rPr lang="en-US" dirty="0"/>
              <a:t>Art of Multiprocessor Programming</a:t>
            </a:r>
          </a:p>
        </p:txBody>
      </p:sp>
      <p:sp>
        <p:nvSpPr>
          <p:cNvPr id="14339" name="Slide Number Placeholder 2"/>
          <p:cNvSpPr>
            <a:spLocks noGrp="1"/>
          </p:cNvSpPr>
          <p:nvPr>
            <p:ph type="sldNum" sz="quarter" idx="11"/>
          </p:nvPr>
        </p:nvSpPr>
        <p:spPr>
          <a:noFill/>
        </p:spPr>
        <p:txBody>
          <a:bodyPr/>
          <a:lstStyle/>
          <a:p>
            <a:fld id="{8AC8D333-869D-45F1-A85A-7EAC2BB5EE95}" type="slidenum">
              <a:rPr lang="x-none" smtClean="0"/>
              <a:pPr/>
              <a:t>9</a:t>
            </a:fld>
            <a:endParaRPr lang="en-US" dirty="0"/>
          </a:p>
        </p:txBody>
      </p:sp>
      <p:sp>
        <p:nvSpPr>
          <p:cNvPr id="1434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590FFFB-3C85-43B8-9E26-5AEEF9BAB5A2}" type="slidenum">
              <a:rPr lang="x-none" sz="1400">
                <a:solidFill>
                  <a:schemeClr val="tx1"/>
                </a:solidFill>
                <a:latin typeface="Arial" panose="020B0604020202020204" pitchFamily="34" charset="0"/>
                <a:cs typeface="Arial" panose="020B0604020202020204" pitchFamily="34" charset="0"/>
              </a:rPr>
              <a:pPr/>
              <a:t>9</a:t>
            </a:fld>
            <a:endParaRPr lang="en-US" sz="1400" dirty="0">
              <a:solidFill>
                <a:schemeClr val="tx1"/>
              </a:solidFill>
              <a:latin typeface="Arial" panose="020B0604020202020204" pitchFamily="34" charset="0"/>
              <a:cs typeface="Arial" panose="020B0604020202020204" pitchFamily="34" charset="0"/>
            </a:endParaRPr>
          </a:p>
        </p:txBody>
      </p:sp>
      <p:sp>
        <p:nvSpPr>
          <p:cNvPr id="1585193" name="Text Box 41"/>
          <p:cNvSpPr txBox="1">
            <a:spLocks noChangeArrowheads="1"/>
          </p:cNvSpPr>
          <p:nvPr/>
        </p:nvSpPr>
        <p:spPr bwMode="auto">
          <a:xfrm>
            <a:off x="5708650" y="3916363"/>
            <a:ext cx="1345718"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kumimoji="1" lang="en-US" sz="2800" dirty="0">
                <a:solidFill>
                  <a:srgbClr val="FFFF00"/>
                </a:solidFill>
                <a:latin typeface="Arial" panose="020B0604020202020204" pitchFamily="34" charset="0"/>
                <a:cs typeface="Arial" panose="020B0604020202020204" pitchFamily="34" charset="0"/>
              </a:rPr>
              <a:t>5 Items</a:t>
            </a:r>
          </a:p>
        </p:txBody>
      </p:sp>
      <p:sp>
        <p:nvSpPr>
          <p:cNvPr id="1585194" name="AutoShape 42"/>
          <p:cNvSpPr>
            <a:spLocks noChangeArrowheads="1"/>
          </p:cNvSpPr>
          <p:nvPr/>
        </p:nvSpPr>
        <p:spPr bwMode="auto">
          <a:xfrm>
            <a:off x="4862513" y="4527550"/>
            <a:ext cx="3384550" cy="944563"/>
          </a:xfrm>
          <a:prstGeom prst="wedgeRoundRectCallout">
            <a:avLst>
              <a:gd name="adj1" fmla="val -2296"/>
              <a:gd name="adj2" fmla="val -239074"/>
              <a:gd name="adj3" fmla="val 16667"/>
            </a:avLst>
          </a:prstGeom>
          <a:solidFill>
            <a:schemeClr val="bg1">
              <a:alpha val="70195"/>
            </a:schemeClr>
          </a:solidFill>
          <a:ln w="38100" algn="ctr">
            <a:solidFill>
              <a:srgbClr val="FFFF00"/>
            </a:solidFill>
            <a:miter lim="800000"/>
            <a:headEnd/>
            <a:tailEnd/>
          </a:ln>
        </p:spPr>
        <p:txBody>
          <a:bodyPr anchor="ctr"/>
          <a:lstStyle/>
          <a:p>
            <a:pPr algn="ctr" eaLnBrk="1" hangingPunct="1">
              <a:lnSpc>
                <a:spcPct val="70000"/>
              </a:lnSpc>
              <a:spcBef>
                <a:spcPct val="30000"/>
              </a:spcBef>
            </a:pPr>
            <a:endParaRPr lang="en-US" b="1" dirty="0">
              <a:latin typeface="Arial" panose="020B0604020202020204" pitchFamily="34" charset="0"/>
              <a:cs typeface="Arial" panose="020B0604020202020204" pitchFamily="34" charset="0"/>
            </a:endParaRPr>
          </a:p>
        </p:txBody>
      </p:sp>
      <p:sp>
        <p:nvSpPr>
          <p:cNvPr id="14343" name="Rectangle 2"/>
          <p:cNvSpPr>
            <a:spLocks noGrp="1" noChangeArrowheads="1"/>
          </p:cNvSpPr>
          <p:nvPr>
            <p:ph type="title" idx="4294967295"/>
          </p:nvPr>
        </p:nvSpPr>
        <p:spPr>
          <a:xfrm>
            <a:off x="760413" y="209550"/>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Resizing</a:t>
            </a:r>
          </a:p>
        </p:txBody>
      </p:sp>
      <p:sp>
        <p:nvSpPr>
          <p:cNvPr id="14348" name="Line 7"/>
          <p:cNvSpPr>
            <a:spLocks noChangeShapeType="1"/>
          </p:cNvSpPr>
          <p:nvPr/>
        </p:nvSpPr>
        <p:spPr bwMode="auto">
          <a:xfrm>
            <a:off x="3306763" y="1698625"/>
            <a:ext cx="1587" cy="363538"/>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4349"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350" name="Line 9"/>
          <p:cNvSpPr>
            <a:spLocks noChangeShapeType="1"/>
          </p:cNvSpPr>
          <p:nvPr/>
        </p:nvSpPr>
        <p:spPr bwMode="auto">
          <a:xfrm>
            <a:off x="3306763" y="2252663"/>
            <a:ext cx="1587" cy="361950"/>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4355"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4356"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4357"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4358"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359" name="Text Box 18"/>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4360" name="AutoShape 19"/>
          <p:cNvSpPr>
            <a:spLocks noChangeArrowheads="1"/>
          </p:cNvSpPr>
          <p:nvPr/>
        </p:nvSpPr>
        <p:spPr bwMode="auto">
          <a:xfrm>
            <a:off x="4359275" y="1698625"/>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361" name="Line 20"/>
          <p:cNvSpPr>
            <a:spLocks noChangeShapeType="1"/>
          </p:cNvSpPr>
          <p:nvPr/>
        </p:nvSpPr>
        <p:spPr bwMode="auto">
          <a:xfrm>
            <a:off x="4889500" y="1709738"/>
            <a:ext cx="0" cy="361950"/>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4362" name="Text Box 21"/>
          <p:cNvSpPr txBox="1">
            <a:spLocks noChangeArrowheads="1"/>
          </p:cNvSpPr>
          <p:nvPr/>
        </p:nvSpPr>
        <p:spPr bwMode="auto">
          <a:xfrm>
            <a:off x="4424363" y="166370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4363"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4364"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365" name="Line 24"/>
          <p:cNvSpPr>
            <a:spLocks noChangeShapeType="1"/>
          </p:cNvSpPr>
          <p:nvPr/>
        </p:nvSpPr>
        <p:spPr bwMode="auto">
          <a:xfrm>
            <a:off x="3298825" y="3290888"/>
            <a:ext cx="1588"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4366"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14367" name="Line 26"/>
          <p:cNvSpPr>
            <a:spLocks noChangeShapeType="1"/>
          </p:cNvSpPr>
          <p:nvPr/>
        </p:nvSpPr>
        <p:spPr bwMode="auto">
          <a:xfrm>
            <a:off x="4881563" y="33004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14368" name="Text Box 27"/>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4369" name="Text Box 28"/>
          <p:cNvSpPr txBox="1">
            <a:spLocks noChangeArrowheads="1"/>
          </p:cNvSpPr>
          <p:nvPr/>
        </p:nvSpPr>
        <p:spPr bwMode="auto">
          <a:xfrm>
            <a:off x="4424363" y="3254375"/>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15</a:t>
            </a:r>
          </a:p>
        </p:txBody>
      </p:sp>
      <p:sp>
        <p:nvSpPr>
          <p:cNvPr id="14378" name="Line 37"/>
          <p:cNvSpPr>
            <a:spLocks noChangeShapeType="1"/>
          </p:cNvSpPr>
          <p:nvPr/>
        </p:nvSpPr>
        <p:spPr bwMode="auto">
          <a:xfrm>
            <a:off x="3306763" y="16875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4379" name="Line 38"/>
          <p:cNvSpPr>
            <a:spLocks noChangeShapeType="1"/>
          </p:cNvSpPr>
          <p:nvPr/>
        </p:nvSpPr>
        <p:spPr bwMode="auto">
          <a:xfrm flipV="1">
            <a:off x="3649663" y="1866900"/>
            <a:ext cx="712787"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4380" name="Line 39"/>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585192" name="Text Box 40"/>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8</a:t>
            </a:r>
          </a:p>
        </p:txBody>
      </p:sp>
      <p:sp>
        <p:nvSpPr>
          <p:cNvPr id="1585195" name="Text Box 43"/>
          <p:cNvSpPr txBox="1">
            <a:spLocks noChangeArrowheads="1"/>
          </p:cNvSpPr>
          <p:nvPr/>
        </p:nvSpPr>
        <p:spPr bwMode="auto">
          <a:xfrm>
            <a:off x="4949784" y="2338388"/>
            <a:ext cx="3422732" cy="400302"/>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sz="2800" dirty="0">
                <a:solidFill>
                  <a:srgbClr val="FFFF00"/>
                </a:solidFill>
                <a:latin typeface="Arial" panose="020B0604020202020204" pitchFamily="34" charset="0"/>
                <a:cs typeface="Arial" panose="020B0604020202020204" pitchFamily="34" charset="0"/>
              </a:rPr>
              <a:t>Adjust hash function</a:t>
            </a:r>
          </a:p>
        </p:txBody>
      </p:sp>
      <p:grpSp>
        <p:nvGrpSpPr>
          <p:cNvPr id="2" name="Group 1">
            <a:extLst>
              <a:ext uri="{FF2B5EF4-FFF2-40B4-BE49-F238E27FC236}">
                <a16:creationId xmlns:a16="http://schemas.microsoft.com/office/drawing/2014/main" id="{BA73D213-C696-1106-2395-E8C4F93F7F53}"/>
              </a:ext>
            </a:extLst>
          </p:cNvPr>
          <p:cNvGrpSpPr/>
          <p:nvPr/>
        </p:nvGrpSpPr>
        <p:grpSpPr>
          <a:xfrm>
            <a:off x="1503598" y="1592298"/>
            <a:ext cx="765176" cy="4168774"/>
            <a:chOff x="4264024" y="1906588"/>
            <a:chExt cx="765176" cy="4168774"/>
          </a:xfrm>
        </p:grpSpPr>
        <p:grpSp>
          <p:nvGrpSpPr>
            <p:cNvPr id="3" name="Group 2">
              <a:extLst>
                <a:ext uri="{FF2B5EF4-FFF2-40B4-BE49-F238E27FC236}">
                  <a16:creationId xmlns:a16="http://schemas.microsoft.com/office/drawing/2014/main" id="{1AE39A76-5493-F8F9-2983-3987AFEE9AE7}"/>
                </a:ext>
              </a:extLst>
            </p:cNvPr>
            <p:cNvGrpSpPr/>
            <p:nvPr/>
          </p:nvGrpSpPr>
          <p:grpSpPr>
            <a:xfrm>
              <a:off x="4264025" y="1906588"/>
              <a:ext cx="765175" cy="2084387"/>
              <a:chOff x="1525588" y="2166938"/>
              <a:chExt cx="765175" cy="2084387"/>
            </a:xfrm>
          </p:grpSpPr>
          <p:sp>
            <p:nvSpPr>
              <p:cNvPr id="9" name="AutoShape 3">
                <a:extLst>
                  <a:ext uri="{FF2B5EF4-FFF2-40B4-BE49-F238E27FC236}">
                    <a16:creationId xmlns:a16="http://schemas.microsoft.com/office/drawing/2014/main" id="{77B1C029-386E-FA0C-A2C5-295EE22678F8}"/>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0" name="AutoShape 4">
                <a:extLst>
                  <a:ext uri="{FF2B5EF4-FFF2-40B4-BE49-F238E27FC236}">
                    <a16:creationId xmlns:a16="http://schemas.microsoft.com/office/drawing/2014/main" id="{10353463-1E19-2635-D4E3-B1B2B0920EE8}"/>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1" name="AutoShape 6">
                <a:extLst>
                  <a:ext uri="{FF2B5EF4-FFF2-40B4-BE49-F238E27FC236}">
                    <a16:creationId xmlns:a16="http://schemas.microsoft.com/office/drawing/2014/main" id="{4E9697C3-1133-1DF5-E4C2-D25A7B009DB4}"/>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2" name="AutoShape 4">
                <a:extLst>
                  <a:ext uri="{FF2B5EF4-FFF2-40B4-BE49-F238E27FC236}">
                    <a16:creationId xmlns:a16="http://schemas.microsoft.com/office/drawing/2014/main" id="{A72CC10A-0679-06C4-BF53-0438CA001260}"/>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4" name="Group 3">
              <a:extLst>
                <a:ext uri="{FF2B5EF4-FFF2-40B4-BE49-F238E27FC236}">
                  <a16:creationId xmlns:a16="http://schemas.microsoft.com/office/drawing/2014/main" id="{489CE01B-DE16-0F09-55E5-FC212D22ECD4}"/>
                </a:ext>
              </a:extLst>
            </p:cNvPr>
            <p:cNvGrpSpPr/>
            <p:nvPr/>
          </p:nvGrpSpPr>
          <p:grpSpPr>
            <a:xfrm>
              <a:off x="4264024" y="3990975"/>
              <a:ext cx="765175" cy="2084387"/>
              <a:chOff x="1525588" y="2166938"/>
              <a:chExt cx="765175" cy="2084387"/>
            </a:xfrm>
          </p:grpSpPr>
          <p:sp>
            <p:nvSpPr>
              <p:cNvPr id="5" name="AutoShape 3">
                <a:extLst>
                  <a:ext uri="{FF2B5EF4-FFF2-40B4-BE49-F238E27FC236}">
                    <a16:creationId xmlns:a16="http://schemas.microsoft.com/office/drawing/2014/main" id="{7CD10C99-DED1-0569-00EF-B5113D134DD1}"/>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6" name="AutoShape 4">
                <a:extLst>
                  <a:ext uri="{FF2B5EF4-FFF2-40B4-BE49-F238E27FC236}">
                    <a16:creationId xmlns:a16="http://schemas.microsoft.com/office/drawing/2014/main" id="{64698B5B-41EB-6787-626F-77C1BD98FC55}"/>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7" name="AutoShape 6">
                <a:extLst>
                  <a:ext uri="{FF2B5EF4-FFF2-40B4-BE49-F238E27FC236}">
                    <a16:creationId xmlns:a16="http://schemas.microsoft.com/office/drawing/2014/main" id="{914EDD64-FCF9-04A0-B066-A5469EEF49A8}"/>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8" name="AutoShape 4">
                <a:extLst>
                  <a:ext uri="{FF2B5EF4-FFF2-40B4-BE49-F238E27FC236}">
                    <a16:creationId xmlns:a16="http://schemas.microsoft.com/office/drawing/2014/main" id="{1107C191-E82B-9683-3B48-E0B768AB0A03}"/>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585195"/>
                                        </p:tgtEl>
                                        <p:attrNameLst>
                                          <p:attrName>style.visibility</p:attrName>
                                        </p:attrNameLst>
                                      </p:cBhvr>
                                      <p:to>
                                        <p:strVal val="visible"/>
                                      </p:to>
                                    </p:set>
                                    <p:animEffect transition="in" filter="blinds(horizontal)">
                                      <p:cBhvr>
                                        <p:cTn id="7" dur="500"/>
                                        <p:tgtEl>
                                          <p:spTgt spid="158519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85194"/>
                                        </p:tgtEl>
                                        <p:attrNameLst>
                                          <p:attrName>style.visibility</p:attrName>
                                        </p:attrNameLst>
                                      </p:cBhvr>
                                      <p:to>
                                        <p:strVal val="visible"/>
                                      </p:to>
                                    </p:set>
                                    <p:animEffect transition="in" filter="blinds(horizontal)">
                                      <p:cBhvr>
                                        <p:cTn id="10" dur="500"/>
                                        <p:tgtEl>
                                          <p:spTgt spid="1585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5194" grpId="0" animBg="1"/>
      <p:bldP spid="15851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1"/>
          <p:cNvSpPr>
            <a:spLocks noGrp="1"/>
          </p:cNvSpPr>
          <p:nvPr>
            <p:ph type="ftr" sz="quarter" idx="10"/>
          </p:nvPr>
        </p:nvSpPr>
        <p:spPr>
          <a:noFill/>
        </p:spPr>
        <p:txBody>
          <a:bodyPr/>
          <a:lstStyle/>
          <a:p>
            <a:r>
              <a:rPr lang="en-US" dirty="0"/>
              <a:t>Art of Multiprocessor Programming</a:t>
            </a:r>
          </a:p>
        </p:txBody>
      </p:sp>
      <p:sp>
        <p:nvSpPr>
          <p:cNvPr id="15363" name="Slide Number Placeholder 2"/>
          <p:cNvSpPr>
            <a:spLocks noGrp="1"/>
          </p:cNvSpPr>
          <p:nvPr>
            <p:ph type="sldNum" sz="quarter" idx="11"/>
          </p:nvPr>
        </p:nvSpPr>
        <p:spPr>
          <a:noFill/>
        </p:spPr>
        <p:txBody>
          <a:bodyPr/>
          <a:lstStyle/>
          <a:p>
            <a:fld id="{055E1A0D-8439-4BD7-9086-5C1B540E63D9}" type="slidenum">
              <a:rPr lang="x-none" smtClean="0"/>
              <a:pPr/>
              <a:t>10</a:t>
            </a:fld>
            <a:endParaRPr lang="en-US" dirty="0"/>
          </a:p>
        </p:txBody>
      </p:sp>
      <p:sp>
        <p:nvSpPr>
          <p:cNvPr id="1536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2AEC7A94-3872-43BE-9721-1B59B04AEC88}" type="slidenum">
              <a:rPr lang="x-none" sz="1400">
                <a:solidFill>
                  <a:schemeClr val="tx1"/>
                </a:solidFill>
                <a:latin typeface="Arial" panose="020B0604020202020204" pitchFamily="34" charset="0"/>
                <a:cs typeface="Arial" panose="020B0604020202020204" pitchFamily="34" charset="0"/>
              </a:rPr>
              <a:pPr/>
              <a:t>10</a:t>
            </a:fld>
            <a:endParaRPr lang="en-US" sz="1400" dirty="0">
              <a:solidFill>
                <a:schemeClr val="tx1"/>
              </a:solidFill>
              <a:latin typeface="Arial" panose="020B0604020202020204" pitchFamily="34" charset="0"/>
              <a:cs typeface="Arial" panose="020B0604020202020204" pitchFamily="34" charset="0"/>
            </a:endParaRPr>
          </a:p>
        </p:txBody>
      </p:sp>
      <p:sp>
        <p:nvSpPr>
          <p:cNvPr id="15365" name="Rectangle 2"/>
          <p:cNvSpPr>
            <a:spLocks noGrp="1" noChangeArrowheads="1"/>
          </p:cNvSpPr>
          <p:nvPr>
            <p:ph type="title" idx="4294967295"/>
          </p:nvPr>
        </p:nvSpPr>
        <p:spPr>
          <a:xfrm>
            <a:off x="760413" y="209550"/>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Resizing</a:t>
            </a:r>
          </a:p>
        </p:txBody>
      </p:sp>
      <p:sp>
        <p:nvSpPr>
          <p:cNvPr id="15370" name="Line 7"/>
          <p:cNvSpPr>
            <a:spLocks noChangeShapeType="1"/>
          </p:cNvSpPr>
          <p:nvPr/>
        </p:nvSpPr>
        <p:spPr bwMode="auto">
          <a:xfrm>
            <a:off x="3306763" y="1698625"/>
            <a:ext cx="1587" cy="363538"/>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5371"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372" name="Line 9"/>
          <p:cNvSpPr>
            <a:spLocks noChangeShapeType="1"/>
          </p:cNvSpPr>
          <p:nvPr/>
        </p:nvSpPr>
        <p:spPr bwMode="auto">
          <a:xfrm>
            <a:off x="3306763" y="2252663"/>
            <a:ext cx="1587" cy="361950"/>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5377"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5378"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5379"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5380"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381" name="Text Box 18"/>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5382" name="Text Box 19"/>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5383" name="AutoShape 20"/>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384" name="Line 21"/>
          <p:cNvSpPr>
            <a:spLocks noChangeShapeType="1"/>
          </p:cNvSpPr>
          <p:nvPr/>
        </p:nvSpPr>
        <p:spPr bwMode="auto">
          <a:xfrm>
            <a:off x="3298825" y="3290888"/>
            <a:ext cx="1588"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5385" name="AutoShape 22"/>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386" name="Line 23"/>
          <p:cNvSpPr>
            <a:spLocks noChangeShapeType="1"/>
          </p:cNvSpPr>
          <p:nvPr/>
        </p:nvSpPr>
        <p:spPr bwMode="auto">
          <a:xfrm>
            <a:off x="4881563" y="33004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5387" name="Text Box 24"/>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5388" name="Text Box 25"/>
          <p:cNvSpPr txBox="1">
            <a:spLocks noChangeArrowheads="1"/>
          </p:cNvSpPr>
          <p:nvPr/>
        </p:nvSpPr>
        <p:spPr bwMode="auto">
          <a:xfrm>
            <a:off x="4424363" y="3254375"/>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15</a:t>
            </a:r>
          </a:p>
        </p:txBody>
      </p:sp>
      <p:sp>
        <p:nvSpPr>
          <p:cNvPr id="15389" name="Text Box 26"/>
          <p:cNvSpPr txBox="1">
            <a:spLocks noChangeArrowheads="1"/>
          </p:cNvSpPr>
          <p:nvPr/>
        </p:nvSpPr>
        <p:spPr bwMode="auto">
          <a:xfrm>
            <a:off x="6221413" y="1665288"/>
            <a:ext cx="2642547" cy="530032"/>
          </a:xfrm>
          <a:prstGeom prst="rect">
            <a:avLst/>
          </a:prstGeom>
          <a:noFill/>
          <a:ln w="38100">
            <a:solidFill>
              <a:srgbClr val="FF0000"/>
            </a:solidFill>
            <a:miter lim="800000"/>
            <a:headEnd/>
            <a:tailEnd/>
          </a:ln>
          <a:effectLst/>
        </p:spPr>
        <p:txBody>
          <a:bodyPr wrap="none" lIns="82945" tIns="41473" rIns="82945" bIns="41473">
            <a:spAutoFit/>
          </a:bodyPr>
          <a:lstStyle/>
          <a:p>
            <a:pPr algn="l" defTabSz="828675" eaLnBrk="1" hangingPunct="1"/>
            <a:r>
              <a:rPr lang="en-US" sz="2900" dirty="0">
                <a:solidFill>
                  <a:srgbClr val="FFFF00"/>
                </a:solidFill>
                <a:latin typeface="Arial" panose="020B0604020202020204" pitchFamily="34" charset="0"/>
                <a:cs typeface="Arial" panose="020B0604020202020204" pitchFamily="34" charset="0"/>
              </a:rPr>
              <a:t>h(4) = 4 mod 8</a:t>
            </a:r>
          </a:p>
        </p:txBody>
      </p:sp>
      <p:sp>
        <p:nvSpPr>
          <p:cNvPr id="15398" name="Freeform 36"/>
          <p:cNvSpPr>
            <a:spLocks/>
          </p:cNvSpPr>
          <p:nvPr/>
        </p:nvSpPr>
        <p:spPr bwMode="auto">
          <a:xfrm>
            <a:off x="3962400" y="1946275"/>
            <a:ext cx="2254250" cy="2293938"/>
          </a:xfrm>
          <a:custGeom>
            <a:avLst/>
            <a:gdLst>
              <a:gd name="T0" fmla="*/ 2147483647 w 1420"/>
              <a:gd name="T1" fmla="*/ 0 h 1445"/>
              <a:gd name="T2" fmla="*/ 2147483647 w 1420"/>
              <a:gd name="T3" fmla="*/ 2147483647 h 1445"/>
              <a:gd name="T4" fmla="*/ 2147483647 w 1420"/>
              <a:gd name="T5" fmla="*/ 2147483647 h 1445"/>
              <a:gd name="T6" fmla="*/ 0 w 1420"/>
              <a:gd name="T7" fmla="*/ 2147483647 h 1445"/>
              <a:gd name="T8" fmla="*/ 0 60000 65536"/>
              <a:gd name="T9" fmla="*/ 0 60000 65536"/>
              <a:gd name="T10" fmla="*/ 0 60000 65536"/>
              <a:gd name="T11" fmla="*/ 0 60000 65536"/>
              <a:gd name="T12" fmla="*/ 0 w 1420"/>
              <a:gd name="T13" fmla="*/ 0 h 1445"/>
              <a:gd name="T14" fmla="*/ 1420 w 1420"/>
              <a:gd name="T15" fmla="*/ 1445 h 1445"/>
            </a:gdLst>
            <a:ahLst/>
            <a:cxnLst>
              <a:cxn ang="T8">
                <a:pos x="T0" y="T1"/>
              </a:cxn>
              <a:cxn ang="T9">
                <a:pos x="T2" y="T3"/>
              </a:cxn>
              <a:cxn ang="T10">
                <a:pos x="T4" y="T5"/>
              </a:cxn>
              <a:cxn ang="T11">
                <a:pos x="T6" y="T7"/>
              </a:cxn>
            </a:cxnLst>
            <a:rect l="T12" t="T13" r="T14" b="T15"/>
            <a:pathLst>
              <a:path w="1420" h="1445">
                <a:moveTo>
                  <a:pt x="953" y="0"/>
                </a:moveTo>
                <a:cubicBezTo>
                  <a:pt x="1024" y="43"/>
                  <a:pt x="1342" y="46"/>
                  <a:pt x="1381" y="258"/>
                </a:cubicBezTo>
                <a:cubicBezTo>
                  <a:pt x="1420" y="470"/>
                  <a:pt x="1419" y="1095"/>
                  <a:pt x="1189" y="1270"/>
                </a:cubicBezTo>
                <a:cubicBezTo>
                  <a:pt x="959" y="1445"/>
                  <a:pt x="248" y="1299"/>
                  <a:pt x="0" y="1307"/>
                </a:cubicBezTo>
              </a:path>
            </a:pathLst>
          </a:custGeom>
          <a:noFill/>
          <a:ln w="76200">
            <a:solidFill>
              <a:srgbClr val="FF0000"/>
            </a:solidFill>
            <a:miter lim="800000"/>
            <a:headEnd/>
            <a:tailEnd type="triangle" w="lg" len="med"/>
          </a:ln>
        </p:spPr>
        <p:txBody>
          <a:bodyPr wrap="none"/>
          <a:lstStyle/>
          <a:p>
            <a:pPr algn="ctr" eaLnBrk="1" hangingPunct="1">
              <a:lnSpc>
                <a:spcPct val="70000"/>
              </a:lnSpc>
              <a:spcBef>
                <a:spcPct val="30000"/>
              </a:spcBef>
            </a:pPr>
            <a:endParaRPr lang="en-US" sz="2800" b="1" dirty="0">
              <a:latin typeface="Arial" panose="020B0604020202020204" pitchFamily="34" charset="0"/>
            </a:endParaRPr>
          </a:p>
        </p:txBody>
      </p:sp>
      <p:sp>
        <p:nvSpPr>
          <p:cNvPr id="15399" name="Line 37"/>
          <p:cNvSpPr>
            <a:spLocks noChangeShapeType="1"/>
          </p:cNvSpPr>
          <p:nvPr/>
        </p:nvSpPr>
        <p:spPr bwMode="auto">
          <a:xfrm>
            <a:off x="3306763" y="16875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5400" name="Line 38"/>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5401" name="AutoShape 39"/>
          <p:cNvSpPr>
            <a:spLocks noChangeArrowheads="1"/>
          </p:cNvSpPr>
          <p:nvPr/>
        </p:nvSpPr>
        <p:spPr bwMode="auto">
          <a:xfrm>
            <a:off x="4359275" y="1698625"/>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402" name="Line 40"/>
          <p:cNvSpPr>
            <a:spLocks noChangeShapeType="1"/>
          </p:cNvSpPr>
          <p:nvPr/>
        </p:nvSpPr>
        <p:spPr bwMode="auto">
          <a:xfrm>
            <a:off x="4889500" y="1709738"/>
            <a:ext cx="0" cy="361950"/>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5403" name="Text Box 41"/>
          <p:cNvSpPr txBox="1">
            <a:spLocks noChangeArrowheads="1"/>
          </p:cNvSpPr>
          <p:nvPr/>
        </p:nvSpPr>
        <p:spPr bwMode="auto">
          <a:xfrm>
            <a:off x="4424363" y="166370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5404" name="Line 42"/>
          <p:cNvSpPr>
            <a:spLocks noChangeShapeType="1"/>
          </p:cNvSpPr>
          <p:nvPr/>
        </p:nvSpPr>
        <p:spPr bwMode="auto">
          <a:xfrm flipV="1">
            <a:off x="3649663" y="1866900"/>
            <a:ext cx="712787"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047595" name="Text Box 43"/>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a:t>
            </a:r>
            <a:r>
              <a:rPr lang="en-US" sz="2800" dirty="0">
                <a:solidFill>
                  <a:schemeClr val="bg1"/>
                </a:solidFill>
                <a:latin typeface="Arial" panose="020B0604020202020204" pitchFamily="34" charset="0"/>
                <a:cs typeface="Arial" panose="020B0604020202020204" pitchFamily="34" charset="0"/>
              </a:rPr>
              <a:t>8</a:t>
            </a:r>
          </a:p>
        </p:txBody>
      </p:sp>
      <p:grpSp>
        <p:nvGrpSpPr>
          <p:cNvPr id="2" name="Group 1">
            <a:extLst>
              <a:ext uri="{FF2B5EF4-FFF2-40B4-BE49-F238E27FC236}">
                <a16:creationId xmlns:a16="http://schemas.microsoft.com/office/drawing/2014/main" id="{EA8A76B3-AE21-08CC-319F-0B9C8F25537F}"/>
              </a:ext>
            </a:extLst>
          </p:cNvPr>
          <p:cNvGrpSpPr/>
          <p:nvPr/>
        </p:nvGrpSpPr>
        <p:grpSpPr>
          <a:xfrm>
            <a:off x="1503598" y="1592298"/>
            <a:ext cx="765176" cy="4168774"/>
            <a:chOff x="4264024" y="1906588"/>
            <a:chExt cx="765176" cy="4168774"/>
          </a:xfrm>
        </p:grpSpPr>
        <p:grpSp>
          <p:nvGrpSpPr>
            <p:cNvPr id="3" name="Group 2">
              <a:extLst>
                <a:ext uri="{FF2B5EF4-FFF2-40B4-BE49-F238E27FC236}">
                  <a16:creationId xmlns:a16="http://schemas.microsoft.com/office/drawing/2014/main" id="{4812DD53-5DC7-5A33-9D51-758FD56F1E23}"/>
                </a:ext>
              </a:extLst>
            </p:cNvPr>
            <p:cNvGrpSpPr/>
            <p:nvPr/>
          </p:nvGrpSpPr>
          <p:grpSpPr>
            <a:xfrm>
              <a:off x="4264025" y="1906588"/>
              <a:ext cx="765175" cy="2084387"/>
              <a:chOff x="1525588" y="2166938"/>
              <a:chExt cx="765175" cy="2084387"/>
            </a:xfrm>
          </p:grpSpPr>
          <p:sp>
            <p:nvSpPr>
              <p:cNvPr id="9" name="AutoShape 3">
                <a:extLst>
                  <a:ext uri="{FF2B5EF4-FFF2-40B4-BE49-F238E27FC236}">
                    <a16:creationId xmlns:a16="http://schemas.microsoft.com/office/drawing/2014/main" id="{987DDD46-D015-B249-B95B-5E81EA56150C}"/>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0" name="AutoShape 4">
                <a:extLst>
                  <a:ext uri="{FF2B5EF4-FFF2-40B4-BE49-F238E27FC236}">
                    <a16:creationId xmlns:a16="http://schemas.microsoft.com/office/drawing/2014/main" id="{C9009B6A-B5A1-0495-F9C5-04DA832593A6}"/>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1" name="AutoShape 6">
                <a:extLst>
                  <a:ext uri="{FF2B5EF4-FFF2-40B4-BE49-F238E27FC236}">
                    <a16:creationId xmlns:a16="http://schemas.microsoft.com/office/drawing/2014/main" id="{A2C586C9-A729-07A8-A1FE-EA414348F842}"/>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2" name="AutoShape 4">
                <a:extLst>
                  <a:ext uri="{FF2B5EF4-FFF2-40B4-BE49-F238E27FC236}">
                    <a16:creationId xmlns:a16="http://schemas.microsoft.com/office/drawing/2014/main" id="{B67F00C2-A07A-0AA1-9873-4231D9072680}"/>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4" name="Group 3">
              <a:extLst>
                <a:ext uri="{FF2B5EF4-FFF2-40B4-BE49-F238E27FC236}">
                  <a16:creationId xmlns:a16="http://schemas.microsoft.com/office/drawing/2014/main" id="{3CA0F555-1D0F-CDA1-364F-89D2455D7322}"/>
                </a:ext>
              </a:extLst>
            </p:cNvPr>
            <p:cNvGrpSpPr/>
            <p:nvPr/>
          </p:nvGrpSpPr>
          <p:grpSpPr>
            <a:xfrm>
              <a:off x="4264024" y="3990975"/>
              <a:ext cx="765175" cy="2084387"/>
              <a:chOff x="1525588" y="2166938"/>
              <a:chExt cx="765175" cy="2084387"/>
            </a:xfrm>
          </p:grpSpPr>
          <p:sp>
            <p:nvSpPr>
              <p:cNvPr id="5" name="AutoShape 3">
                <a:extLst>
                  <a:ext uri="{FF2B5EF4-FFF2-40B4-BE49-F238E27FC236}">
                    <a16:creationId xmlns:a16="http://schemas.microsoft.com/office/drawing/2014/main" id="{2F164BAE-333C-8BAC-A958-243C207BA9D5}"/>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6" name="AutoShape 4">
                <a:extLst>
                  <a:ext uri="{FF2B5EF4-FFF2-40B4-BE49-F238E27FC236}">
                    <a16:creationId xmlns:a16="http://schemas.microsoft.com/office/drawing/2014/main" id="{51B7BF9A-8BE4-DEF6-3019-D3733DD69490}"/>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7" name="AutoShape 6">
                <a:extLst>
                  <a:ext uri="{FF2B5EF4-FFF2-40B4-BE49-F238E27FC236}">
                    <a16:creationId xmlns:a16="http://schemas.microsoft.com/office/drawing/2014/main" id="{65083BE1-034A-F2CC-AC14-6FEADB7048B8}"/>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8" name="AutoShape 4">
                <a:extLst>
                  <a:ext uri="{FF2B5EF4-FFF2-40B4-BE49-F238E27FC236}">
                    <a16:creationId xmlns:a16="http://schemas.microsoft.com/office/drawing/2014/main" id="{05832C17-4156-E959-600D-50A11D0EC723}"/>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1"/>
          <p:cNvSpPr>
            <a:spLocks noGrp="1"/>
          </p:cNvSpPr>
          <p:nvPr>
            <p:ph type="ftr" sz="quarter" idx="10"/>
          </p:nvPr>
        </p:nvSpPr>
        <p:spPr>
          <a:noFill/>
        </p:spPr>
        <p:txBody>
          <a:bodyPr/>
          <a:lstStyle/>
          <a:p>
            <a:r>
              <a:rPr lang="en-US" dirty="0"/>
              <a:t>Art of Multiprocessor Programming</a:t>
            </a:r>
          </a:p>
        </p:txBody>
      </p:sp>
      <p:sp>
        <p:nvSpPr>
          <p:cNvPr id="16387" name="Slide Number Placeholder 2"/>
          <p:cNvSpPr>
            <a:spLocks noGrp="1"/>
          </p:cNvSpPr>
          <p:nvPr>
            <p:ph type="sldNum" sz="quarter" idx="11"/>
          </p:nvPr>
        </p:nvSpPr>
        <p:spPr>
          <a:noFill/>
        </p:spPr>
        <p:txBody>
          <a:bodyPr/>
          <a:lstStyle/>
          <a:p>
            <a:fld id="{73CF9F7B-3550-413F-9A9E-8CE0D57710A6}" type="slidenum">
              <a:rPr lang="x-none" smtClean="0"/>
              <a:pPr/>
              <a:t>11</a:t>
            </a:fld>
            <a:endParaRPr lang="en-US" dirty="0"/>
          </a:p>
        </p:txBody>
      </p:sp>
      <p:sp>
        <p:nvSpPr>
          <p:cNvPr id="1638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3AEC43D1-FCBA-445E-84F5-FA08A4F33AB1}" type="slidenum">
              <a:rPr lang="x-none" sz="1400">
                <a:solidFill>
                  <a:schemeClr val="tx1"/>
                </a:solidFill>
                <a:latin typeface="Arial" panose="020B0604020202020204" pitchFamily="34" charset="0"/>
                <a:cs typeface="Arial" panose="020B0604020202020204" pitchFamily="34" charset="0"/>
              </a:rPr>
              <a:pPr/>
              <a:t>11</a:t>
            </a:fld>
            <a:endParaRPr lang="en-US" sz="1400" dirty="0">
              <a:solidFill>
                <a:schemeClr val="tx1"/>
              </a:solidFill>
              <a:latin typeface="Arial" panose="020B0604020202020204" pitchFamily="34" charset="0"/>
              <a:cs typeface="Arial" panose="020B0604020202020204" pitchFamily="34" charset="0"/>
            </a:endParaRPr>
          </a:p>
        </p:txBody>
      </p:sp>
      <p:sp>
        <p:nvSpPr>
          <p:cNvPr id="16389" name="Rectangle 2"/>
          <p:cNvSpPr>
            <a:spLocks noGrp="1" noChangeArrowheads="1"/>
          </p:cNvSpPr>
          <p:nvPr>
            <p:ph type="title" idx="4294967295"/>
          </p:nvPr>
        </p:nvSpPr>
        <p:spPr>
          <a:xfrm>
            <a:off x="760413" y="209550"/>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Resizing</a:t>
            </a:r>
          </a:p>
        </p:txBody>
      </p:sp>
      <p:sp>
        <p:nvSpPr>
          <p:cNvPr id="16394" name="Line 7"/>
          <p:cNvSpPr>
            <a:spLocks noChangeShapeType="1"/>
          </p:cNvSpPr>
          <p:nvPr/>
        </p:nvSpPr>
        <p:spPr bwMode="auto">
          <a:xfrm>
            <a:off x="3306763" y="1698625"/>
            <a:ext cx="1587" cy="363538"/>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6395"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396" name="Line 9"/>
          <p:cNvSpPr>
            <a:spLocks noChangeShapeType="1"/>
          </p:cNvSpPr>
          <p:nvPr/>
        </p:nvSpPr>
        <p:spPr bwMode="auto">
          <a:xfrm>
            <a:off x="3306763" y="2252663"/>
            <a:ext cx="1587" cy="361950"/>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6401"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6402"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6403"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6404"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405" name="Text Box 18"/>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6406" name="AutoShape 19"/>
          <p:cNvSpPr>
            <a:spLocks noChangeArrowheads="1"/>
          </p:cNvSpPr>
          <p:nvPr/>
        </p:nvSpPr>
        <p:spPr bwMode="auto">
          <a:xfrm>
            <a:off x="2759075" y="381476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407" name="Line 20"/>
          <p:cNvSpPr>
            <a:spLocks noChangeShapeType="1"/>
          </p:cNvSpPr>
          <p:nvPr/>
        </p:nvSpPr>
        <p:spPr bwMode="auto">
          <a:xfrm>
            <a:off x="3289300" y="3825875"/>
            <a:ext cx="1588" cy="363538"/>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6408" name="Text Box 21"/>
          <p:cNvSpPr txBox="1">
            <a:spLocks noChangeArrowheads="1"/>
          </p:cNvSpPr>
          <p:nvPr/>
        </p:nvSpPr>
        <p:spPr bwMode="auto">
          <a:xfrm>
            <a:off x="2824163" y="378142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6409"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6410"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411" name="Line 24"/>
          <p:cNvSpPr>
            <a:spLocks noChangeShapeType="1"/>
          </p:cNvSpPr>
          <p:nvPr/>
        </p:nvSpPr>
        <p:spPr bwMode="auto">
          <a:xfrm>
            <a:off x="3298825" y="3290888"/>
            <a:ext cx="1588"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6412"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413" name="Line 26"/>
          <p:cNvSpPr>
            <a:spLocks noChangeShapeType="1"/>
          </p:cNvSpPr>
          <p:nvPr/>
        </p:nvSpPr>
        <p:spPr bwMode="auto">
          <a:xfrm>
            <a:off x="4881563" y="33004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6414" name="Text Box 27"/>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6415" name="Text Box 28"/>
          <p:cNvSpPr txBox="1">
            <a:spLocks noChangeArrowheads="1"/>
          </p:cNvSpPr>
          <p:nvPr/>
        </p:nvSpPr>
        <p:spPr bwMode="auto">
          <a:xfrm>
            <a:off x="4424363" y="3254375"/>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15</a:t>
            </a:r>
          </a:p>
        </p:txBody>
      </p:sp>
      <p:sp>
        <p:nvSpPr>
          <p:cNvPr id="16424" name="Line 39"/>
          <p:cNvSpPr>
            <a:spLocks noChangeShapeType="1"/>
          </p:cNvSpPr>
          <p:nvPr/>
        </p:nvSpPr>
        <p:spPr bwMode="auto">
          <a:xfrm>
            <a:off x="3306763" y="16875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6425" name="Line 40"/>
          <p:cNvSpPr>
            <a:spLocks noChangeShapeType="1"/>
          </p:cNvSpPr>
          <p:nvPr/>
        </p:nvSpPr>
        <p:spPr bwMode="auto">
          <a:xfrm flipV="1">
            <a:off x="2051050" y="398303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6426" name="Line 41"/>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6427" name="Freeform 44"/>
          <p:cNvSpPr>
            <a:spLocks/>
          </p:cNvSpPr>
          <p:nvPr/>
        </p:nvSpPr>
        <p:spPr bwMode="auto">
          <a:xfrm>
            <a:off x="3962400" y="1946275"/>
            <a:ext cx="2254250" cy="2293938"/>
          </a:xfrm>
          <a:custGeom>
            <a:avLst/>
            <a:gdLst>
              <a:gd name="T0" fmla="*/ 2147483647 w 1420"/>
              <a:gd name="T1" fmla="*/ 0 h 1445"/>
              <a:gd name="T2" fmla="*/ 2147483647 w 1420"/>
              <a:gd name="T3" fmla="*/ 2147483647 h 1445"/>
              <a:gd name="T4" fmla="*/ 2147483647 w 1420"/>
              <a:gd name="T5" fmla="*/ 2147483647 h 1445"/>
              <a:gd name="T6" fmla="*/ 0 w 1420"/>
              <a:gd name="T7" fmla="*/ 2147483647 h 1445"/>
              <a:gd name="T8" fmla="*/ 0 60000 65536"/>
              <a:gd name="T9" fmla="*/ 0 60000 65536"/>
              <a:gd name="T10" fmla="*/ 0 60000 65536"/>
              <a:gd name="T11" fmla="*/ 0 60000 65536"/>
              <a:gd name="T12" fmla="*/ 0 w 1420"/>
              <a:gd name="T13" fmla="*/ 0 h 1445"/>
              <a:gd name="T14" fmla="*/ 1420 w 1420"/>
              <a:gd name="T15" fmla="*/ 1445 h 1445"/>
            </a:gdLst>
            <a:ahLst/>
            <a:cxnLst>
              <a:cxn ang="T8">
                <a:pos x="T0" y="T1"/>
              </a:cxn>
              <a:cxn ang="T9">
                <a:pos x="T2" y="T3"/>
              </a:cxn>
              <a:cxn ang="T10">
                <a:pos x="T4" y="T5"/>
              </a:cxn>
              <a:cxn ang="T11">
                <a:pos x="T6" y="T7"/>
              </a:cxn>
            </a:cxnLst>
            <a:rect l="T12" t="T13" r="T14" b="T15"/>
            <a:pathLst>
              <a:path w="1420" h="1445">
                <a:moveTo>
                  <a:pt x="953" y="0"/>
                </a:moveTo>
                <a:cubicBezTo>
                  <a:pt x="1024" y="43"/>
                  <a:pt x="1342" y="46"/>
                  <a:pt x="1381" y="258"/>
                </a:cubicBezTo>
                <a:cubicBezTo>
                  <a:pt x="1420" y="470"/>
                  <a:pt x="1419" y="1095"/>
                  <a:pt x="1189" y="1270"/>
                </a:cubicBezTo>
                <a:cubicBezTo>
                  <a:pt x="959" y="1445"/>
                  <a:pt x="248" y="1299"/>
                  <a:pt x="0" y="1307"/>
                </a:cubicBezTo>
              </a:path>
            </a:pathLst>
          </a:custGeom>
          <a:noFill/>
          <a:ln w="76200">
            <a:solidFill>
              <a:srgbClr val="FF0000"/>
            </a:solidFill>
            <a:miter lim="800000"/>
            <a:headEnd/>
            <a:tailEnd type="triangle" w="lg" len="med"/>
          </a:ln>
        </p:spPr>
        <p:txBody>
          <a:bodyPr wrap="none"/>
          <a:lstStyle/>
          <a:p>
            <a:pPr algn="ctr" eaLnBrk="1" hangingPunct="1">
              <a:lnSpc>
                <a:spcPct val="70000"/>
              </a:lnSpc>
              <a:spcBef>
                <a:spcPct val="30000"/>
              </a:spcBef>
            </a:pPr>
            <a:endParaRPr lang="en-US" sz="2800" b="1" dirty="0">
              <a:latin typeface="Arial" panose="020B0604020202020204" pitchFamily="34" charset="0"/>
            </a:endParaRPr>
          </a:p>
        </p:txBody>
      </p:sp>
      <p:sp>
        <p:nvSpPr>
          <p:cNvPr id="1049645" name="Text Box 45"/>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a:t>
            </a:r>
            <a:r>
              <a:rPr lang="en-US" sz="2800" dirty="0">
                <a:solidFill>
                  <a:schemeClr val="bg1"/>
                </a:solidFill>
                <a:latin typeface="Arial" panose="020B0604020202020204" pitchFamily="34" charset="0"/>
                <a:cs typeface="Arial" panose="020B0604020202020204" pitchFamily="34" charset="0"/>
              </a:rPr>
              <a:t>8</a:t>
            </a:r>
          </a:p>
        </p:txBody>
      </p:sp>
      <p:sp>
        <p:nvSpPr>
          <p:cNvPr id="16429" name="Text Box 46"/>
          <p:cNvSpPr txBox="1">
            <a:spLocks noChangeArrowheads="1"/>
          </p:cNvSpPr>
          <p:nvPr/>
        </p:nvSpPr>
        <p:spPr bwMode="auto">
          <a:xfrm>
            <a:off x="6221413" y="1665288"/>
            <a:ext cx="2671762" cy="530225"/>
          </a:xfrm>
          <a:prstGeom prst="rect">
            <a:avLst/>
          </a:prstGeom>
          <a:noFill/>
          <a:ln w="38100">
            <a:solidFill>
              <a:srgbClr val="FF0000"/>
            </a:solidFill>
            <a:miter lim="800000"/>
            <a:headEnd/>
            <a:tailEnd/>
          </a:ln>
          <a:effectLst/>
        </p:spPr>
        <p:txBody>
          <a:bodyPr wrap="none" lIns="82945" tIns="41473" rIns="82945" bIns="41473">
            <a:spAutoFit/>
          </a:bodyPr>
          <a:lstStyle/>
          <a:p>
            <a:pPr algn="l" defTabSz="828675" eaLnBrk="1" hangingPunct="1"/>
            <a:r>
              <a:rPr lang="en-US" sz="2900" dirty="0">
                <a:solidFill>
                  <a:srgbClr val="FFFF00"/>
                </a:solidFill>
                <a:latin typeface="Arial" panose="020B0604020202020204" pitchFamily="34" charset="0"/>
                <a:cs typeface="Arial" panose="020B0604020202020204" pitchFamily="34" charset="0"/>
              </a:rPr>
              <a:t>h(4) = 4 mod 8</a:t>
            </a:r>
          </a:p>
        </p:txBody>
      </p:sp>
      <p:sp>
        <p:nvSpPr>
          <p:cNvPr id="46" name="AutoShape 39"/>
          <p:cNvSpPr>
            <a:spLocks noChangeArrowheads="1"/>
          </p:cNvSpPr>
          <p:nvPr/>
        </p:nvSpPr>
        <p:spPr bwMode="auto">
          <a:xfrm>
            <a:off x="4359275" y="1698625"/>
            <a:ext cx="1003300" cy="374650"/>
          </a:xfrm>
          <a:prstGeom prst="roundRect">
            <a:avLst>
              <a:gd name="adj" fmla="val 384"/>
            </a:avLst>
          </a:prstGeom>
          <a:solidFill>
            <a:schemeClr val="bg1">
              <a:lumMod val="85000"/>
            </a:schemeClr>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nvGrpSpPr>
          <p:cNvPr id="2" name="Group 1">
            <a:extLst>
              <a:ext uri="{FF2B5EF4-FFF2-40B4-BE49-F238E27FC236}">
                <a16:creationId xmlns:a16="http://schemas.microsoft.com/office/drawing/2014/main" id="{73772162-FB25-F98B-7895-5AF12CD7D6F2}"/>
              </a:ext>
            </a:extLst>
          </p:cNvPr>
          <p:cNvGrpSpPr/>
          <p:nvPr/>
        </p:nvGrpSpPr>
        <p:grpSpPr>
          <a:xfrm>
            <a:off x="1503598" y="1592298"/>
            <a:ext cx="765176" cy="4168774"/>
            <a:chOff x="4264024" y="1906588"/>
            <a:chExt cx="765176" cy="4168774"/>
          </a:xfrm>
        </p:grpSpPr>
        <p:grpSp>
          <p:nvGrpSpPr>
            <p:cNvPr id="3" name="Group 2">
              <a:extLst>
                <a:ext uri="{FF2B5EF4-FFF2-40B4-BE49-F238E27FC236}">
                  <a16:creationId xmlns:a16="http://schemas.microsoft.com/office/drawing/2014/main" id="{FF3FA730-6CAE-3232-1ED7-EE153C51387D}"/>
                </a:ext>
              </a:extLst>
            </p:cNvPr>
            <p:cNvGrpSpPr/>
            <p:nvPr/>
          </p:nvGrpSpPr>
          <p:grpSpPr>
            <a:xfrm>
              <a:off x="4264025" y="1906588"/>
              <a:ext cx="765175" cy="2084387"/>
              <a:chOff x="1525588" y="2166938"/>
              <a:chExt cx="765175" cy="2084387"/>
            </a:xfrm>
          </p:grpSpPr>
          <p:sp>
            <p:nvSpPr>
              <p:cNvPr id="9" name="AutoShape 3">
                <a:extLst>
                  <a:ext uri="{FF2B5EF4-FFF2-40B4-BE49-F238E27FC236}">
                    <a16:creationId xmlns:a16="http://schemas.microsoft.com/office/drawing/2014/main" id="{C18DAD18-6404-1BCD-9354-280A2AE4C140}"/>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0" name="AutoShape 4">
                <a:extLst>
                  <a:ext uri="{FF2B5EF4-FFF2-40B4-BE49-F238E27FC236}">
                    <a16:creationId xmlns:a16="http://schemas.microsoft.com/office/drawing/2014/main" id="{79BDB4A8-26B9-593F-9909-99F59B8BA1F5}"/>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1" name="AutoShape 6">
                <a:extLst>
                  <a:ext uri="{FF2B5EF4-FFF2-40B4-BE49-F238E27FC236}">
                    <a16:creationId xmlns:a16="http://schemas.microsoft.com/office/drawing/2014/main" id="{7D90FA79-B715-8D6B-63E7-0D68B549EB1C}"/>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2" name="AutoShape 4">
                <a:extLst>
                  <a:ext uri="{FF2B5EF4-FFF2-40B4-BE49-F238E27FC236}">
                    <a16:creationId xmlns:a16="http://schemas.microsoft.com/office/drawing/2014/main" id="{6F6758E3-1969-B399-66DD-7F0F7F71E96E}"/>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4" name="Group 3">
              <a:extLst>
                <a:ext uri="{FF2B5EF4-FFF2-40B4-BE49-F238E27FC236}">
                  <a16:creationId xmlns:a16="http://schemas.microsoft.com/office/drawing/2014/main" id="{0B400BBB-A7F3-D132-B64C-703497C72A03}"/>
                </a:ext>
              </a:extLst>
            </p:cNvPr>
            <p:cNvGrpSpPr/>
            <p:nvPr/>
          </p:nvGrpSpPr>
          <p:grpSpPr>
            <a:xfrm>
              <a:off x="4264024" y="3990975"/>
              <a:ext cx="765175" cy="2084387"/>
              <a:chOff x="1525588" y="2166938"/>
              <a:chExt cx="765175" cy="2084387"/>
            </a:xfrm>
          </p:grpSpPr>
          <p:sp>
            <p:nvSpPr>
              <p:cNvPr id="5" name="AutoShape 3">
                <a:extLst>
                  <a:ext uri="{FF2B5EF4-FFF2-40B4-BE49-F238E27FC236}">
                    <a16:creationId xmlns:a16="http://schemas.microsoft.com/office/drawing/2014/main" id="{BC76C3BE-82CE-1419-392A-D0746AE033BD}"/>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6" name="AutoShape 4">
                <a:extLst>
                  <a:ext uri="{FF2B5EF4-FFF2-40B4-BE49-F238E27FC236}">
                    <a16:creationId xmlns:a16="http://schemas.microsoft.com/office/drawing/2014/main" id="{76ABBDCE-F156-86B0-87A2-A617D388DA93}"/>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7" name="AutoShape 6">
                <a:extLst>
                  <a:ext uri="{FF2B5EF4-FFF2-40B4-BE49-F238E27FC236}">
                    <a16:creationId xmlns:a16="http://schemas.microsoft.com/office/drawing/2014/main" id="{F3DAFA64-4432-783D-6F70-8537C60E2138}"/>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8" name="AutoShape 4">
                <a:extLst>
                  <a:ext uri="{FF2B5EF4-FFF2-40B4-BE49-F238E27FC236}">
                    <a16:creationId xmlns:a16="http://schemas.microsoft.com/office/drawing/2014/main" id="{065250C7-A737-C26D-E9EE-45AB6E28FCBD}"/>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1"/>
          <p:cNvSpPr>
            <a:spLocks noGrp="1"/>
          </p:cNvSpPr>
          <p:nvPr>
            <p:ph type="ftr" sz="quarter" idx="10"/>
          </p:nvPr>
        </p:nvSpPr>
        <p:spPr>
          <a:noFill/>
        </p:spPr>
        <p:txBody>
          <a:bodyPr/>
          <a:lstStyle/>
          <a:p>
            <a:r>
              <a:rPr lang="en-US" dirty="0"/>
              <a:t>Art of Multiprocessor Programming</a:t>
            </a:r>
          </a:p>
        </p:txBody>
      </p:sp>
      <p:sp>
        <p:nvSpPr>
          <p:cNvPr id="17411" name="Slide Number Placeholder 2"/>
          <p:cNvSpPr>
            <a:spLocks noGrp="1"/>
          </p:cNvSpPr>
          <p:nvPr>
            <p:ph type="sldNum" sz="quarter" idx="11"/>
          </p:nvPr>
        </p:nvSpPr>
        <p:spPr>
          <a:noFill/>
        </p:spPr>
        <p:txBody>
          <a:bodyPr/>
          <a:lstStyle/>
          <a:p>
            <a:fld id="{AE98C6E2-226C-46D3-A9F1-6278C9817C0C}" type="slidenum">
              <a:rPr lang="x-none" smtClean="0"/>
              <a:pPr/>
              <a:t>12</a:t>
            </a:fld>
            <a:endParaRPr lang="en-US" dirty="0"/>
          </a:p>
        </p:txBody>
      </p:sp>
      <p:sp>
        <p:nvSpPr>
          <p:cNvPr id="1741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1891E743-EA08-4ECB-B6CE-20F5AFAE920E}" type="slidenum">
              <a:rPr lang="x-none" sz="1400">
                <a:solidFill>
                  <a:schemeClr val="tx1"/>
                </a:solidFill>
                <a:latin typeface="Arial" panose="020B0604020202020204" pitchFamily="34" charset="0"/>
                <a:cs typeface="Arial" panose="020B0604020202020204" pitchFamily="34" charset="0"/>
              </a:rPr>
              <a:pPr/>
              <a:t>12</a:t>
            </a:fld>
            <a:endParaRPr lang="en-US" sz="1400" dirty="0">
              <a:solidFill>
                <a:schemeClr val="tx1"/>
              </a:solidFill>
              <a:latin typeface="Arial" panose="020B0604020202020204" pitchFamily="34" charset="0"/>
              <a:cs typeface="Arial" panose="020B0604020202020204" pitchFamily="34" charset="0"/>
            </a:endParaRPr>
          </a:p>
        </p:txBody>
      </p:sp>
      <p:sp>
        <p:nvSpPr>
          <p:cNvPr id="17413" name="Rectangle 2"/>
          <p:cNvSpPr>
            <a:spLocks noGrp="1" noChangeArrowheads="1"/>
          </p:cNvSpPr>
          <p:nvPr>
            <p:ph type="title" idx="4294967295"/>
          </p:nvPr>
        </p:nvSpPr>
        <p:spPr>
          <a:xfrm>
            <a:off x="760413" y="209550"/>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Resizing</a:t>
            </a:r>
          </a:p>
        </p:txBody>
      </p:sp>
      <p:sp>
        <p:nvSpPr>
          <p:cNvPr id="17418" name="Line 7"/>
          <p:cNvSpPr>
            <a:spLocks noChangeShapeType="1"/>
          </p:cNvSpPr>
          <p:nvPr/>
        </p:nvSpPr>
        <p:spPr bwMode="auto">
          <a:xfrm>
            <a:off x="3306763" y="1698625"/>
            <a:ext cx="1587" cy="363538"/>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17419"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420" name="Line 9"/>
          <p:cNvSpPr>
            <a:spLocks noChangeShapeType="1"/>
          </p:cNvSpPr>
          <p:nvPr/>
        </p:nvSpPr>
        <p:spPr bwMode="auto">
          <a:xfrm>
            <a:off x="3306763" y="2252663"/>
            <a:ext cx="1587" cy="361950"/>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7425" name="Line 14"/>
          <p:cNvSpPr>
            <a:spLocks noChangeShapeType="1"/>
          </p:cNvSpPr>
          <p:nvPr/>
        </p:nvSpPr>
        <p:spPr bwMode="auto">
          <a:xfrm flipV="1">
            <a:off x="2068513" y="1908175"/>
            <a:ext cx="711200" cy="6350"/>
          </a:xfrm>
          <a:prstGeom prst="line">
            <a:avLst/>
          </a:prstGeom>
          <a:noFill/>
          <a:ln w="5715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7426" name="Line 15"/>
          <p:cNvSpPr>
            <a:spLocks noChangeShapeType="1"/>
          </p:cNvSpPr>
          <p:nvPr/>
        </p:nvSpPr>
        <p:spPr bwMode="auto">
          <a:xfrm flipV="1">
            <a:off x="2068513" y="2449513"/>
            <a:ext cx="711200" cy="6350"/>
          </a:xfrm>
          <a:prstGeom prst="line">
            <a:avLst/>
          </a:prstGeom>
          <a:noFill/>
          <a:ln w="5715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7427" name="Line 16"/>
          <p:cNvSpPr>
            <a:spLocks noChangeShapeType="1"/>
          </p:cNvSpPr>
          <p:nvPr/>
        </p:nvSpPr>
        <p:spPr bwMode="auto">
          <a:xfrm flipV="1">
            <a:off x="2060575" y="3455988"/>
            <a:ext cx="711200" cy="6350"/>
          </a:xfrm>
          <a:prstGeom prst="line">
            <a:avLst/>
          </a:prstGeom>
          <a:noFill/>
          <a:ln w="5715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7428"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429" name="Text Box 18"/>
          <p:cNvSpPr txBox="1">
            <a:spLocks noChangeArrowheads="1"/>
          </p:cNvSpPr>
          <p:nvPr/>
        </p:nvSpPr>
        <p:spPr bwMode="auto">
          <a:xfrm>
            <a:off x="2833688" y="1663700"/>
            <a:ext cx="481699" cy="422310"/>
          </a:xfrm>
          <a:prstGeom prst="rect">
            <a:avLst/>
          </a:prstGeom>
          <a:noFill/>
          <a:ln w="9525">
            <a:solidFill>
              <a:schemeClr val="bg1"/>
            </a:solid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7430" name="AutoShape 19"/>
          <p:cNvSpPr>
            <a:spLocks noChangeArrowheads="1"/>
          </p:cNvSpPr>
          <p:nvPr/>
        </p:nvSpPr>
        <p:spPr bwMode="auto">
          <a:xfrm>
            <a:off x="2759075" y="3814763"/>
            <a:ext cx="1003300" cy="376237"/>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431" name="Line 20"/>
          <p:cNvSpPr>
            <a:spLocks noChangeShapeType="1"/>
          </p:cNvSpPr>
          <p:nvPr/>
        </p:nvSpPr>
        <p:spPr bwMode="auto">
          <a:xfrm>
            <a:off x="3289300" y="3825875"/>
            <a:ext cx="1588" cy="363538"/>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7432" name="Text Box 21"/>
          <p:cNvSpPr txBox="1">
            <a:spLocks noChangeArrowheads="1"/>
          </p:cNvSpPr>
          <p:nvPr/>
        </p:nvSpPr>
        <p:spPr bwMode="auto">
          <a:xfrm>
            <a:off x="2824163" y="378142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7433"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7434"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435" name="Line 24"/>
          <p:cNvSpPr>
            <a:spLocks noChangeShapeType="1"/>
          </p:cNvSpPr>
          <p:nvPr/>
        </p:nvSpPr>
        <p:spPr bwMode="auto">
          <a:xfrm>
            <a:off x="3298825" y="3290888"/>
            <a:ext cx="1588"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7436"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437" name="Line 26"/>
          <p:cNvSpPr>
            <a:spLocks noChangeShapeType="1"/>
          </p:cNvSpPr>
          <p:nvPr/>
        </p:nvSpPr>
        <p:spPr bwMode="auto">
          <a:xfrm>
            <a:off x="4881563" y="33004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7438" name="Text Box 27"/>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7439" name="Text Box 28"/>
          <p:cNvSpPr txBox="1">
            <a:spLocks noChangeArrowheads="1"/>
          </p:cNvSpPr>
          <p:nvPr/>
        </p:nvSpPr>
        <p:spPr bwMode="auto">
          <a:xfrm>
            <a:off x="4424363" y="3254375"/>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15</a:t>
            </a:r>
          </a:p>
        </p:txBody>
      </p:sp>
      <p:sp>
        <p:nvSpPr>
          <p:cNvPr id="17448" name="Line 39"/>
          <p:cNvSpPr>
            <a:spLocks noChangeShapeType="1"/>
          </p:cNvSpPr>
          <p:nvPr/>
        </p:nvSpPr>
        <p:spPr bwMode="auto">
          <a:xfrm>
            <a:off x="3306763" y="16875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7449" name="Line 40"/>
          <p:cNvSpPr>
            <a:spLocks noChangeShapeType="1"/>
          </p:cNvSpPr>
          <p:nvPr/>
        </p:nvSpPr>
        <p:spPr bwMode="auto">
          <a:xfrm flipV="1">
            <a:off x="2051050" y="3983038"/>
            <a:ext cx="711200" cy="6350"/>
          </a:xfrm>
          <a:prstGeom prst="line">
            <a:avLst/>
          </a:prstGeom>
          <a:noFill/>
          <a:ln w="5715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7450" name="Line 41"/>
          <p:cNvSpPr>
            <a:spLocks noChangeShapeType="1"/>
          </p:cNvSpPr>
          <p:nvPr/>
        </p:nvSpPr>
        <p:spPr bwMode="auto">
          <a:xfrm flipV="1">
            <a:off x="3643313" y="3457575"/>
            <a:ext cx="711200" cy="6350"/>
          </a:xfrm>
          <a:prstGeom prst="line">
            <a:avLst/>
          </a:prstGeom>
          <a:noFill/>
          <a:ln w="5715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7451" name="Freeform 44"/>
          <p:cNvSpPr>
            <a:spLocks/>
          </p:cNvSpPr>
          <p:nvPr/>
        </p:nvSpPr>
        <p:spPr bwMode="auto">
          <a:xfrm>
            <a:off x="5462588" y="3435350"/>
            <a:ext cx="846137" cy="2382838"/>
          </a:xfrm>
          <a:custGeom>
            <a:avLst/>
            <a:gdLst>
              <a:gd name="T0" fmla="*/ 2147483647 w 533"/>
              <a:gd name="T1" fmla="*/ 0 h 1501"/>
              <a:gd name="T2" fmla="*/ 2147483647 w 533"/>
              <a:gd name="T3" fmla="*/ 2147483647 h 1501"/>
              <a:gd name="T4" fmla="*/ 2147483647 w 533"/>
              <a:gd name="T5" fmla="*/ 2147483647 h 1501"/>
              <a:gd name="T6" fmla="*/ 0 w 533"/>
              <a:gd name="T7" fmla="*/ 2147483647 h 1501"/>
              <a:gd name="T8" fmla="*/ 0 60000 65536"/>
              <a:gd name="T9" fmla="*/ 0 60000 65536"/>
              <a:gd name="T10" fmla="*/ 0 60000 65536"/>
              <a:gd name="T11" fmla="*/ 0 60000 65536"/>
              <a:gd name="T12" fmla="*/ 0 w 533"/>
              <a:gd name="T13" fmla="*/ 0 h 1501"/>
              <a:gd name="T14" fmla="*/ 533 w 533"/>
              <a:gd name="T15" fmla="*/ 1501 h 1501"/>
            </a:gdLst>
            <a:ahLst/>
            <a:cxnLst>
              <a:cxn ang="T8">
                <a:pos x="T0" y="T1"/>
              </a:cxn>
              <a:cxn ang="T9">
                <a:pos x="T2" y="T3"/>
              </a:cxn>
              <a:cxn ang="T10">
                <a:pos x="T4" y="T5"/>
              </a:cxn>
              <a:cxn ang="T11">
                <a:pos x="T6" y="T7"/>
              </a:cxn>
            </a:cxnLst>
            <a:rect l="T12" t="T13" r="T14" b="T15"/>
            <a:pathLst>
              <a:path w="533" h="1501">
                <a:moveTo>
                  <a:pt x="45" y="0"/>
                </a:moveTo>
                <a:cubicBezTo>
                  <a:pt x="116" y="43"/>
                  <a:pt x="413" y="39"/>
                  <a:pt x="473" y="258"/>
                </a:cubicBezTo>
                <a:cubicBezTo>
                  <a:pt x="533" y="477"/>
                  <a:pt x="485" y="1127"/>
                  <a:pt x="406" y="1314"/>
                </a:cubicBezTo>
                <a:cubicBezTo>
                  <a:pt x="327" y="1501"/>
                  <a:pt x="85" y="1367"/>
                  <a:pt x="0" y="1381"/>
                </a:cubicBezTo>
              </a:path>
            </a:pathLst>
          </a:custGeom>
          <a:noFill/>
          <a:ln w="76200">
            <a:solidFill>
              <a:srgbClr val="FF0000"/>
            </a:solidFill>
            <a:miter lim="800000"/>
            <a:headEnd/>
            <a:tailEnd type="triangle" w="lg" len="med"/>
          </a:ln>
        </p:spPr>
        <p:txBody>
          <a:bodyPr wrap="none"/>
          <a:lstStyle/>
          <a:p>
            <a:pPr algn="ctr" eaLnBrk="1" hangingPunct="1">
              <a:lnSpc>
                <a:spcPct val="70000"/>
              </a:lnSpc>
              <a:spcBef>
                <a:spcPct val="30000"/>
              </a:spcBef>
            </a:pPr>
            <a:endParaRPr lang="en-US" sz="2800" b="1" dirty="0">
              <a:latin typeface="Arial" panose="020B0604020202020204" pitchFamily="34" charset="0"/>
            </a:endParaRPr>
          </a:p>
        </p:txBody>
      </p:sp>
      <p:sp>
        <p:nvSpPr>
          <p:cNvPr id="1051693" name="Text Box 45"/>
          <p:cNvSpPr txBox="1">
            <a:spLocks noChangeArrowheads="1"/>
          </p:cNvSpPr>
          <p:nvPr/>
        </p:nvSpPr>
        <p:spPr bwMode="auto">
          <a:xfrm>
            <a:off x="5248275" y="4673600"/>
            <a:ext cx="2475834" cy="514643"/>
          </a:xfrm>
          <a:prstGeom prst="rect">
            <a:avLst/>
          </a:prstGeom>
          <a:solidFill>
            <a:schemeClr val="tx1"/>
          </a:solidFill>
          <a:ln w="38100">
            <a:solidFill>
              <a:srgbClr val="00B05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8</a:t>
            </a:r>
          </a:p>
        </p:txBody>
      </p:sp>
      <p:sp>
        <p:nvSpPr>
          <p:cNvPr id="17453" name="Text Box 46"/>
          <p:cNvSpPr txBox="1">
            <a:spLocks noChangeArrowheads="1"/>
          </p:cNvSpPr>
          <p:nvPr/>
        </p:nvSpPr>
        <p:spPr bwMode="auto">
          <a:xfrm>
            <a:off x="4773613" y="1665288"/>
            <a:ext cx="3942582" cy="530032"/>
          </a:xfrm>
          <a:prstGeom prst="rect">
            <a:avLst/>
          </a:prstGeom>
          <a:noFill/>
          <a:ln w="38100">
            <a:solidFill>
              <a:srgbClr val="FF0000"/>
            </a:solidFill>
            <a:miter lim="800000"/>
            <a:headEnd/>
            <a:tailEnd/>
          </a:ln>
        </p:spPr>
        <p:txBody>
          <a:bodyPr wrap="none" lIns="82945" tIns="41473" rIns="82945" bIns="41473">
            <a:spAutoFit/>
          </a:bodyPr>
          <a:lstStyle/>
          <a:p>
            <a:pPr algn="l" defTabSz="828675" eaLnBrk="1" hangingPunct="1"/>
            <a:r>
              <a:rPr lang="en-US" sz="2900" dirty="0">
                <a:solidFill>
                  <a:srgbClr val="FFFF00"/>
                </a:solidFill>
                <a:latin typeface="Arial" panose="020B0604020202020204" pitchFamily="34" charset="0"/>
                <a:cs typeface="Arial" panose="020B0604020202020204" pitchFamily="34" charset="0"/>
              </a:rPr>
              <a:t>h(7) = h(15) = 7 mod 8</a:t>
            </a:r>
          </a:p>
        </p:txBody>
      </p:sp>
      <p:grpSp>
        <p:nvGrpSpPr>
          <p:cNvPr id="2" name="Group 1">
            <a:extLst>
              <a:ext uri="{FF2B5EF4-FFF2-40B4-BE49-F238E27FC236}">
                <a16:creationId xmlns:a16="http://schemas.microsoft.com/office/drawing/2014/main" id="{D26E33BE-EB0E-85D6-B8F3-A18696F5E6CC}"/>
              </a:ext>
            </a:extLst>
          </p:cNvPr>
          <p:cNvGrpSpPr/>
          <p:nvPr/>
        </p:nvGrpSpPr>
        <p:grpSpPr>
          <a:xfrm>
            <a:off x="1503598" y="1592298"/>
            <a:ext cx="765176" cy="4168774"/>
            <a:chOff x="4264024" y="1906588"/>
            <a:chExt cx="765176" cy="4168774"/>
          </a:xfrm>
        </p:grpSpPr>
        <p:grpSp>
          <p:nvGrpSpPr>
            <p:cNvPr id="3" name="Group 2">
              <a:extLst>
                <a:ext uri="{FF2B5EF4-FFF2-40B4-BE49-F238E27FC236}">
                  <a16:creationId xmlns:a16="http://schemas.microsoft.com/office/drawing/2014/main" id="{6C57CDE9-AA2D-8116-5711-1EA841670B9D}"/>
                </a:ext>
              </a:extLst>
            </p:cNvPr>
            <p:cNvGrpSpPr/>
            <p:nvPr/>
          </p:nvGrpSpPr>
          <p:grpSpPr>
            <a:xfrm>
              <a:off x="4264025" y="1906588"/>
              <a:ext cx="765175" cy="2084387"/>
              <a:chOff x="1525588" y="2166938"/>
              <a:chExt cx="765175" cy="2084387"/>
            </a:xfrm>
          </p:grpSpPr>
          <p:sp>
            <p:nvSpPr>
              <p:cNvPr id="9" name="AutoShape 3">
                <a:extLst>
                  <a:ext uri="{FF2B5EF4-FFF2-40B4-BE49-F238E27FC236}">
                    <a16:creationId xmlns:a16="http://schemas.microsoft.com/office/drawing/2014/main" id="{A29FF696-FBBA-DC9D-A35F-F710B6B0F294}"/>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0" name="AutoShape 4">
                <a:extLst>
                  <a:ext uri="{FF2B5EF4-FFF2-40B4-BE49-F238E27FC236}">
                    <a16:creationId xmlns:a16="http://schemas.microsoft.com/office/drawing/2014/main" id="{60D76D74-E879-B0ED-BF03-278E7347B195}"/>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1" name="AutoShape 6">
                <a:extLst>
                  <a:ext uri="{FF2B5EF4-FFF2-40B4-BE49-F238E27FC236}">
                    <a16:creationId xmlns:a16="http://schemas.microsoft.com/office/drawing/2014/main" id="{E5BD5E1B-05BD-5E20-09B2-E602B5758823}"/>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2" name="AutoShape 4">
                <a:extLst>
                  <a:ext uri="{FF2B5EF4-FFF2-40B4-BE49-F238E27FC236}">
                    <a16:creationId xmlns:a16="http://schemas.microsoft.com/office/drawing/2014/main" id="{0EF479B6-BEC9-1434-DE0E-D13E42D50454}"/>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4" name="Group 3">
              <a:extLst>
                <a:ext uri="{FF2B5EF4-FFF2-40B4-BE49-F238E27FC236}">
                  <a16:creationId xmlns:a16="http://schemas.microsoft.com/office/drawing/2014/main" id="{E989CDF6-573F-438A-5A2A-33E6F6070536}"/>
                </a:ext>
              </a:extLst>
            </p:cNvPr>
            <p:cNvGrpSpPr/>
            <p:nvPr/>
          </p:nvGrpSpPr>
          <p:grpSpPr>
            <a:xfrm>
              <a:off x="4264024" y="3990975"/>
              <a:ext cx="765175" cy="2084387"/>
              <a:chOff x="1525588" y="2166938"/>
              <a:chExt cx="765175" cy="2084387"/>
            </a:xfrm>
          </p:grpSpPr>
          <p:sp>
            <p:nvSpPr>
              <p:cNvPr id="5" name="AutoShape 3">
                <a:extLst>
                  <a:ext uri="{FF2B5EF4-FFF2-40B4-BE49-F238E27FC236}">
                    <a16:creationId xmlns:a16="http://schemas.microsoft.com/office/drawing/2014/main" id="{5FE89BAD-9053-6671-1DF7-97B80F34370D}"/>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6" name="AutoShape 4">
                <a:extLst>
                  <a:ext uri="{FF2B5EF4-FFF2-40B4-BE49-F238E27FC236}">
                    <a16:creationId xmlns:a16="http://schemas.microsoft.com/office/drawing/2014/main" id="{1F6F1AEC-E271-CA45-F89C-1D93D1C13056}"/>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7" name="AutoShape 6">
                <a:extLst>
                  <a:ext uri="{FF2B5EF4-FFF2-40B4-BE49-F238E27FC236}">
                    <a16:creationId xmlns:a16="http://schemas.microsoft.com/office/drawing/2014/main" id="{49EA4B3D-9AC9-572D-0AE6-E9235BD36BE6}"/>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8" name="AutoShape 4">
                <a:extLst>
                  <a:ext uri="{FF2B5EF4-FFF2-40B4-BE49-F238E27FC236}">
                    <a16:creationId xmlns:a16="http://schemas.microsoft.com/office/drawing/2014/main" id="{6BC62694-E835-7B50-5EB3-D76645FE6E5C}"/>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1"/>
          <p:cNvSpPr>
            <a:spLocks noGrp="1"/>
          </p:cNvSpPr>
          <p:nvPr>
            <p:ph type="ftr" sz="quarter" idx="10"/>
          </p:nvPr>
        </p:nvSpPr>
        <p:spPr>
          <a:noFill/>
        </p:spPr>
        <p:txBody>
          <a:bodyPr/>
          <a:lstStyle/>
          <a:p>
            <a:r>
              <a:rPr lang="en-US" dirty="0"/>
              <a:t>Art of Multiprocessor Programming</a:t>
            </a:r>
          </a:p>
        </p:txBody>
      </p:sp>
      <p:sp>
        <p:nvSpPr>
          <p:cNvPr id="18435" name="Slide Number Placeholder 2"/>
          <p:cNvSpPr>
            <a:spLocks noGrp="1"/>
          </p:cNvSpPr>
          <p:nvPr>
            <p:ph type="sldNum" sz="quarter" idx="11"/>
          </p:nvPr>
        </p:nvSpPr>
        <p:spPr>
          <a:noFill/>
        </p:spPr>
        <p:txBody>
          <a:bodyPr/>
          <a:lstStyle/>
          <a:p>
            <a:fld id="{A8484DC4-C977-4035-A50E-15DEA086A3FA}" type="slidenum">
              <a:rPr lang="x-none" smtClean="0"/>
              <a:pPr/>
              <a:t>13</a:t>
            </a:fld>
            <a:endParaRPr lang="en-US" dirty="0"/>
          </a:p>
        </p:txBody>
      </p:sp>
      <p:sp>
        <p:nvSpPr>
          <p:cNvPr id="1843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9BBD43D7-E366-48ED-B2D0-695D2F91D18D}" type="slidenum">
              <a:rPr lang="x-none" sz="1400">
                <a:solidFill>
                  <a:schemeClr val="tx1"/>
                </a:solidFill>
                <a:latin typeface="Arial" panose="020B0604020202020204" pitchFamily="34" charset="0"/>
                <a:cs typeface="Arial" panose="020B0604020202020204" pitchFamily="34" charset="0"/>
              </a:rPr>
              <a:pPr/>
              <a:t>13</a:t>
            </a:fld>
            <a:endParaRPr lang="en-US" sz="1400" dirty="0">
              <a:solidFill>
                <a:schemeClr val="tx1"/>
              </a:solidFill>
              <a:latin typeface="Arial" panose="020B0604020202020204" pitchFamily="34" charset="0"/>
              <a:cs typeface="Arial" panose="020B0604020202020204" pitchFamily="34" charset="0"/>
            </a:endParaRPr>
          </a:p>
        </p:txBody>
      </p:sp>
      <p:sp>
        <p:nvSpPr>
          <p:cNvPr id="18437" name="Rectangle 2"/>
          <p:cNvSpPr>
            <a:spLocks noGrp="1" noChangeArrowheads="1"/>
          </p:cNvSpPr>
          <p:nvPr>
            <p:ph type="title" idx="4294967295"/>
          </p:nvPr>
        </p:nvSpPr>
        <p:spPr>
          <a:xfrm>
            <a:off x="760413" y="209550"/>
            <a:ext cx="7772400" cy="1146175"/>
          </a:xfrm>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Resizing</a:t>
            </a:r>
          </a:p>
        </p:txBody>
      </p:sp>
      <p:sp>
        <p:nvSpPr>
          <p:cNvPr id="18442" name="Line 7"/>
          <p:cNvSpPr>
            <a:spLocks noChangeShapeType="1"/>
          </p:cNvSpPr>
          <p:nvPr/>
        </p:nvSpPr>
        <p:spPr bwMode="auto">
          <a:xfrm>
            <a:off x="3306763" y="1698625"/>
            <a:ext cx="1587" cy="363538"/>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18443"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rgbClr val="000000"/>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444" name="Line 9"/>
          <p:cNvSpPr>
            <a:spLocks noChangeShapeType="1"/>
          </p:cNvSpPr>
          <p:nvPr/>
        </p:nvSpPr>
        <p:spPr bwMode="auto">
          <a:xfrm>
            <a:off x="3306763" y="2252663"/>
            <a:ext cx="1587" cy="361950"/>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8449" name="Line 14"/>
          <p:cNvSpPr>
            <a:spLocks noChangeShapeType="1"/>
          </p:cNvSpPr>
          <p:nvPr/>
        </p:nvSpPr>
        <p:spPr bwMode="auto">
          <a:xfrm flipV="1">
            <a:off x="2068513" y="1908175"/>
            <a:ext cx="711200" cy="6350"/>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18450" name="Line 15"/>
          <p:cNvSpPr>
            <a:spLocks noChangeShapeType="1"/>
          </p:cNvSpPr>
          <p:nvPr/>
        </p:nvSpPr>
        <p:spPr bwMode="auto">
          <a:xfrm flipV="1">
            <a:off x="2068513" y="2449513"/>
            <a:ext cx="711200" cy="6350"/>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18451"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rgbClr val="000000"/>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452" name="Text Box 18"/>
          <p:cNvSpPr txBox="1">
            <a:spLocks noChangeArrowheads="1"/>
          </p:cNvSpPr>
          <p:nvPr/>
        </p:nvSpPr>
        <p:spPr bwMode="auto">
          <a:xfrm>
            <a:off x="2833688" y="166370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16</a:t>
            </a:r>
          </a:p>
        </p:txBody>
      </p:sp>
      <p:sp>
        <p:nvSpPr>
          <p:cNvPr id="18453" name="AutoShape 19"/>
          <p:cNvSpPr>
            <a:spLocks noChangeArrowheads="1"/>
          </p:cNvSpPr>
          <p:nvPr/>
        </p:nvSpPr>
        <p:spPr bwMode="auto">
          <a:xfrm>
            <a:off x="2759075" y="3814763"/>
            <a:ext cx="1003300" cy="376237"/>
          </a:xfrm>
          <a:prstGeom prst="roundRect">
            <a:avLst>
              <a:gd name="adj" fmla="val 384"/>
            </a:avLst>
          </a:prstGeom>
          <a:solidFill>
            <a:srgbClr val="CCFFFF"/>
          </a:solidFill>
          <a:ln w="25146">
            <a:solidFill>
              <a:srgbClr val="000000"/>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454" name="Line 20"/>
          <p:cNvSpPr>
            <a:spLocks noChangeShapeType="1"/>
          </p:cNvSpPr>
          <p:nvPr/>
        </p:nvSpPr>
        <p:spPr bwMode="auto">
          <a:xfrm>
            <a:off x="3289300" y="3825875"/>
            <a:ext cx="1588" cy="363538"/>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8455" name="Text Box 21"/>
          <p:cNvSpPr txBox="1">
            <a:spLocks noChangeArrowheads="1"/>
          </p:cNvSpPr>
          <p:nvPr/>
        </p:nvSpPr>
        <p:spPr bwMode="auto">
          <a:xfrm>
            <a:off x="2824163" y="378142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18456"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18465" name="Line 37"/>
          <p:cNvSpPr>
            <a:spLocks noChangeShapeType="1"/>
          </p:cNvSpPr>
          <p:nvPr/>
        </p:nvSpPr>
        <p:spPr bwMode="auto">
          <a:xfrm>
            <a:off x="3306763" y="1687513"/>
            <a:ext cx="1587"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8466" name="Line 38"/>
          <p:cNvSpPr>
            <a:spLocks noChangeShapeType="1"/>
          </p:cNvSpPr>
          <p:nvPr/>
        </p:nvSpPr>
        <p:spPr bwMode="auto">
          <a:xfrm flipV="1">
            <a:off x="2051050" y="3983038"/>
            <a:ext cx="711200" cy="6350"/>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18467" name="Freeform 40"/>
          <p:cNvSpPr>
            <a:spLocks/>
          </p:cNvSpPr>
          <p:nvPr/>
        </p:nvSpPr>
        <p:spPr bwMode="auto">
          <a:xfrm>
            <a:off x="5462588" y="3435350"/>
            <a:ext cx="846137" cy="2382838"/>
          </a:xfrm>
          <a:custGeom>
            <a:avLst/>
            <a:gdLst>
              <a:gd name="T0" fmla="*/ 2147483647 w 533"/>
              <a:gd name="T1" fmla="*/ 0 h 1501"/>
              <a:gd name="T2" fmla="*/ 2147483647 w 533"/>
              <a:gd name="T3" fmla="*/ 2147483647 h 1501"/>
              <a:gd name="T4" fmla="*/ 2147483647 w 533"/>
              <a:gd name="T5" fmla="*/ 2147483647 h 1501"/>
              <a:gd name="T6" fmla="*/ 0 w 533"/>
              <a:gd name="T7" fmla="*/ 2147483647 h 1501"/>
              <a:gd name="T8" fmla="*/ 0 60000 65536"/>
              <a:gd name="T9" fmla="*/ 0 60000 65536"/>
              <a:gd name="T10" fmla="*/ 0 60000 65536"/>
              <a:gd name="T11" fmla="*/ 0 60000 65536"/>
              <a:gd name="T12" fmla="*/ 0 w 533"/>
              <a:gd name="T13" fmla="*/ 0 h 1501"/>
              <a:gd name="T14" fmla="*/ 533 w 533"/>
              <a:gd name="T15" fmla="*/ 1501 h 1501"/>
            </a:gdLst>
            <a:ahLst/>
            <a:cxnLst>
              <a:cxn ang="T8">
                <a:pos x="T0" y="T1"/>
              </a:cxn>
              <a:cxn ang="T9">
                <a:pos x="T2" y="T3"/>
              </a:cxn>
              <a:cxn ang="T10">
                <a:pos x="T4" y="T5"/>
              </a:cxn>
              <a:cxn ang="T11">
                <a:pos x="T6" y="T7"/>
              </a:cxn>
            </a:cxnLst>
            <a:rect l="T12" t="T13" r="T14" b="T15"/>
            <a:pathLst>
              <a:path w="533" h="1501">
                <a:moveTo>
                  <a:pt x="45" y="0"/>
                </a:moveTo>
                <a:cubicBezTo>
                  <a:pt x="116" y="43"/>
                  <a:pt x="413" y="39"/>
                  <a:pt x="473" y="258"/>
                </a:cubicBezTo>
                <a:cubicBezTo>
                  <a:pt x="533" y="477"/>
                  <a:pt x="485" y="1127"/>
                  <a:pt x="406" y="1314"/>
                </a:cubicBezTo>
                <a:cubicBezTo>
                  <a:pt x="327" y="1501"/>
                  <a:pt x="85" y="1367"/>
                  <a:pt x="0" y="1381"/>
                </a:cubicBezTo>
              </a:path>
            </a:pathLst>
          </a:custGeom>
          <a:noFill/>
          <a:ln w="76200">
            <a:solidFill>
              <a:srgbClr val="FF0000"/>
            </a:solidFill>
            <a:miter lim="800000"/>
            <a:headEnd/>
            <a:tailEnd type="triangle" w="lg" len="med"/>
          </a:ln>
        </p:spPr>
        <p:txBody>
          <a:bodyPr wrap="none"/>
          <a:lstStyle/>
          <a:p>
            <a:pPr algn="ctr" eaLnBrk="1" hangingPunct="1">
              <a:lnSpc>
                <a:spcPct val="70000"/>
              </a:lnSpc>
              <a:spcBef>
                <a:spcPct val="30000"/>
              </a:spcBef>
            </a:pPr>
            <a:endParaRPr lang="en-US" sz="2800" b="1" dirty="0">
              <a:latin typeface="Arial" panose="020B0604020202020204" pitchFamily="34" charset="0"/>
            </a:endParaRPr>
          </a:p>
        </p:txBody>
      </p:sp>
      <p:sp>
        <p:nvSpPr>
          <p:cNvPr id="1589289" name="Text Box 41"/>
          <p:cNvSpPr txBox="1">
            <a:spLocks noChangeArrowheads="1"/>
          </p:cNvSpPr>
          <p:nvPr/>
        </p:nvSpPr>
        <p:spPr bwMode="auto">
          <a:xfrm>
            <a:off x="5248275" y="4673600"/>
            <a:ext cx="2475834" cy="514643"/>
          </a:xfrm>
          <a:prstGeom prst="rect">
            <a:avLst/>
          </a:prstGeom>
          <a:solidFill>
            <a:schemeClr val="tx1"/>
          </a:solidFill>
          <a:ln w="38100">
            <a:solidFill>
              <a:srgbClr val="00B0F0"/>
            </a:solidFill>
            <a:miter lim="800000"/>
            <a:headEnd/>
            <a:tailEnd/>
          </a:ln>
          <a:effectLst/>
        </p:spPr>
        <p:txBody>
          <a:bodyPr wrap="none" lIns="82945" tIns="41473" rIns="82945" bIns="41473">
            <a:spAutoFit/>
          </a:bodyPr>
          <a:lstStyle/>
          <a:p>
            <a:pPr algn="l" defTabSz="828675" eaLnBrk="1" hangingPunct="1">
              <a:defRPr/>
            </a:pPr>
            <a:r>
              <a:rPr lang="en-US" sz="2800" dirty="0">
                <a:solidFill>
                  <a:srgbClr val="FFFF00"/>
                </a:solidFill>
                <a:latin typeface="Arial" panose="020B0604020202020204" pitchFamily="34" charset="0"/>
                <a:cs typeface="Arial" panose="020B0604020202020204" pitchFamily="34" charset="0"/>
              </a:rPr>
              <a:t>h(k) = k mod 8</a:t>
            </a:r>
          </a:p>
        </p:txBody>
      </p:sp>
      <p:sp>
        <p:nvSpPr>
          <p:cNvPr id="18469" name="Text Box 42"/>
          <p:cNvSpPr txBox="1">
            <a:spLocks noChangeArrowheads="1"/>
          </p:cNvSpPr>
          <p:nvPr/>
        </p:nvSpPr>
        <p:spPr bwMode="auto">
          <a:xfrm>
            <a:off x="5828615" y="1656883"/>
            <a:ext cx="2866967" cy="530032"/>
          </a:xfrm>
          <a:prstGeom prst="rect">
            <a:avLst/>
          </a:prstGeom>
          <a:noFill/>
          <a:ln w="38100">
            <a:solidFill>
              <a:srgbClr val="00B0F0"/>
            </a:solidFill>
            <a:miter lim="800000"/>
            <a:headEnd/>
            <a:tailEnd/>
          </a:ln>
        </p:spPr>
        <p:txBody>
          <a:bodyPr wrap="none" lIns="82945" tIns="41473" rIns="82945" bIns="41473">
            <a:spAutoFit/>
          </a:bodyPr>
          <a:lstStyle/>
          <a:p>
            <a:pPr algn="l" defTabSz="828675" eaLnBrk="1" hangingPunct="1"/>
            <a:r>
              <a:rPr lang="en-US" sz="2900" dirty="0">
                <a:solidFill>
                  <a:srgbClr val="FFFF00"/>
                </a:solidFill>
                <a:latin typeface="Arial" panose="020B0604020202020204" pitchFamily="34" charset="0"/>
                <a:cs typeface="Arial" panose="020B0604020202020204" pitchFamily="34" charset="0"/>
              </a:rPr>
              <a:t>h(15) = 7 mod 8</a:t>
            </a:r>
          </a:p>
        </p:txBody>
      </p:sp>
      <p:sp>
        <p:nvSpPr>
          <p:cNvPr id="18470" name="AutoShape 43"/>
          <p:cNvSpPr>
            <a:spLocks noChangeArrowheads="1"/>
          </p:cNvSpPr>
          <p:nvPr/>
        </p:nvSpPr>
        <p:spPr bwMode="auto">
          <a:xfrm>
            <a:off x="4364038" y="5362575"/>
            <a:ext cx="1004887" cy="376238"/>
          </a:xfrm>
          <a:prstGeom prst="roundRect">
            <a:avLst>
              <a:gd name="adj" fmla="val 384"/>
            </a:avLst>
          </a:prstGeom>
          <a:solidFill>
            <a:srgbClr val="CCFFFF"/>
          </a:solidFill>
          <a:ln w="25146">
            <a:solidFill>
              <a:srgbClr val="000000"/>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471" name="Line 44"/>
          <p:cNvSpPr>
            <a:spLocks noChangeShapeType="1"/>
          </p:cNvSpPr>
          <p:nvPr/>
        </p:nvSpPr>
        <p:spPr bwMode="auto">
          <a:xfrm>
            <a:off x="4894263" y="5375275"/>
            <a:ext cx="1587" cy="361950"/>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8472" name="Text Box 45"/>
          <p:cNvSpPr txBox="1">
            <a:spLocks noChangeArrowheads="1"/>
          </p:cNvSpPr>
          <p:nvPr/>
        </p:nvSpPr>
        <p:spPr bwMode="auto">
          <a:xfrm>
            <a:off x="4424363" y="532765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15</a:t>
            </a:r>
          </a:p>
        </p:txBody>
      </p:sp>
      <p:sp>
        <p:nvSpPr>
          <p:cNvPr id="18473" name="Line 46"/>
          <p:cNvSpPr>
            <a:spLocks noChangeShapeType="1"/>
          </p:cNvSpPr>
          <p:nvPr/>
        </p:nvSpPr>
        <p:spPr bwMode="auto">
          <a:xfrm flipV="1">
            <a:off x="3656013" y="5530850"/>
            <a:ext cx="711200" cy="6350"/>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18474" name="AutoShape 47"/>
          <p:cNvSpPr>
            <a:spLocks noChangeArrowheads="1"/>
          </p:cNvSpPr>
          <p:nvPr/>
        </p:nvSpPr>
        <p:spPr bwMode="auto">
          <a:xfrm>
            <a:off x="2781300" y="5353050"/>
            <a:ext cx="1004888" cy="376238"/>
          </a:xfrm>
          <a:prstGeom prst="roundRect">
            <a:avLst>
              <a:gd name="adj" fmla="val 384"/>
            </a:avLst>
          </a:prstGeom>
          <a:solidFill>
            <a:srgbClr val="CCFFFF"/>
          </a:solidFill>
          <a:ln w="25146">
            <a:solidFill>
              <a:srgbClr val="000000"/>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475" name="Line 48"/>
          <p:cNvSpPr>
            <a:spLocks noChangeShapeType="1"/>
          </p:cNvSpPr>
          <p:nvPr/>
        </p:nvSpPr>
        <p:spPr bwMode="auto">
          <a:xfrm>
            <a:off x="3311525" y="5364163"/>
            <a:ext cx="1588" cy="363537"/>
          </a:xfrm>
          <a:prstGeom prst="line">
            <a:avLst/>
          </a:prstGeom>
          <a:noFill/>
          <a:ln w="25200">
            <a:solidFill>
              <a:schemeClr val="bg1"/>
            </a:solidFill>
            <a:round/>
            <a:headEnd/>
            <a:tailEnd/>
          </a:ln>
        </p:spPr>
        <p:txBody>
          <a:bodyPr/>
          <a:lstStyle/>
          <a:p>
            <a:endParaRPr lang="en-US" dirty="0">
              <a:latin typeface="Arial" panose="020B0604020202020204" pitchFamily="34" charset="0"/>
            </a:endParaRPr>
          </a:p>
        </p:txBody>
      </p:sp>
      <p:sp>
        <p:nvSpPr>
          <p:cNvPr id="18476" name="Text Box 49"/>
          <p:cNvSpPr txBox="1">
            <a:spLocks noChangeArrowheads="1"/>
          </p:cNvSpPr>
          <p:nvPr/>
        </p:nvSpPr>
        <p:spPr bwMode="auto">
          <a:xfrm>
            <a:off x="2851150" y="53276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18477" name="Line 50"/>
          <p:cNvSpPr>
            <a:spLocks noChangeShapeType="1"/>
          </p:cNvSpPr>
          <p:nvPr/>
        </p:nvSpPr>
        <p:spPr bwMode="auto">
          <a:xfrm flipV="1">
            <a:off x="2073275" y="5530850"/>
            <a:ext cx="711200" cy="4763"/>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46" name="AutoShape 23"/>
          <p:cNvSpPr>
            <a:spLocks noChangeArrowheads="1"/>
          </p:cNvSpPr>
          <p:nvPr/>
        </p:nvSpPr>
        <p:spPr bwMode="auto">
          <a:xfrm>
            <a:off x="2768600" y="3279775"/>
            <a:ext cx="1004888" cy="374650"/>
          </a:xfrm>
          <a:prstGeom prst="roundRect">
            <a:avLst>
              <a:gd name="adj" fmla="val 384"/>
            </a:avLst>
          </a:prstGeom>
          <a:solidFill>
            <a:schemeClr val="bg1">
              <a:lumMod val="85000"/>
            </a:schemeClr>
          </a:solidFill>
          <a:ln w="25146">
            <a:solidFill>
              <a:schemeClr val="bg1">
                <a:lumMod val="85000"/>
              </a:schemeClr>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47" name="AutoShape 25"/>
          <p:cNvSpPr>
            <a:spLocks noChangeArrowheads="1"/>
          </p:cNvSpPr>
          <p:nvPr/>
        </p:nvSpPr>
        <p:spPr bwMode="auto">
          <a:xfrm>
            <a:off x="4351338" y="3289300"/>
            <a:ext cx="1003300" cy="376238"/>
          </a:xfrm>
          <a:prstGeom prst="roundRect">
            <a:avLst>
              <a:gd name="adj" fmla="val 384"/>
            </a:avLst>
          </a:prstGeom>
          <a:solidFill>
            <a:schemeClr val="bg1">
              <a:lumMod val="85000"/>
            </a:schemeClr>
          </a:solidFill>
          <a:ln w="25146">
            <a:solidFill>
              <a:schemeClr val="bg1">
                <a:lumMod val="85000"/>
              </a:schemeClr>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nvGrpSpPr>
          <p:cNvPr id="2" name="Group 1">
            <a:extLst>
              <a:ext uri="{FF2B5EF4-FFF2-40B4-BE49-F238E27FC236}">
                <a16:creationId xmlns:a16="http://schemas.microsoft.com/office/drawing/2014/main" id="{B2857ACF-55D9-1B57-3FFA-8D8F42C780B1}"/>
              </a:ext>
            </a:extLst>
          </p:cNvPr>
          <p:cNvGrpSpPr/>
          <p:nvPr/>
        </p:nvGrpSpPr>
        <p:grpSpPr>
          <a:xfrm>
            <a:off x="1503598" y="1592298"/>
            <a:ext cx="765176" cy="4168774"/>
            <a:chOff x="4264024" y="1906588"/>
            <a:chExt cx="765176" cy="4168774"/>
          </a:xfrm>
        </p:grpSpPr>
        <p:grpSp>
          <p:nvGrpSpPr>
            <p:cNvPr id="3" name="Group 2">
              <a:extLst>
                <a:ext uri="{FF2B5EF4-FFF2-40B4-BE49-F238E27FC236}">
                  <a16:creationId xmlns:a16="http://schemas.microsoft.com/office/drawing/2014/main" id="{D1A4910C-64B5-BAA7-56A0-4DA64DE1C3A0}"/>
                </a:ext>
              </a:extLst>
            </p:cNvPr>
            <p:cNvGrpSpPr/>
            <p:nvPr/>
          </p:nvGrpSpPr>
          <p:grpSpPr>
            <a:xfrm>
              <a:off x="4264025" y="1906588"/>
              <a:ext cx="765175" cy="2084387"/>
              <a:chOff x="1525588" y="2166938"/>
              <a:chExt cx="765175" cy="2084387"/>
            </a:xfrm>
          </p:grpSpPr>
          <p:sp>
            <p:nvSpPr>
              <p:cNvPr id="9" name="AutoShape 3">
                <a:extLst>
                  <a:ext uri="{FF2B5EF4-FFF2-40B4-BE49-F238E27FC236}">
                    <a16:creationId xmlns:a16="http://schemas.microsoft.com/office/drawing/2014/main" id="{2CBE16AC-5EED-130F-CB74-CEBE861061B4}"/>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0" name="AutoShape 4">
                <a:extLst>
                  <a:ext uri="{FF2B5EF4-FFF2-40B4-BE49-F238E27FC236}">
                    <a16:creationId xmlns:a16="http://schemas.microsoft.com/office/drawing/2014/main" id="{2C10CA0D-AC2B-D019-44C7-E5BFAAA42DD7}"/>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1" name="AutoShape 6">
                <a:extLst>
                  <a:ext uri="{FF2B5EF4-FFF2-40B4-BE49-F238E27FC236}">
                    <a16:creationId xmlns:a16="http://schemas.microsoft.com/office/drawing/2014/main" id="{58F15011-F112-0299-AAED-CC59C2E77840}"/>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2" name="AutoShape 4">
                <a:extLst>
                  <a:ext uri="{FF2B5EF4-FFF2-40B4-BE49-F238E27FC236}">
                    <a16:creationId xmlns:a16="http://schemas.microsoft.com/office/drawing/2014/main" id="{DE5663D8-B4DB-6E95-D928-4B55A8100358}"/>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4" name="Group 3">
              <a:extLst>
                <a:ext uri="{FF2B5EF4-FFF2-40B4-BE49-F238E27FC236}">
                  <a16:creationId xmlns:a16="http://schemas.microsoft.com/office/drawing/2014/main" id="{D525A85A-873B-5A3F-15F6-E12CAFDA07AB}"/>
                </a:ext>
              </a:extLst>
            </p:cNvPr>
            <p:cNvGrpSpPr/>
            <p:nvPr/>
          </p:nvGrpSpPr>
          <p:grpSpPr>
            <a:xfrm>
              <a:off x="4264024" y="3990975"/>
              <a:ext cx="765175" cy="2084387"/>
              <a:chOff x="1525588" y="2166938"/>
              <a:chExt cx="765175" cy="2084387"/>
            </a:xfrm>
          </p:grpSpPr>
          <p:sp>
            <p:nvSpPr>
              <p:cNvPr id="5" name="AutoShape 3">
                <a:extLst>
                  <a:ext uri="{FF2B5EF4-FFF2-40B4-BE49-F238E27FC236}">
                    <a16:creationId xmlns:a16="http://schemas.microsoft.com/office/drawing/2014/main" id="{67DBC3D8-C3F9-E14C-2E3F-9517AD4CD819}"/>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6" name="AutoShape 4">
                <a:extLst>
                  <a:ext uri="{FF2B5EF4-FFF2-40B4-BE49-F238E27FC236}">
                    <a16:creationId xmlns:a16="http://schemas.microsoft.com/office/drawing/2014/main" id="{00E722DC-3F3D-8929-E9E9-277B752A1DDC}"/>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7" name="AutoShape 6">
                <a:extLst>
                  <a:ext uri="{FF2B5EF4-FFF2-40B4-BE49-F238E27FC236}">
                    <a16:creationId xmlns:a16="http://schemas.microsoft.com/office/drawing/2014/main" id="{71113C0E-85EB-90D3-1636-47C117FE43F1}"/>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8" name="AutoShape 4">
                <a:extLst>
                  <a:ext uri="{FF2B5EF4-FFF2-40B4-BE49-F238E27FC236}">
                    <a16:creationId xmlns:a16="http://schemas.microsoft.com/office/drawing/2014/main" id="{3FAB8465-509A-51CB-2C6E-80371D58AFCA}"/>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1"/>
          <p:cNvSpPr>
            <a:spLocks noGrp="1"/>
          </p:cNvSpPr>
          <p:nvPr>
            <p:ph type="ftr" sz="quarter" idx="10"/>
          </p:nvPr>
        </p:nvSpPr>
        <p:spPr>
          <a:noFill/>
        </p:spPr>
        <p:txBody>
          <a:bodyPr/>
          <a:lstStyle/>
          <a:p>
            <a:r>
              <a:rPr lang="en-US" dirty="0"/>
              <a:t>Art of Multiprocessor Programming</a:t>
            </a:r>
          </a:p>
        </p:txBody>
      </p:sp>
      <p:sp>
        <p:nvSpPr>
          <p:cNvPr id="21507" name="Slide Number Placeholder 2"/>
          <p:cNvSpPr>
            <a:spLocks noGrp="1"/>
          </p:cNvSpPr>
          <p:nvPr>
            <p:ph type="sldNum" sz="quarter" idx="11"/>
          </p:nvPr>
        </p:nvSpPr>
        <p:spPr>
          <a:noFill/>
        </p:spPr>
        <p:txBody>
          <a:bodyPr/>
          <a:lstStyle/>
          <a:p>
            <a:fld id="{991F8AA3-47E4-4B70-8EC0-87181B17C194}" type="slidenum">
              <a:rPr lang="x-none" smtClean="0"/>
              <a:pPr/>
              <a:t>14</a:t>
            </a:fld>
            <a:endParaRPr lang="en-US" dirty="0"/>
          </a:p>
        </p:txBody>
      </p:sp>
      <p:sp>
        <p:nvSpPr>
          <p:cNvPr id="2150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1CBE8076-92E0-440E-9B7B-001C47C9E72D}" type="slidenum">
              <a:rPr lang="x-none" sz="1400">
                <a:solidFill>
                  <a:schemeClr val="tx1"/>
                </a:solidFill>
                <a:latin typeface="Arial" panose="020B0604020202020204" pitchFamily="34" charset="0"/>
                <a:cs typeface="Arial" panose="020B0604020202020204" pitchFamily="34" charset="0"/>
              </a:rPr>
              <a:pPr/>
              <a:t>14</a:t>
            </a:fld>
            <a:endParaRPr lang="en-US" sz="1400" dirty="0">
              <a:solidFill>
                <a:schemeClr val="tx1"/>
              </a:solidFill>
              <a:latin typeface="Arial" panose="020B0604020202020204" pitchFamily="34" charset="0"/>
              <a:cs typeface="Arial" panose="020B0604020202020204" pitchFamily="34" charset="0"/>
            </a:endParaRPr>
          </a:p>
        </p:txBody>
      </p:sp>
      <p:sp>
        <p:nvSpPr>
          <p:cNvPr id="21509" name="Rectangle 3"/>
          <p:cNvSpPr>
            <a:spLocks noGrp="1" noChangeArrowheads="1"/>
          </p:cNvSpPr>
          <p:nvPr>
            <p:ph type="title" idx="4294967295"/>
          </p:nvPr>
        </p:nvSpPr>
        <p:spPr/>
        <p:txBody>
          <a:bodyPr/>
          <a:lstStyle/>
          <a:p>
            <a:r>
              <a:rPr lang="en-US" dirty="0"/>
              <a:t>Fields</a:t>
            </a:r>
          </a:p>
        </p:txBody>
      </p:sp>
      <p:sp>
        <p:nvSpPr>
          <p:cNvPr id="21510" name="Text Box 4"/>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SimpleHashSet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SimpleHashSet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i &lt; capacity; i++)</a:t>
            </a:r>
          </a:p>
          <a:p>
            <a:pPr algn="l"/>
            <a:r>
              <a:rPr lang="en-US" b="0" dirty="0">
                <a:solidFill>
                  <a:srgbClr val="D4D4D4"/>
                </a:solidFill>
                <a:effectLst/>
                <a:latin typeface="Consolas" panose="020B0609020204030204" pitchFamily="49" charset="0"/>
              </a:rPr>
              <a:t>      table[i]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a:t>
            </a:r>
          </a:p>
        </p:txBody>
      </p:sp>
      <p:sp>
        <p:nvSpPr>
          <p:cNvPr id="21511" name="AutoShape 5"/>
          <p:cNvSpPr>
            <a:spLocks noChangeArrowheads="1"/>
          </p:cNvSpPr>
          <p:nvPr/>
        </p:nvSpPr>
        <p:spPr bwMode="auto">
          <a:xfrm>
            <a:off x="1014413" y="2425700"/>
            <a:ext cx="6040437" cy="533400"/>
          </a:xfrm>
          <a:prstGeom prst="wedgeRoundRectCallout">
            <a:avLst>
              <a:gd name="adj1" fmla="val 22065"/>
              <a:gd name="adj2" fmla="val 39613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21512" name="Text Box 6"/>
          <p:cNvSpPr txBox="1">
            <a:spLocks noChangeArrowheads="1"/>
          </p:cNvSpPr>
          <p:nvPr/>
        </p:nvSpPr>
        <p:spPr bwMode="auto">
          <a:xfrm>
            <a:off x="3925585" y="4816475"/>
            <a:ext cx="3640740"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anose="020B0604020202020204" pitchFamily="34" charset="0"/>
                <a:cs typeface="Arial" panose="020B0604020202020204" pitchFamily="34" charset="0"/>
              </a:rPr>
              <a:t>Array of lock-free lists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D9AF4466-3F0F-9AB6-D642-BE051F2B2032}"/>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SimpleHashSet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SimpleHashSet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i &lt; capacity; i++)</a:t>
            </a:r>
          </a:p>
          <a:p>
            <a:pPr algn="l"/>
            <a:r>
              <a:rPr lang="en-US" b="0" dirty="0">
                <a:solidFill>
                  <a:srgbClr val="D4D4D4"/>
                </a:solidFill>
                <a:effectLst/>
                <a:latin typeface="Consolas" panose="020B0609020204030204" pitchFamily="49" charset="0"/>
              </a:rPr>
              <a:t>      table[i]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a:t>
            </a:r>
          </a:p>
        </p:txBody>
      </p:sp>
      <p:sp>
        <p:nvSpPr>
          <p:cNvPr id="22530" name="Footer Placeholder 1"/>
          <p:cNvSpPr>
            <a:spLocks noGrp="1"/>
          </p:cNvSpPr>
          <p:nvPr>
            <p:ph type="ftr" sz="quarter" idx="10"/>
          </p:nvPr>
        </p:nvSpPr>
        <p:spPr>
          <a:noFill/>
        </p:spPr>
        <p:txBody>
          <a:bodyPr/>
          <a:lstStyle/>
          <a:p>
            <a:r>
              <a:rPr lang="en-US" dirty="0"/>
              <a:t>Art of Multiprocessor Programming</a:t>
            </a:r>
          </a:p>
        </p:txBody>
      </p:sp>
      <p:sp>
        <p:nvSpPr>
          <p:cNvPr id="22531" name="Slide Number Placeholder 2"/>
          <p:cNvSpPr>
            <a:spLocks noGrp="1"/>
          </p:cNvSpPr>
          <p:nvPr>
            <p:ph type="sldNum" sz="quarter" idx="11"/>
          </p:nvPr>
        </p:nvSpPr>
        <p:spPr>
          <a:noFill/>
        </p:spPr>
        <p:txBody>
          <a:bodyPr/>
          <a:lstStyle/>
          <a:p>
            <a:fld id="{4EE13F4E-0BBD-4729-B6BC-845B28FCE2EA}" type="slidenum">
              <a:rPr lang="x-none" smtClean="0"/>
              <a:pPr/>
              <a:t>15</a:t>
            </a:fld>
            <a:endParaRPr lang="en-US" dirty="0"/>
          </a:p>
        </p:txBody>
      </p:sp>
      <p:sp>
        <p:nvSpPr>
          <p:cNvPr id="2253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BBDDC8A6-7FA1-4AF5-BD3D-F7431ECDA5EA}" type="slidenum">
              <a:rPr lang="x-none" sz="1400">
                <a:solidFill>
                  <a:schemeClr val="tx1"/>
                </a:solidFill>
                <a:latin typeface="Arial" panose="020B0604020202020204" pitchFamily="34" charset="0"/>
                <a:cs typeface="Arial" panose="020B0604020202020204" pitchFamily="34" charset="0"/>
              </a:rPr>
              <a:pPr/>
              <a:t>15</a:t>
            </a:fld>
            <a:endParaRPr lang="en-US" sz="1400" dirty="0">
              <a:solidFill>
                <a:schemeClr val="tx1"/>
              </a:solidFill>
              <a:latin typeface="Arial" panose="020B0604020202020204" pitchFamily="34" charset="0"/>
              <a:cs typeface="Arial" panose="020B0604020202020204" pitchFamily="34" charset="0"/>
            </a:endParaRPr>
          </a:p>
        </p:txBody>
      </p:sp>
      <p:sp>
        <p:nvSpPr>
          <p:cNvPr id="22533" name="Rectangle 3"/>
          <p:cNvSpPr>
            <a:spLocks noGrp="1" noChangeArrowheads="1"/>
          </p:cNvSpPr>
          <p:nvPr>
            <p:ph type="title" idx="4294967295"/>
          </p:nvPr>
        </p:nvSpPr>
        <p:spPr/>
        <p:txBody>
          <a:bodyPr/>
          <a:lstStyle/>
          <a:p>
            <a:r>
              <a:rPr lang="en-US" dirty="0"/>
              <a:t>Constructor</a:t>
            </a:r>
          </a:p>
        </p:txBody>
      </p:sp>
      <p:sp>
        <p:nvSpPr>
          <p:cNvPr id="22535" name="AutoShape 5"/>
          <p:cNvSpPr>
            <a:spLocks noChangeArrowheads="1"/>
          </p:cNvSpPr>
          <p:nvPr/>
        </p:nvSpPr>
        <p:spPr bwMode="auto">
          <a:xfrm>
            <a:off x="4572000" y="3077818"/>
            <a:ext cx="2660650" cy="533400"/>
          </a:xfrm>
          <a:prstGeom prst="wedgeRoundRectCallout">
            <a:avLst>
              <a:gd name="adj1" fmla="val -38602"/>
              <a:gd name="adj2" fmla="val 27768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22536" name="Text Box 6"/>
          <p:cNvSpPr txBox="1">
            <a:spLocks noChangeArrowheads="1"/>
          </p:cNvSpPr>
          <p:nvPr/>
        </p:nvSpPr>
        <p:spPr bwMode="auto">
          <a:xfrm>
            <a:off x="4138702" y="4950500"/>
            <a:ext cx="1763623"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anose="020B0604020202020204" pitchFamily="34" charset="0"/>
                <a:cs typeface="Arial" panose="020B0604020202020204" pitchFamily="34" charset="0"/>
              </a:rPr>
              <a:t>Initial size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4DDF750E-798D-CA5C-22EF-F88278061530}"/>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SimpleHashSet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SimpleHashSet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i &lt; capacity; i++)</a:t>
            </a:r>
          </a:p>
          <a:p>
            <a:pPr algn="l"/>
            <a:r>
              <a:rPr lang="en-US" b="0" dirty="0">
                <a:solidFill>
                  <a:srgbClr val="D4D4D4"/>
                </a:solidFill>
                <a:effectLst/>
                <a:latin typeface="Consolas" panose="020B0609020204030204" pitchFamily="49" charset="0"/>
              </a:rPr>
              <a:t>      table[i]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a:t>
            </a:r>
          </a:p>
        </p:txBody>
      </p:sp>
      <p:sp>
        <p:nvSpPr>
          <p:cNvPr id="23554" name="Footer Placeholder 1"/>
          <p:cNvSpPr>
            <a:spLocks noGrp="1"/>
          </p:cNvSpPr>
          <p:nvPr>
            <p:ph type="ftr" sz="quarter" idx="10"/>
          </p:nvPr>
        </p:nvSpPr>
        <p:spPr>
          <a:noFill/>
        </p:spPr>
        <p:txBody>
          <a:bodyPr/>
          <a:lstStyle/>
          <a:p>
            <a:r>
              <a:rPr lang="en-US" dirty="0"/>
              <a:t>Art of Multiprocessor Programming</a:t>
            </a:r>
          </a:p>
        </p:txBody>
      </p:sp>
      <p:sp>
        <p:nvSpPr>
          <p:cNvPr id="23555" name="Slide Number Placeholder 2"/>
          <p:cNvSpPr>
            <a:spLocks noGrp="1"/>
          </p:cNvSpPr>
          <p:nvPr>
            <p:ph type="sldNum" sz="quarter" idx="11"/>
          </p:nvPr>
        </p:nvSpPr>
        <p:spPr>
          <a:noFill/>
        </p:spPr>
        <p:txBody>
          <a:bodyPr/>
          <a:lstStyle/>
          <a:p>
            <a:fld id="{C1700C33-6758-4C6A-8DEE-C043C6D58E64}" type="slidenum">
              <a:rPr lang="x-none" smtClean="0"/>
              <a:pPr/>
              <a:t>16</a:t>
            </a:fld>
            <a:endParaRPr lang="en-US" dirty="0"/>
          </a:p>
        </p:txBody>
      </p:sp>
      <p:sp>
        <p:nvSpPr>
          <p:cNvPr id="2355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BC4A6AEF-6678-45DA-BB89-9D2F7B8CFF24}" type="slidenum">
              <a:rPr lang="x-none" sz="1400">
                <a:solidFill>
                  <a:schemeClr val="tx1"/>
                </a:solidFill>
                <a:latin typeface="Arial" panose="020B0604020202020204" pitchFamily="34" charset="0"/>
                <a:cs typeface="Arial" panose="020B0604020202020204" pitchFamily="34" charset="0"/>
              </a:rPr>
              <a:pPr/>
              <a:t>16</a:t>
            </a:fld>
            <a:endParaRPr lang="en-US" sz="1400" dirty="0">
              <a:solidFill>
                <a:schemeClr val="tx1"/>
              </a:solidFill>
              <a:latin typeface="Arial" panose="020B0604020202020204" pitchFamily="34" charset="0"/>
              <a:cs typeface="Arial" panose="020B0604020202020204" pitchFamily="34" charset="0"/>
            </a:endParaRPr>
          </a:p>
        </p:txBody>
      </p:sp>
      <p:sp>
        <p:nvSpPr>
          <p:cNvPr id="23557" name="Rectangle 3"/>
          <p:cNvSpPr>
            <a:spLocks noGrp="1" noChangeArrowheads="1"/>
          </p:cNvSpPr>
          <p:nvPr>
            <p:ph type="title" idx="4294967295"/>
          </p:nvPr>
        </p:nvSpPr>
        <p:spPr/>
        <p:txBody>
          <a:bodyPr/>
          <a:lstStyle/>
          <a:p>
            <a:r>
              <a:rPr lang="en-US" dirty="0"/>
              <a:t>Constructor</a:t>
            </a:r>
          </a:p>
        </p:txBody>
      </p:sp>
      <p:sp>
        <p:nvSpPr>
          <p:cNvPr id="23559" name="AutoShape 5"/>
          <p:cNvSpPr>
            <a:spLocks noChangeArrowheads="1"/>
          </p:cNvSpPr>
          <p:nvPr/>
        </p:nvSpPr>
        <p:spPr bwMode="auto">
          <a:xfrm>
            <a:off x="1368425" y="3492500"/>
            <a:ext cx="6767513" cy="533400"/>
          </a:xfrm>
          <a:prstGeom prst="wedgeRoundRectCallout">
            <a:avLst>
              <a:gd name="adj1" fmla="val 12727"/>
              <a:gd name="adj2" fmla="val 20089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23560" name="Text Box 6"/>
          <p:cNvSpPr txBox="1">
            <a:spLocks noChangeArrowheads="1"/>
          </p:cNvSpPr>
          <p:nvPr/>
        </p:nvSpPr>
        <p:spPr bwMode="auto">
          <a:xfrm>
            <a:off x="4325427" y="4816475"/>
            <a:ext cx="2863284"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anose="020B0604020202020204" pitchFamily="34" charset="0"/>
                <a:cs typeface="Arial" panose="020B0604020202020204" pitchFamily="34" charset="0"/>
              </a:rPr>
              <a:t>Allocate memory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9B447F39-3DB0-A2D1-3562-2363CE81F625}"/>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SimpleHashSet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SimpleHashSet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i &lt; capacity; i++)</a:t>
            </a:r>
          </a:p>
          <a:p>
            <a:pPr algn="l"/>
            <a:r>
              <a:rPr lang="en-US" b="0" dirty="0">
                <a:solidFill>
                  <a:srgbClr val="D4D4D4"/>
                </a:solidFill>
                <a:effectLst/>
                <a:latin typeface="Consolas" panose="020B0609020204030204" pitchFamily="49" charset="0"/>
              </a:rPr>
              <a:t>      table[i]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a:t>
            </a:r>
          </a:p>
        </p:txBody>
      </p:sp>
      <p:sp>
        <p:nvSpPr>
          <p:cNvPr id="24578" name="Footer Placeholder 1"/>
          <p:cNvSpPr>
            <a:spLocks noGrp="1"/>
          </p:cNvSpPr>
          <p:nvPr>
            <p:ph type="ftr" sz="quarter" idx="10"/>
          </p:nvPr>
        </p:nvSpPr>
        <p:spPr>
          <a:noFill/>
        </p:spPr>
        <p:txBody>
          <a:bodyPr/>
          <a:lstStyle/>
          <a:p>
            <a:r>
              <a:rPr lang="en-US" dirty="0"/>
              <a:t>Art of Multiprocessor Programming</a:t>
            </a:r>
          </a:p>
        </p:txBody>
      </p:sp>
      <p:sp>
        <p:nvSpPr>
          <p:cNvPr id="24579" name="Slide Number Placeholder 2"/>
          <p:cNvSpPr>
            <a:spLocks noGrp="1"/>
          </p:cNvSpPr>
          <p:nvPr>
            <p:ph type="sldNum" sz="quarter" idx="11"/>
          </p:nvPr>
        </p:nvSpPr>
        <p:spPr>
          <a:noFill/>
        </p:spPr>
        <p:txBody>
          <a:bodyPr/>
          <a:lstStyle/>
          <a:p>
            <a:fld id="{23674D3A-FDF8-40BE-A5E5-455B5074EBAB}" type="slidenum">
              <a:rPr lang="x-none" smtClean="0"/>
              <a:pPr/>
              <a:t>17</a:t>
            </a:fld>
            <a:endParaRPr lang="en-US" dirty="0"/>
          </a:p>
        </p:txBody>
      </p:sp>
      <p:sp>
        <p:nvSpPr>
          <p:cNvPr id="2458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1F3F0C8A-B71E-4894-8A3E-DDB0D76BC528}" type="slidenum">
              <a:rPr lang="x-none" sz="1400">
                <a:solidFill>
                  <a:schemeClr val="tx1"/>
                </a:solidFill>
                <a:latin typeface="Arial" panose="020B0604020202020204" pitchFamily="34" charset="0"/>
                <a:cs typeface="Arial" panose="020B0604020202020204" pitchFamily="34" charset="0"/>
              </a:rPr>
              <a:pPr/>
              <a:t>17</a:t>
            </a:fld>
            <a:endParaRPr lang="en-US" sz="1400" dirty="0">
              <a:solidFill>
                <a:schemeClr val="tx1"/>
              </a:solidFill>
              <a:latin typeface="Arial" panose="020B0604020202020204" pitchFamily="34" charset="0"/>
              <a:cs typeface="Arial" panose="020B0604020202020204" pitchFamily="34" charset="0"/>
            </a:endParaRPr>
          </a:p>
        </p:txBody>
      </p:sp>
      <p:sp>
        <p:nvSpPr>
          <p:cNvPr id="24581" name="Rectangle 3"/>
          <p:cNvSpPr>
            <a:spLocks noGrp="1" noChangeArrowheads="1"/>
          </p:cNvSpPr>
          <p:nvPr>
            <p:ph type="title" idx="4294967295"/>
          </p:nvPr>
        </p:nvSpPr>
        <p:spPr/>
        <p:txBody>
          <a:bodyPr/>
          <a:lstStyle/>
          <a:p>
            <a:r>
              <a:rPr lang="en-US" dirty="0"/>
              <a:t>Constructor</a:t>
            </a:r>
          </a:p>
        </p:txBody>
      </p:sp>
      <p:sp>
        <p:nvSpPr>
          <p:cNvPr id="24583" name="AutoShape 5"/>
          <p:cNvSpPr>
            <a:spLocks noChangeArrowheads="1"/>
          </p:cNvSpPr>
          <p:nvPr/>
        </p:nvSpPr>
        <p:spPr bwMode="auto">
          <a:xfrm>
            <a:off x="1398588" y="3851275"/>
            <a:ext cx="6515100" cy="863600"/>
          </a:xfrm>
          <a:prstGeom prst="wedgeRoundRectCallout">
            <a:avLst>
              <a:gd name="adj1" fmla="val -1778"/>
              <a:gd name="adj2" fmla="val 15974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24584" name="Text Box 6"/>
          <p:cNvSpPr txBox="1">
            <a:spLocks noChangeArrowheads="1"/>
          </p:cNvSpPr>
          <p:nvPr/>
        </p:nvSpPr>
        <p:spPr bwMode="auto">
          <a:xfrm>
            <a:off x="3870311" y="5725180"/>
            <a:ext cx="2064989"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anose="020B0604020202020204" pitchFamily="34" charset="0"/>
                <a:cs typeface="Arial" panose="020B0604020202020204" pitchFamily="34" charset="0"/>
              </a:rPr>
              <a:t>Initialization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1"/>
          <p:cNvSpPr>
            <a:spLocks noGrp="1"/>
          </p:cNvSpPr>
          <p:nvPr>
            <p:ph type="ftr" sz="quarter" idx="10"/>
          </p:nvPr>
        </p:nvSpPr>
        <p:spPr>
          <a:noFill/>
        </p:spPr>
        <p:txBody>
          <a:bodyPr/>
          <a:lstStyle/>
          <a:p>
            <a:r>
              <a:rPr lang="en-US" dirty="0"/>
              <a:t>Art of Multiprocessor Programming</a:t>
            </a:r>
          </a:p>
        </p:txBody>
      </p:sp>
      <p:sp>
        <p:nvSpPr>
          <p:cNvPr id="25603" name="Slide Number Placeholder 2"/>
          <p:cNvSpPr>
            <a:spLocks noGrp="1"/>
          </p:cNvSpPr>
          <p:nvPr>
            <p:ph type="sldNum" sz="quarter" idx="11"/>
          </p:nvPr>
        </p:nvSpPr>
        <p:spPr>
          <a:noFill/>
        </p:spPr>
        <p:txBody>
          <a:bodyPr/>
          <a:lstStyle/>
          <a:p>
            <a:fld id="{687608D9-698D-4FFA-9653-5AFEF1E3B949}" type="slidenum">
              <a:rPr lang="x-none" smtClean="0"/>
              <a:pPr/>
              <a:t>18</a:t>
            </a:fld>
            <a:endParaRPr lang="en-US" dirty="0"/>
          </a:p>
        </p:txBody>
      </p:sp>
      <p:sp>
        <p:nvSpPr>
          <p:cNvPr id="2560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6BF4CB3C-E901-480E-9B49-13B0453D3515}" type="slidenum">
              <a:rPr lang="x-none" sz="1400">
                <a:solidFill>
                  <a:schemeClr val="tx1"/>
                </a:solidFill>
                <a:latin typeface="Arial" panose="020B0604020202020204" pitchFamily="34" charset="0"/>
                <a:cs typeface="Arial" panose="020B0604020202020204" pitchFamily="34" charset="0"/>
              </a:rPr>
              <a:pPr/>
              <a:t>18</a:t>
            </a:fld>
            <a:endParaRPr lang="en-US" sz="1400" dirty="0">
              <a:solidFill>
                <a:schemeClr val="tx1"/>
              </a:solidFill>
              <a:latin typeface="Arial" panose="020B0604020202020204" pitchFamily="34" charset="0"/>
              <a:cs typeface="Arial" panose="020B0604020202020204" pitchFamily="34" charset="0"/>
            </a:endParaRPr>
          </a:p>
        </p:txBody>
      </p:sp>
      <p:sp>
        <p:nvSpPr>
          <p:cNvPr id="25605" name="Rectangle 3"/>
          <p:cNvSpPr>
            <a:spLocks noGrp="1" noChangeArrowheads="1"/>
          </p:cNvSpPr>
          <p:nvPr>
            <p:ph type="title" idx="4294967295"/>
          </p:nvPr>
        </p:nvSpPr>
        <p:spPr/>
        <p:txBody>
          <a:bodyPr/>
          <a:lstStyle/>
          <a:p>
            <a:r>
              <a:rPr lang="en-US" dirty="0"/>
              <a:t>Add Method</a:t>
            </a:r>
          </a:p>
        </p:txBody>
      </p:sp>
      <p:sp>
        <p:nvSpPr>
          <p:cNvPr id="25606" name="Text Box 4"/>
          <p:cNvSpPr txBox="1">
            <a:spLocks noChangeArrowheads="1"/>
          </p:cNvSpPr>
          <p:nvPr/>
        </p:nvSpPr>
        <p:spPr bwMode="auto">
          <a:xfrm>
            <a:off x="773113" y="2057400"/>
            <a:ext cx="7445375" cy="193899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table[hash].</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06E723DB-FE8D-6923-8269-6E1DE5785851}"/>
              </a:ext>
            </a:extLst>
          </p:cNvPr>
          <p:cNvSpPr txBox="1">
            <a:spLocks noChangeArrowheads="1"/>
          </p:cNvSpPr>
          <p:nvPr/>
        </p:nvSpPr>
        <p:spPr bwMode="auto">
          <a:xfrm>
            <a:off x="773113" y="2057400"/>
            <a:ext cx="7445375" cy="193899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table[hash].</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   }</a:t>
            </a:r>
          </a:p>
        </p:txBody>
      </p:sp>
      <p:sp>
        <p:nvSpPr>
          <p:cNvPr id="26626" name="Footer Placeholder 1"/>
          <p:cNvSpPr>
            <a:spLocks noGrp="1"/>
          </p:cNvSpPr>
          <p:nvPr>
            <p:ph type="ftr" sz="quarter" idx="10"/>
          </p:nvPr>
        </p:nvSpPr>
        <p:spPr>
          <a:noFill/>
        </p:spPr>
        <p:txBody>
          <a:bodyPr/>
          <a:lstStyle/>
          <a:p>
            <a:r>
              <a:rPr lang="en-US" dirty="0"/>
              <a:t>Art of Multiprocessor Programming</a:t>
            </a:r>
          </a:p>
        </p:txBody>
      </p:sp>
      <p:sp>
        <p:nvSpPr>
          <p:cNvPr id="26627" name="Slide Number Placeholder 2"/>
          <p:cNvSpPr>
            <a:spLocks noGrp="1"/>
          </p:cNvSpPr>
          <p:nvPr>
            <p:ph type="sldNum" sz="quarter" idx="11"/>
          </p:nvPr>
        </p:nvSpPr>
        <p:spPr>
          <a:noFill/>
        </p:spPr>
        <p:txBody>
          <a:bodyPr/>
          <a:lstStyle/>
          <a:p>
            <a:fld id="{A3FACB5E-27FB-4938-B34C-DCA06BDBFACA}" type="slidenum">
              <a:rPr lang="x-none" smtClean="0"/>
              <a:pPr/>
              <a:t>19</a:t>
            </a:fld>
            <a:endParaRPr lang="en-US" dirty="0"/>
          </a:p>
        </p:txBody>
      </p:sp>
      <p:sp>
        <p:nvSpPr>
          <p:cNvPr id="2662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85670795-7B9A-4E3D-B90F-910D613627FE}" type="slidenum">
              <a:rPr lang="x-none" sz="1400">
                <a:solidFill>
                  <a:schemeClr val="tx1"/>
                </a:solidFill>
                <a:latin typeface="Arial" panose="020B0604020202020204" pitchFamily="34" charset="0"/>
                <a:cs typeface="Arial" panose="020B0604020202020204" pitchFamily="34" charset="0"/>
              </a:rPr>
              <a:pPr/>
              <a:t>19</a:t>
            </a:fld>
            <a:endParaRPr lang="en-US" sz="1400" dirty="0">
              <a:solidFill>
                <a:schemeClr val="tx1"/>
              </a:solidFill>
              <a:latin typeface="Arial" panose="020B0604020202020204" pitchFamily="34" charset="0"/>
              <a:cs typeface="Arial" panose="020B0604020202020204" pitchFamily="34" charset="0"/>
            </a:endParaRPr>
          </a:p>
        </p:txBody>
      </p:sp>
      <p:sp>
        <p:nvSpPr>
          <p:cNvPr id="26629" name="Rectangle 3"/>
          <p:cNvSpPr>
            <a:spLocks noGrp="1" noChangeArrowheads="1"/>
          </p:cNvSpPr>
          <p:nvPr>
            <p:ph type="title" idx="4294967295"/>
          </p:nvPr>
        </p:nvSpPr>
        <p:spPr/>
        <p:txBody>
          <a:bodyPr/>
          <a:lstStyle/>
          <a:p>
            <a:r>
              <a:rPr lang="en-US" dirty="0"/>
              <a:t>Add Method</a:t>
            </a:r>
          </a:p>
        </p:txBody>
      </p:sp>
      <p:sp>
        <p:nvSpPr>
          <p:cNvPr id="26631" name="AutoShape 5"/>
          <p:cNvSpPr>
            <a:spLocks noChangeArrowheads="1"/>
          </p:cNvSpPr>
          <p:nvPr/>
        </p:nvSpPr>
        <p:spPr bwMode="auto">
          <a:xfrm>
            <a:off x="1376127" y="2381250"/>
            <a:ext cx="5554898" cy="971550"/>
          </a:xfrm>
          <a:prstGeom prst="wedgeRoundRectCallout">
            <a:avLst>
              <a:gd name="adj1" fmla="val -14799"/>
              <a:gd name="adj2" fmla="val 20069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26632" name="Text Box 6"/>
          <p:cNvSpPr txBox="1">
            <a:spLocks noChangeArrowheads="1"/>
          </p:cNvSpPr>
          <p:nvPr/>
        </p:nvSpPr>
        <p:spPr bwMode="auto">
          <a:xfrm>
            <a:off x="719137" y="4872038"/>
            <a:ext cx="6211887"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Use object hash code to pick a bucket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D5697923-1B0C-8629-04FB-483256CC2CEE}"/>
              </a:ext>
            </a:extLst>
          </p:cNvPr>
          <p:cNvSpPr txBox="1">
            <a:spLocks noChangeArrowheads="1"/>
          </p:cNvSpPr>
          <p:nvPr/>
        </p:nvSpPr>
        <p:spPr bwMode="auto">
          <a:xfrm>
            <a:off x="773113" y="2057400"/>
            <a:ext cx="7445375" cy="193899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table[hash].</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   }</a:t>
            </a:r>
          </a:p>
        </p:txBody>
      </p:sp>
      <p:sp>
        <p:nvSpPr>
          <p:cNvPr id="27650" name="Footer Placeholder 1"/>
          <p:cNvSpPr>
            <a:spLocks noGrp="1"/>
          </p:cNvSpPr>
          <p:nvPr>
            <p:ph type="ftr" sz="quarter" idx="10"/>
          </p:nvPr>
        </p:nvSpPr>
        <p:spPr>
          <a:noFill/>
        </p:spPr>
        <p:txBody>
          <a:bodyPr/>
          <a:lstStyle/>
          <a:p>
            <a:r>
              <a:rPr lang="en-US" dirty="0"/>
              <a:t>Art of Multiprocessor Programming</a:t>
            </a:r>
          </a:p>
        </p:txBody>
      </p:sp>
      <p:sp>
        <p:nvSpPr>
          <p:cNvPr id="27651" name="Slide Number Placeholder 2"/>
          <p:cNvSpPr>
            <a:spLocks noGrp="1"/>
          </p:cNvSpPr>
          <p:nvPr>
            <p:ph type="sldNum" sz="quarter" idx="11"/>
          </p:nvPr>
        </p:nvSpPr>
        <p:spPr>
          <a:noFill/>
        </p:spPr>
        <p:txBody>
          <a:bodyPr/>
          <a:lstStyle/>
          <a:p>
            <a:fld id="{AAC9F662-746B-4F95-B4FD-6C1FFE286878}" type="slidenum">
              <a:rPr lang="x-none" smtClean="0"/>
              <a:pPr/>
              <a:t>20</a:t>
            </a:fld>
            <a:endParaRPr lang="en-US" dirty="0"/>
          </a:p>
        </p:txBody>
      </p:sp>
      <p:sp>
        <p:nvSpPr>
          <p:cNvPr id="2765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53E80295-BD60-48C2-88B4-EC1EBA76A37F}" type="slidenum">
              <a:rPr lang="x-none" sz="1400">
                <a:solidFill>
                  <a:schemeClr val="tx1"/>
                </a:solidFill>
                <a:latin typeface="Arial" panose="020B0604020202020204" pitchFamily="34" charset="0"/>
                <a:cs typeface="Arial" panose="020B0604020202020204" pitchFamily="34" charset="0"/>
              </a:rPr>
              <a:pPr/>
              <a:t>20</a:t>
            </a:fld>
            <a:endParaRPr lang="en-US" sz="1400" dirty="0">
              <a:solidFill>
                <a:schemeClr val="tx1"/>
              </a:solidFill>
              <a:latin typeface="Arial" panose="020B0604020202020204" pitchFamily="34" charset="0"/>
              <a:cs typeface="Arial" panose="020B0604020202020204" pitchFamily="34" charset="0"/>
            </a:endParaRPr>
          </a:p>
        </p:txBody>
      </p:sp>
      <p:sp>
        <p:nvSpPr>
          <p:cNvPr id="27653" name="Rectangle 3"/>
          <p:cNvSpPr>
            <a:spLocks noGrp="1" noChangeArrowheads="1"/>
          </p:cNvSpPr>
          <p:nvPr>
            <p:ph type="title" idx="4294967295"/>
          </p:nvPr>
        </p:nvSpPr>
        <p:spPr/>
        <p:txBody>
          <a:bodyPr/>
          <a:lstStyle/>
          <a:p>
            <a:r>
              <a:rPr lang="en-US" dirty="0"/>
              <a:t>Add Method</a:t>
            </a:r>
          </a:p>
        </p:txBody>
      </p:sp>
      <p:sp>
        <p:nvSpPr>
          <p:cNvPr id="27655" name="AutoShape 5"/>
          <p:cNvSpPr>
            <a:spLocks noChangeArrowheads="1"/>
          </p:cNvSpPr>
          <p:nvPr/>
        </p:nvSpPr>
        <p:spPr bwMode="auto">
          <a:xfrm>
            <a:off x="854075" y="3136900"/>
            <a:ext cx="5454650" cy="581025"/>
          </a:xfrm>
          <a:prstGeom prst="wedgeRoundRectCallout">
            <a:avLst>
              <a:gd name="adj1" fmla="val -13213"/>
              <a:gd name="adj2" fmla="val 26967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27656" name="Text Box 6"/>
          <p:cNvSpPr txBox="1">
            <a:spLocks noChangeArrowheads="1"/>
          </p:cNvSpPr>
          <p:nvPr/>
        </p:nvSpPr>
        <p:spPr bwMode="auto">
          <a:xfrm>
            <a:off x="719138" y="5100638"/>
            <a:ext cx="4604300" cy="52322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Call bucket’s </a:t>
            </a:r>
            <a:r>
              <a:rPr lang="en-US" sz="2800" dirty="0">
                <a:solidFill>
                  <a:schemeClr val="bg1"/>
                </a:solidFill>
                <a:latin typeface="Consolas" panose="020B0609020204030204" pitchFamily="49" charset="0"/>
                <a:cs typeface="Arial" panose="020B0604020202020204" pitchFamily="34" charset="0"/>
              </a:rPr>
              <a:t>add()</a:t>
            </a:r>
            <a:r>
              <a:rPr lang="en-US" sz="2800" dirty="0">
                <a:solidFill>
                  <a:srgbClr val="FFFF00"/>
                </a:solidFill>
                <a:latin typeface="Arial" panose="020B0604020202020204" pitchFamily="34" charset="0"/>
                <a:cs typeface="Arial" panose="020B0604020202020204" pitchFamily="34" charset="0"/>
              </a:rPr>
              <a:t> method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p:txBody>
          <a:bodyPr/>
          <a:lstStyle/>
          <a:p>
            <a:r>
              <a:rPr lang="en-US" dirty="0"/>
              <a:t>No Brainer?</a:t>
            </a:r>
          </a:p>
        </p:txBody>
      </p:sp>
      <p:sp>
        <p:nvSpPr>
          <p:cNvPr id="29698" name="Footer Placeholder 1"/>
          <p:cNvSpPr>
            <a:spLocks noGrp="1"/>
          </p:cNvSpPr>
          <p:nvPr>
            <p:ph type="ftr" sz="quarter" idx="10"/>
          </p:nvPr>
        </p:nvSpPr>
        <p:spPr>
          <a:noFill/>
        </p:spPr>
        <p:txBody>
          <a:bodyPr/>
          <a:lstStyle/>
          <a:p>
            <a:r>
              <a:rPr lang="en-US" dirty="0"/>
              <a:t>Art of Multiprocessor Programming</a:t>
            </a:r>
          </a:p>
        </p:txBody>
      </p:sp>
      <p:sp>
        <p:nvSpPr>
          <p:cNvPr id="29699" name="Slide Number Placeholder 2"/>
          <p:cNvSpPr>
            <a:spLocks noGrp="1"/>
          </p:cNvSpPr>
          <p:nvPr>
            <p:ph type="sldNum" sz="quarter" idx="11"/>
          </p:nvPr>
        </p:nvSpPr>
        <p:spPr>
          <a:noFill/>
        </p:spPr>
        <p:txBody>
          <a:bodyPr/>
          <a:lstStyle/>
          <a:p>
            <a:fld id="{85A8C57B-FAE2-4EE2-AD45-F50FB5A1DE2B}" type="slidenum">
              <a:rPr lang="x-none" smtClean="0"/>
              <a:pPr/>
              <a:t>21</a:t>
            </a:fld>
            <a:endParaRPr lang="en-US" dirty="0"/>
          </a:p>
        </p:txBody>
      </p:sp>
      <p:sp>
        <p:nvSpPr>
          <p:cNvPr id="2970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E26CCED-9ADD-4463-A94E-4F4AABABC177}" type="slidenum">
              <a:rPr lang="x-none" sz="1400">
                <a:solidFill>
                  <a:schemeClr val="tx1"/>
                </a:solidFill>
                <a:latin typeface="Arial" panose="020B0604020202020204" pitchFamily="34" charset="0"/>
                <a:cs typeface="Arial" panose="020B0604020202020204" pitchFamily="34" charset="0"/>
              </a:rPr>
              <a:pPr/>
              <a:t>21</a:t>
            </a:fld>
            <a:endParaRPr lang="en-US" sz="1400" dirty="0">
              <a:solidFill>
                <a:schemeClr val="tx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BA89077-99ED-A4FA-C380-8B3380A2C32B}"/>
              </a:ext>
            </a:extLst>
          </p:cNvPr>
          <p:cNvSpPr txBox="1"/>
          <p:nvPr/>
        </p:nvSpPr>
        <p:spPr bwMode="auto">
          <a:xfrm>
            <a:off x="685800" y="1490990"/>
            <a:ext cx="241437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We just saw a</a:t>
            </a:r>
          </a:p>
        </p:txBody>
      </p:sp>
      <p:sp>
        <p:nvSpPr>
          <p:cNvPr id="3" name="TextBox 2">
            <a:extLst>
              <a:ext uri="{FF2B5EF4-FFF2-40B4-BE49-F238E27FC236}">
                <a16:creationId xmlns:a16="http://schemas.microsoft.com/office/drawing/2014/main" id="{F4FF7DEF-714F-08A0-443A-DF14ADDE08C9}"/>
              </a:ext>
            </a:extLst>
          </p:cNvPr>
          <p:cNvSpPr txBox="1"/>
          <p:nvPr/>
        </p:nvSpPr>
        <p:spPr bwMode="auto">
          <a:xfrm>
            <a:off x="1334134" y="2253387"/>
            <a:ext cx="134203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Simple</a:t>
            </a:r>
          </a:p>
        </p:txBody>
      </p:sp>
      <p:sp>
        <p:nvSpPr>
          <p:cNvPr id="4" name="TextBox 3">
            <a:extLst>
              <a:ext uri="{FF2B5EF4-FFF2-40B4-BE49-F238E27FC236}">
                <a16:creationId xmlns:a16="http://schemas.microsoft.com/office/drawing/2014/main" id="{14054F65-3A53-8DA2-0195-F1391933034F}"/>
              </a:ext>
            </a:extLst>
          </p:cNvPr>
          <p:cNvSpPr txBox="1"/>
          <p:nvPr/>
        </p:nvSpPr>
        <p:spPr bwMode="auto">
          <a:xfrm>
            <a:off x="1334134" y="3015784"/>
            <a:ext cx="174278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Lock-free</a:t>
            </a:r>
          </a:p>
        </p:txBody>
      </p:sp>
      <p:sp>
        <p:nvSpPr>
          <p:cNvPr id="5" name="TextBox 4">
            <a:extLst>
              <a:ext uri="{FF2B5EF4-FFF2-40B4-BE49-F238E27FC236}">
                <a16:creationId xmlns:a16="http://schemas.microsoft.com/office/drawing/2014/main" id="{236EE105-D5BF-1A97-6561-2207152DADAC}"/>
              </a:ext>
            </a:extLst>
          </p:cNvPr>
          <p:cNvSpPr txBox="1"/>
          <p:nvPr/>
        </p:nvSpPr>
        <p:spPr bwMode="auto">
          <a:xfrm>
            <a:off x="1334134" y="3778181"/>
            <a:ext cx="712406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Concurrent hash-based set implementation</a:t>
            </a:r>
          </a:p>
        </p:txBody>
      </p:sp>
      <p:sp>
        <p:nvSpPr>
          <p:cNvPr id="6" name="TextBox 5">
            <a:extLst>
              <a:ext uri="{FF2B5EF4-FFF2-40B4-BE49-F238E27FC236}">
                <a16:creationId xmlns:a16="http://schemas.microsoft.com/office/drawing/2014/main" id="{BF69D7E1-0BEE-4AC6-8882-8555ABE549D3}"/>
              </a:ext>
            </a:extLst>
          </p:cNvPr>
          <p:cNvSpPr txBox="1"/>
          <p:nvPr/>
        </p:nvSpPr>
        <p:spPr bwMode="auto">
          <a:xfrm>
            <a:off x="685800" y="4540578"/>
            <a:ext cx="311489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What’s not to like?</a:t>
            </a:r>
          </a:p>
        </p:txBody>
      </p:sp>
      <p:sp>
        <p:nvSpPr>
          <p:cNvPr id="7" name="TextBox 6">
            <a:extLst>
              <a:ext uri="{FF2B5EF4-FFF2-40B4-BE49-F238E27FC236}">
                <a16:creationId xmlns:a16="http://schemas.microsoft.com/office/drawing/2014/main" id="{32C4E6EA-325D-BEAC-67FE-2C8104ADF9A3}"/>
              </a:ext>
            </a:extLst>
          </p:cNvPr>
          <p:cNvSpPr txBox="1"/>
          <p:nvPr/>
        </p:nvSpPr>
        <p:spPr bwMode="auto">
          <a:xfrm>
            <a:off x="685800" y="5302977"/>
            <a:ext cx="521322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rPr>
              <a:t>We don’t know how to resize …</a:t>
            </a:r>
            <a:endParaRPr lang="en-US" sz="2800"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p:txBody>
          <a:bodyPr/>
          <a:lstStyle/>
          <a:p>
            <a:r>
              <a:rPr lang="en-US" dirty="0"/>
              <a:t>Is Resizing Necessary?</a:t>
            </a:r>
          </a:p>
        </p:txBody>
      </p:sp>
      <p:sp>
        <p:nvSpPr>
          <p:cNvPr id="30722" name="Footer Placeholder 1"/>
          <p:cNvSpPr>
            <a:spLocks noGrp="1"/>
          </p:cNvSpPr>
          <p:nvPr>
            <p:ph type="ftr" sz="quarter" idx="10"/>
          </p:nvPr>
        </p:nvSpPr>
        <p:spPr>
          <a:noFill/>
        </p:spPr>
        <p:txBody>
          <a:bodyPr/>
          <a:lstStyle/>
          <a:p>
            <a:r>
              <a:rPr lang="en-US" dirty="0"/>
              <a:t>Art of Multiprocessor Programming</a:t>
            </a:r>
          </a:p>
        </p:txBody>
      </p:sp>
      <p:sp>
        <p:nvSpPr>
          <p:cNvPr id="30723" name="Slide Number Placeholder 2"/>
          <p:cNvSpPr>
            <a:spLocks noGrp="1"/>
          </p:cNvSpPr>
          <p:nvPr>
            <p:ph type="sldNum" sz="quarter" idx="11"/>
          </p:nvPr>
        </p:nvSpPr>
        <p:spPr>
          <a:noFill/>
        </p:spPr>
        <p:txBody>
          <a:bodyPr/>
          <a:lstStyle/>
          <a:p>
            <a:fld id="{EAB9A44C-A015-4AED-88D9-20DC7A321342}" type="slidenum">
              <a:rPr lang="x-none" smtClean="0"/>
              <a:pPr/>
              <a:t>22</a:t>
            </a:fld>
            <a:endParaRPr lang="en-US" dirty="0"/>
          </a:p>
        </p:txBody>
      </p:sp>
      <p:sp>
        <p:nvSpPr>
          <p:cNvPr id="3072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D2189B2-57CE-4FDF-BB93-80C9282A5E34}" type="slidenum">
              <a:rPr lang="x-none" sz="1400">
                <a:solidFill>
                  <a:schemeClr val="tx1"/>
                </a:solidFill>
                <a:latin typeface="Arial" panose="020B0604020202020204" pitchFamily="34" charset="0"/>
                <a:cs typeface="Arial" panose="020B0604020202020204" pitchFamily="34" charset="0"/>
              </a:rPr>
              <a:pPr/>
              <a:t>22</a:t>
            </a:fld>
            <a:endParaRPr lang="en-US" sz="1400" dirty="0">
              <a:solidFill>
                <a:schemeClr val="tx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AF9634F-6E0B-4788-5366-833DD30113B5}"/>
              </a:ext>
            </a:extLst>
          </p:cNvPr>
          <p:cNvSpPr txBox="1"/>
          <p:nvPr/>
        </p:nvSpPr>
        <p:spPr bwMode="auto">
          <a:xfrm>
            <a:off x="1170174" y="2326084"/>
            <a:ext cx="576472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Constant-time method calls require</a:t>
            </a:r>
          </a:p>
        </p:txBody>
      </p:sp>
      <p:sp>
        <p:nvSpPr>
          <p:cNvPr id="3" name="TextBox 2">
            <a:extLst>
              <a:ext uri="{FF2B5EF4-FFF2-40B4-BE49-F238E27FC236}">
                <a16:creationId xmlns:a16="http://schemas.microsoft.com/office/drawing/2014/main" id="{FA44C9FA-6635-D241-58E8-91FB28ECCEFC}"/>
              </a:ext>
            </a:extLst>
          </p:cNvPr>
          <p:cNvSpPr txBox="1"/>
          <p:nvPr/>
        </p:nvSpPr>
        <p:spPr bwMode="auto">
          <a:xfrm>
            <a:off x="1991713" y="3148143"/>
            <a:ext cx="412164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Constant-length buckets</a:t>
            </a:r>
          </a:p>
        </p:txBody>
      </p:sp>
      <p:sp>
        <p:nvSpPr>
          <p:cNvPr id="4" name="TextBox 3">
            <a:extLst>
              <a:ext uri="{FF2B5EF4-FFF2-40B4-BE49-F238E27FC236}">
                <a16:creationId xmlns:a16="http://schemas.microsoft.com/office/drawing/2014/main" id="{D5FDA812-8FCD-6783-E2ED-2F1A861003F9}"/>
              </a:ext>
            </a:extLst>
          </p:cNvPr>
          <p:cNvSpPr txBox="1"/>
          <p:nvPr/>
        </p:nvSpPr>
        <p:spPr bwMode="auto">
          <a:xfrm>
            <a:off x="1991713" y="3903976"/>
            <a:ext cx="556139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Table size proportional to set size</a:t>
            </a:r>
          </a:p>
        </p:txBody>
      </p:sp>
      <p:sp>
        <p:nvSpPr>
          <p:cNvPr id="5" name="TextBox 4">
            <a:extLst>
              <a:ext uri="{FF2B5EF4-FFF2-40B4-BE49-F238E27FC236}">
                <a16:creationId xmlns:a16="http://schemas.microsoft.com/office/drawing/2014/main" id="{AA72E074-C052-9E05-5BAD-A34178928B57}"/>
              </a:ext>
            </a:extLst>
          </p:cNvPr>
          <p:cNvSpPr txBox="1"/>
          <p:nvPr/>
        </p:nvSpPr>
        <p:spPr bwMode="auto">
          <a:xfrm>
            <a:off x="1170174" y="4692921"/>
            <a:ext cx="601639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As set grows, must be able to resize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r>
              <a:rPr lang="en-US" dirty="0"/>
              <a:t>Art of Multiprocessor Programming</a:t>
            </a:r>
          </a:p>
        </p:txBody>
      </p:sp>
      <p:sp>
        <p:nvSpPr>
          <p:cNvPr id="31747" name="Slide Number Placeholder 2"/>
          <p:cNvSpPr>
            <a:spLocks noGrp="1"/>
          </p:cNvSpPr>
          <p:nvPr>
            <p:ph type="sldNum" sz="quarter" idx="11"/>
          </p:nvPr>
        </p:nvSpPr>
        <p:spPr>
          <a:noFill/>
        </p:spPr>
        <p:txBody>
          <a:bodyPr/>
          <a:lstStyle/>
          <a:p>
            <a:fld id="{B27EAA89-A58E-4846-BA21-CA944A4F871E}" type="slidenum">
              <a:rPr lang="x-none" smtClean="0"/>
              <a:pPr/>
              <a:t>23</a:t>
            </a:fld>
            <a:endParaRPr lang="en-US" dirty="0"/>
          </a:p>
        </p:txBody>
      </p:sp>
      <p:sp>
        <p:nvSpPr>
          <p:cNvPr id="3174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778B380-5C2B-49A1-982D-D05E4B15C196}" type="slidenum">
              <a:rPr lang="x-none" sz="1400">
                <a:solidFill>
                  <a:srgbClr val="FFFF00"/>
                </a:solidFill>
                <a:latin typeface="Arial" panose="020B0604020202020204" pitchFamily="34" charset="0"/>
                <a:cs typeface="Arial" panose="020B0604020202020204" pitchFamily="34" charset="0"/>
              </a:rPr>
              <a:pPr/>
              <a:t>23</a:t>
            </a:fld>
            <a:endParaRPr lang="en-US" sz="1400" dirty="0">
              <a:solidFill>
                <a:srgbClr val="FFFF00"/>
              </a:solidFill>
              <a:latin typeface="Arial" panose="020B0604020202020204" pitchFamily="34" charset="0"/>
              <a:cs typeface="Arial" panose="020B0604020202020204" pitchFamily="34" charset="0"/>
            </a:endParaRPr>
          </a:p>
        </p:txBody>
      </p:sp>
      <p:sp>
        <p:nvSpPr>
          <p:cNvPr id="31749" name="Rectangle 2"/>
          <p:cNvSpPr>
            <a:spLocks noGrp="1" noChangeArrowheads="1"/>
          </p:cNvSpPr>
          <p:nvPr>
            <p:ph type="title" idx="4294967295"/>
          </p:nvPr>
        </p:nvSpPr>
        <p:spPr/>
        <p:txBody>
          <a:bodyPr/>
          <a:lstStyle/>
          <a:p>
            <a:r>
              <a:rPr lang="en-US" dirty="0"/>
              <a:t>Set Method Mix</a:t>
            </a:r>
          </a:p>
        </p:txBody>
      </p:sp>
      <p:graphicFrame>
        <p:nvGraphicFramePr>
          <p:cNvPr id="2" name="Chart 1">
            <a:extLst>
              <a:ext uri="{FF2B5EF4-FFF2-40B4-BE49-F238E27FC236}">
                <a16:creationId xmlns:a16="http://schemas.microsoft.com/office/drawing/2014/main" id="{EB974A29-3902-B81B-380B-6CCB6EFAA46F}"/>
              </a:ext>
            </a:extLst>
          </p:cNvPr>
          <p:cNvGraphicFramePr>
            <a:graphicFrameLocks/>
          </p:cNvGraphicFramePr>
          <p:nvPr>
            <p:extLst>
              <p:ext uri="{D42A27DB-BD31-4B8C-83A1-F6EECF244321}">
                <p14:modId xmlns:p14="http://schemas.microsoft.com/office/powerpoint/2010/main" val="3882649398"/>
              </p:ext>
            </p:extLst>
          </p:nvPr>
        </p:nvGraphicFramePr>
        <p:xfrm>
          <a:off x="1381784" y="1625098"/>
          <a:ext cx="6380431" cy="444072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064DE41C-79F3-6F77-FCFC-B414D34F7B35}"/>
              </a:ext>
            </a:extLst>
          </p:cNvPr>
          <p:cNvSpPr txBox="1"/>
          <p:nvPr/>
        </p:nvSpPr>
        <p:spPr bwMode="auto">
          <a:xfrm>
            <a:off x="685800" y="4516221"/>
            <a:ext cx="348364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latin typeface="Arial" panose="020B0604020202020204" pitchFamily="34" charset="0"/>
              </a:rPr>
              <a:t>Growing is important</a:t>
            </a:r>
          </a:p>
        </p:txBody>
      </p:sp>
      <p:sp>
        <p:nvSpPr>
          <p:cNvPr id="4" name="TextBox 3">
            <a:extLst>
              <a:ext uri="{FF2B5EF4-FFF2-40B4-BE49-F238E27FC236}">
                <a16:creationId xmlns:a16="http://schemas.microsoft.com/office/drawing/2014/main" id="{A1ECF33F-3E91-DD6F-E04D-D55B3F62724D}"/>
              </a:ext>
            </a:extLst>
          </p:cNvPr>
          <p:cNvSpPr txBox="1"/>
          <p:nvPr/>
        </p:nvSpPr>
        <p:spPr bwMode="auto">
          <a:xfrm>
            <a:off x="4255985" y="5224790"/>
            <a:ext cx="290335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latin typeface="Arial" panose="020B0604020202020204" pitchFamily="34" charset="0"/>
              </a:rPr>
              <a:t>Shrinking less so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1"/>
          <p:cNvSpPr>
            <a:spLocks noGrp="1"/>
          </p:cNvSpPr>
          <p:nvPr>
            <p:ph type="ftr" sz="quarter" idx="10"/>
          </p:nvPr>
        </p:nvSpPr>
        <p:spPr>
          <a:noFill/>
        </p:spPr>
        <p:txBody>
          <a:bodyPr/>
          <a:lstStyle/>
          <a:p>
            <a:r>
              <a:rPr lang="en-US" dirty="0"/>
              <a:t>Art of Multiprocessor Programming</a:t>
            </a:r>
          </a:p>
        </p:txBody>
      </p:sp>
      <p:sp>
        <p:nvSpPr>
          <p:cNvPr id="32771" name="Slide Number Placeholder 2"/>
          <p:cNvSpPr>
            <a:spLocks noGrp="1"/>
          </p:cNvSpPr>
          <p:nvPr>
            <p:ph type="sldNum" sz="quarter" idx="11"/>
          </p:nvPr>
        </p:nvSpPr>
        <p:spPr>
          <a:noFill/>
        </p:spPr>
        <p:txBody>
          <a:bodyPr/>
          <a:lstStyle/>
          <a:p>
            <a:fld id="{4DE6ED67-90F0-4A14-9B4F-1BE58F25D1AD}" type="slidenum">
              <a:rPr lang="x-none" smtClean="0"/>
              <a:pPr/>
              <a:t>24</a:t>
            </a:fld>
            <a:endParaRPr lang="en-US" dirty="0"/>
          </a:p>
        </p:txBody>
      </p:sp>
      <p:sp>
        <p:nvSpPr>
          <p:cNvPr id="32772" name="Rectangle 2"/>
          <p:cNvSpPr>
            <a:spLocks noGrp="1" noChangeArrowheads="1"/>
          </p:cNvSpPr>
          <p:nvPr>
            <p:ph type="title" idx="4294967295"/>
          </p:nvPr>
        </p:nvSpPr>
        <p:spPr/>
        <p:txBody>
          <a:bodyPr/>
          <a:lstStyle/>
          <a:p>
            <a:r>
              <a:rPr lang="en-US" dirty="0"/>
              <a:t>When to Resize?</a:t>
            </a:r>
          </a:p>
        </p:txBody>
      </p:sp>
      <p:sp>
        <p:nvSpPr>
          <p:cNvPr id="2" name="TextBox 1">
            <a:extLst>
              <a:ext uri="{FF2B5EF4-FFF2-40B4-BE49-F238E27FC236}">
                <a16:creationId xmlns:a16="http://schemas.microsoft.com/office/drawing/2014/main" id="{127E62EA-8DB4-304B-FD94-BA26D62C0868}"/>
              </a:ext>
            </a:extLst>
          </p:cNvPr>
          <p:cNvSpPr txBox="1"/>
          <p:nvPr/>
        </p:nvSpPr>
        <p:spPr bwMode="auto">
          <a:xfrm>
            <a:off x="1062578" y="1752600"/>
            <a:ext cx="42466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Many reasonable policies</a:t>
            </a:r>
          </a:p>
        </p:txBody>
      </p:sp>
      <p:sp>
        <p:nvSpPr>
          <p:cNvPr id="3" name="TextBox 2">
            <a:extLst>
              <a:ext uri="{FF2B5EF4-FFF2-40B4-BE49-F238E27FC236}">
                <a16:creationId xmlns:a16="http://schemas.microsoft.com/office/drawing/2014/main" id="{C3DCC795-739C-100C-C21D-A9D33956BCCB}"/>
              </a:ext>
            </a:extLst>
          </p:cNvPr>
          <p:cNvSpPr txBox="1"/>
          <p:nvPr/>
        </p:nvSpPr>
        <p:spPr bwMode="auto">
          <a:xfrm>
            <a:off x="1062578" y="2514997"/>
            <a:ext cx="723948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Pick a threshold on num of items in a bucket</a:t>
            </a:r>
          </a:p>
        </p:txBody>
      </p:sp>
      <p:sp>
        <p:nvSpPr>
          <p:cNvPr id="4" name="TextBox 3">
            <a:extLst>
              <a:ext uri="{FF2B5EF4-FFF2-40B4-BE49-F238E27FC236}">
                <a16:creationId xmlns:a16="http://schemas.microsoft.com/office/drawing/2014/main" id="{A803F852-A3C3-4346-1B24-65167574CA0C}"/>
              </a:ext>
            </a:extLst>
          </p:cNvPr>
          <p:cNvSpPr txBox="1"/>
          <p:nvPr/>
        </p:nvSpPr>
        <p:spPr bwMode="auto">
          <a:xfrm>
            <a:off x="1062578" y="3277394"/>
            <a:ext cx="280557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Global threshold</a:t>
            </a:r>
          </a:p>
        </p:txBody>
      </p:sp>
      <p:sp>
        <p:nvSpPr>
          <p:cNvPr id="5" name="TextBox 4">
            <a:extLst>
              <a:ext uri="{FF2B5EF4-FFF2-40B4-BE49-F238E27FC236}">
                <a16:creationId xmlns:a16="http://schemas.microsoft.com/office/drawing/2014/main" id="{CE774050-E52F-B738-ED94-8128FCEDAF1C}"/>
              </a:ext>
            </a:extLst>
          </p:cNvPr>
          <p:cNvSpPr txBox="1"/>
          <p:nvPr/>
        </p:nvSpPr>
        <p:spPr bwMode="auto">
          <a:xfrm>
            <a:off x="1786855" y="4039791"/>
            <a:ext cx="609493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When ≥ </a:t>
            </a:r>
            <a:r>
              <a:rPr lang="en-US" sz="2800" b="1" dirty="0">
                <a:solidFill>
                  <a:srgbClr val="FFFF00"/>
                </a:solidFill>
              </a:rPr>
              <a:t>¼</a:t>
            </a:r>
            <a:r>
              <a:rPr lang="en-US" sz="2800" dirty="0">
                <a:solidFill>
                  <a:srgbClr val="FFFF00"/>
                </a:solidFill>
              </a:rPr>
              <a:t> buckets exceed this value</a:t>
            </a:r>
          </a:p>
        </p:txBody>
      </p:sp>
      <p:sp>
        <p:nvSpPr>
          <p:cNvPr id="6" name="TextBox 5">
            <a:extLst>
              <a:ext uri="{FF2B5EF4-FFF2-40B4-BE49-F238E27FC236}">
                <a16:creationId xmlns:a16="http://schemas.microsoft.com/office/drawing/2014/main" id="{C2C6EE5F-FC90-DBE0-045A-47191E32DBE1}"/>
              </a:ext>
            </a:extLst>
          </p:cNvPr>
          <p:cNvSpPr txBox="1"/>
          <p:nvPr/>
        </p:nvSpPr>
        <p:spPr bwMode="auto">
          <a:xfrm>
            <a:off x="1062578" y="4802188"/>
            <a:ext cx="286328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Bucket threshold</a:t>
            </a:r>
          </a:p>
        </p:txBody>
      </p:sp>
      <p:sp>
        <p:nvSpPr>
          <p:cNvPr id="7" name="TextBox 6">
            <a:extLst>
              <a:ext uri="{FF2B5EF4-FFF2-40B4-BE49-F238E27FC236}">
                <a16:creationId xmlns:a16="http://schemas.microsoft.com/office/drawing/2014/main" id="{1C085302-04D7-E4E0-1E90-7D2DDB8A7989}"/>
              </a:ext>
            </a:extLst>
          </p:cNvPr>
          <p:cNvSpPr txBox="1"/>
          <p:nvPr/>
        </p:nvSpPr>
        <p:spPr bwMode="auto">
          <a:xfrm>
            <a:off x="1786855" y="5564587"/>
            <a:ext cx="607890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When any bucket exceeds this value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1"/>
          <p:cNvSpPr>
            <a:spLocks noGrp="1"/>
          </p:cNvSpPr>
          <p:nvPr>
            <p:ph type="ftr" sz="quarter" idx="10"/>
          </p:nvPr>
        </p:nvSpPr>
        <p:spPr>
          <a:noFill/>
        </p:spPr>
        <p:txBody>
          <a:bodyPr/>
          <a:lstStyle/>
          <a:p>
            <a:r>
              <a:rPr lang="en-US" dirty="0"/>
              <a:t>Art of Multiprocessor Programming</a:t>
            </a:r>
          </a:p>
        </p:txBody>
      </p:sp>
      <p:sp>
        <p:nvSpPr>
          <p:cNvPr id="33795" name="Slide Number Placeholder 2"/>
          <p:cNvSpPr>
            <a:spLocks noGrp="1"/>
          </p:cNvSpPr>
          <p:nvPr>
            <p:ph type="sldNum" sz="quarter" idx="11"/>
          </p:nvPr>
        </p:nvSpPr>
        <p:spPr>
          <a:noFill/>
        </p:spPr>
        <p:txBody>
          <a:bodyPr/>
          <a:lstStyle/>
          <a:p>
            <a:fld id="{10D1F353-AA0C-4C15-B62C-F707B62C5DC1}" type="slidenum">
              <a:rPr lang="x-none" smtClean="0"/>
              <a:pPr/>
              <a:t>25</a:t>
            </a:fld>
            <a:endParaRPr lang="en-US" dirty="0"/>
          </a:p>
        </p:txBody>
      </p:sp>
      <p:sp>
        <p:nvSpPr>
          <p:cNvPr id="33796" name="Rectangle 2"/>
          <p:cNvSpPr>
            <a:spLocks noGrp="1" noChangeArrowheads="1"/>
          </p:cNvSpPr>
          <p:nvPr>
            <p:ph type="title" idx="4294967295"/>
          </p:nvPr>
        </p:nvSpPr>
        <p:spPr/>
        <p:txBody>
          <a:bodyPr/>
          <a:lstStyle/>
          <a:p>
            <a:r>
              <a:rPr lang="en-US" dirty="0"/>
              <a:t>Coarse-Grained Locking</a:t>
            </a:r>
          </a:p>
        </p:txBody>
      </p:sp>
      <p:sp>
        <p:nvSpPr>
          <p:cNvPr id="2" name="TextBox 1">
            <a:extLst>
              <a:ext uri="{FF2B5EF4-FFF2-40B4-BE49-F238E27FC236}">
                <a16:creationId xmlns:a16="http://schemas.microsoft.com/office/drawing/2014/main" id="{B70CB502-651A-C6B1-5D14-FD1950C25B9F}"/>
              </a:ext>
            </a:extLst>
          </p:cNvPr>
          <p:cNvSpPr txBox="1"/>
          <p:nvPr/>
        </p:nvSpPr>
        <p:spPr bwMode="auto">
          <a:xfrm>
            <a:off x="2074615" y="1932285"/>
            <a:ext cx="1164101" cy="523220"/>
          </a:xfrm>
          <a:prstGeom prst="rect">
            <a:avLst/>
          </a:prstGeom>
          <a:solidFill>
            <a:schemeClr val="tx1"/>
          </a:solidFill>
          <a:ln w="76200">
            <a:solidFill>
              <a:srgbClr val="00B05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Good:</a:t>
            </a:r>
          </a:p>
        </p:txBody>
      </p:sp>
      <p:sp>
        <p:nvSpPr>
          <p:cNvPr id="3" name="TextBox 2">
            <a:extLst>
              <a:ext uri="{FF2B5EF4-FFF2-40B4-BE49-F238E27FC236}">
                <a16:creationId xmlns:a16="http://schemas.microsoft.com/office/drawing/2014/main" id="{C22DB194-B7BA-569C-B36C-0ECD7A96189E}"/>
              </a:ext>
            </a:extLst>
          </p:cNvPr>
          <p:cNvSpPr txBox="1"/>
          <p:nvPr/>
        </p:nvSpPr>
        <p:spPr bwMode="auto">
          <a:xfrm>
            <a:off x="2730791" y="2725564"/>
            <a:ext cx="1342034" cy="523220"/>
          </a:xfrm>
          <a:prstGeom prst="rect">
            <a:avLst/>
          </a:prstGeom>
          <a:solidFill>
            <a:schemeClr val="tx1"/>
          </a:solidFill>
          <a:ln w="76200">
            <a:solidFill>
              <a:srgbClr val="FF99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Simple</a:t>
            </a:r>
          </a:p>
        </p:txBody>
      </p:sp>
      <p:sp>
        <p:nvSpPr>
          <p:cNvPr id="4" name="TextBox 3">
            <a:extLst>
              <a:ext uri="{FF2B5EF4-FFF2-40B4-BE49-F238E27FC236}">
                <a16:creationId xmlns:a16="http://schemas.microsoft.com/office/drawing/2014/main" id="{5625733D-EDE8-AF44-C2E6-B26384C43004}"/>
              </a:ext>
            </a:extLst>
          </p:cNvPr>
          <p:cNvSpPr txBox="1"/>
          <p:nvPr/>
        </p:nvSpPr>
        <p:spPr bwMode="auto">
          <a:xfrm>
            <a:off x="2730791" y="3518843"/>
            <a:ext cx="288091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Hard to mess up</a:t>
            </a:r>
          </a:p>
        </p:txBody>
      </p:sp>
      <p:sp>
        <p:nvSpPr>
          <p:cNvPr id="5" name="TextBox 4">
            <a:extLst>
              <a:ext uri="{FF2B5EF4-FFF2-40B4-BE49-F238E27FC236}">
                <a16:creationId xmlns:a16="http://schemas.microsoft.com/office/drawing/2014/main" id="{6391A0CB-8F93-E199-4DA0-D60B4ACF0281}"/>
              </a:ext>
            </a:extLst>
          </p:cNvPr>
          <p:cNvSpPr txBox="1"/>
          <p:nvPr/>
        </p:nvSpPr>
        <p:spPr bwMode="auto">
          <a:xfrm>
            <a:off x="2074615" y="4312122"/>
            <a:ext cx="923651"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Bad:</a:t>
            </a:r>
          </a:p>
        </p:txBody>
      </p:sp>
      <p:sp>
        <p:nvSpPr>
          <p:cNvPr id="6" name="TextBox 5">
            <a:extLst>
              <a:ext uri="{FF2B5EF4-FFF2-40B4-BE49-F238E27FC236}">
                <a16:creationId xmlns:a16="http://schemas.microsoft.com/office/drawing/2014/main" id="{29E4069C-97E7-C158-1C11-BB5533C13556}"/>
              </a:ext>
            </a:extLst>
          </p:cNvPr>
          <p:cNvSpPr txBox="1"/>
          <p:nvPr/>
        </p:nvSpPr>
        <p:spPr bwMode="auto">
          <a:xfrm>
            <a:off x="2730791" y="5105401"/>
            <a:ext cx="368241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Sequential bottleneck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A962973-EDBC-BC22-FAA6-2598B87CF7D9}"/>
              </a:ext>
            </a:extLst>
          </p:cNvPr>
          <p:cNvGrpSpPr/>
          <p:nvPr/>
        </p:nvGrpSpPr>
        <p:grpSpPr>
          <a:xfrm>
            <a:off x="3472224" y="1935163"/>
            <a:ext cx="765175" cy="2084387"/>
            <a:chOff x="1525588" y="2166938"/>
            <a:chExt cx="765175" cy="2084387"/>
          </a:xfrm>
          <a:effectLst>
            <a:glow rad="139700">
              <a:schemeClr val="accent3">
                <a:satMod val="175000"/>
                <a:alpha val="40000"/>
              </a:schemeClr>
            </a:glow>
          </a:effectLst>
        </p:grpSpPr>
        <p:sp>
          <p:nvSpPr>
            <p:cNvPr id="5" name="AutoShape 3">
              <a:extLst>
                <a:ext uri="{FF2B5EF4-FFF2-40B4-BE49-F238E27FC236}">
                  <a16:creationId xmlns:a16="http://schemas.microsoft.com/office/drawing/2014/main" id="{9DCA3D90-E21E-18F0-8A86-95AED0547BDD}"/>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6" name="AutoShape 4">
              <a:extLst>
                <a:ext uri="{FF2B5EF4-FFF2-40B4-BE49-F238E27FC236}">
                  <a16:creationId xmlns:a16="http://schemas.microsoft.com/office/drawing/2014/main" id="{58C10A3A-5765-C3EA-3DA9-E9D90078E7BE}"/>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7" name="AutoShape 6">
              <a:extLst>
                <a:ext uri="{FF2B5EF4-FFF2-40B4-BE49-F238E27FC236}">
                  <a16:creationId xmlns:a16="http://schemas.microsoft.com/office/drawing/2014/main" id="{EB97C96E-04C5-9A8C-4BD5-79A2DF96F15D}"/>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8" name="AutoShape 4">
              <a:extLst>
                <a:ext uri="{FF2B5EF4-FFF2-40B4-BE49-F238E27FC236}">
                  <a16:creationId xmlns:a16="http://schemas.microsoft.com/office/drawing/2014/main" id="{74AD5B22-6A3E-3EED-8A34-55A2E8CB4322}"/>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34818" name="Footer Placeholder 1"/>
          <p:cNvSpPr>
            <a:spLocks noGrp="1"/>
          </p:cNvSpPr>
          <p:nvPr>
            <p:ph type="ftr" sz="quarter" idx="10"/>
          </p:nvPr>
        </p:nvSpPr>
        <p:spPr>
          <a:noFill/>
        </p:spPr>
        <p:txBody>
          <a:bodyPr/>
          <a:lstStyle/>
          <a:p>
            <a:r>
              <a:rPr lang="en-US" dirty="0"/>
              <a:t>Art of Multiprocessor Programming</a:t>
            </a:r>
          </a:p>
        </p:txBody>
      </p:sp>
      <p:sp>
        <p:nvSpPr>
          <p:cNvPr id="34819" name="Slide Number Placeholder 2"/>
          <p:cNvSpPr>
            <a:spLocks noGrp="1"/>
          </p:cNvSpPr>
          <p:nvPr>
            <p:ph type="sldNum" sz="quarter" idx="11"/>
          </p:nvPr>
        </p:nvSpPr>
        <p:spPr>
          <a:noFill/>
        </p:spPr>
        <p:txBody>
          <a:bodyPr/>
          <a:lstStyle/>
          <a:p>
            <a:fld id="{4FCCADB2-3893-4BFE-A0A8-08C31D162B4B}" type="slidenum">
              <a:rPr lang="x-none" smtClean="0"/>
              <a:pPr/>
              <a:t>26</a:t>
            </a:fld>
            <a:endParaRPr lang="en-US" dirty="0"/>
          </a:p>
        </p:txBody>
      </p:sp>
      <p:sp>
        <p:nvSpPr>
          <p:cNvPr id="34820" name="Rectangle 2"/>
          <p:cNvSpPr>
            <a:spLocks noGrp="1" noChangeArrowheads="1"/>
          </p:cNvSpPr>
          <p:nvPr>
            <p:ph type="title" idx="4294967295"/>
          </p:nvPr>
        </p:nvSpPr>
        <p:spPr/>
        <p:txBody>
          <a:bodyPr/>
          <a:lstStyle/>
          <a:p>
            <a:r>
              <a:rPr lang="en-US" dirty="0"/>
              <a:t>Fine-grained Locking</a:t>
            </a:r>
          </a:p>
        </p:txBody>
      </p:sp>
      <p:sp>
        <p:nvSpPr>
          <p:cNvPr id="34836" name="Line 115"/>
          <p:cNvSpPr>
            <a:spLocks noChangeShapeType="1"/>
          </p:cNvSpPr>
          <p:nvPr/>
        </p:nvSpPr>
        <p:spPr bwMode="auto">
          <a:xfrm>
            <a:off x="5308600" y="1998663"/>
            <a:ext cx="1588" cy="363537"/>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4837" name="AutoShape 116"/>
          <p:cNvSpPr>
            <a:spLocks noChangeArrowheads="1"/>
          </p:cNvSpPr>
          <p:nvPr/>
        </p:nvSpPr>
        <p:spPr bwMode="auto">
          <a:xfrm>
            <a:off x="4779963" y="2541588"/>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4838" name="Line 117"/>
          <p:cNvSpPr>
            <a:spLocks noChangeShapeType="1"/>
          </p:cNvSpPr>
          <p:nvPr/>
        </p:nvSpPr>
        <p:spPr bwMode="auto">
          <a:xfrm>
            <a:off x="5308600" y="2552700"/>
            <a:ext cx="1588"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4843" name="Line 122"/>
          <p:cNvSpPr>
            <a:spLocks noChangeShapeType="1"/>
          </p:cNvSpPr>
          <p:nvPr/>
        </p:nvSpPr>
        <p:spPr bwMode="auto">
          <a:xfrm flipV="1">
            <a:off x="4070350" y="22082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4844" name="Line 123"/>
          <p:cNvSpPr>
            <a:spLocks noChangeShapeType="1"/>
          </p:cNvSpPr>
          <p:nvPr/>
        </p:nvSpPr>
        <p:spPr bwMode="auto">
          <a:xfrm flipV="1">
            <a:off x="4070350" y="2749550"/>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4845" name="Line 124"/>
          <p:cNvSpPr>
            <a:spLocks noChangeShapeType="1"/>
          </p:cNvSpPr>
          <p:nvPr/>
        </p:nvSpPr>
        <p:spPr bwMode="auto">
          <a:xfrm flipV="1">
            <a:off x="4062413" y="375602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4846" name="AutoShape 125"/>
          <p:cNvSpPr>
            <a:spLocks noChangeArrowheads="1"/>
          </p:cNvSpPr>
          <p:nvPr/>
        </p:nvSpPr>
        <p:spPr bwMode="auto">
          <a:xfrm>
            <a:off x="4778375" y="1987550"/>
            <a:ext cx="1003300" cy="376238"/>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4847" name="Text Box 126"/>
          <p:cNvSpPr txBox="1">
            <a:spLocks noChangeArrowheads="1"/>
          </p:cNvSpPr>
          <p:nvPr/>
        </p:nvSpPr>
        <p:spPr bwMode="auto">
          <a:xfrm>
            <a:off x="4835525" y="19589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4</a:t>
            </a:r>
          </a:p>
        </p:txBody>
      </p:sp>
      <p:sp>
        <p:nvSpPr>
          <p:cNvPr id="34848" name="AutoShape 127"/>
          <p:cNvSpPr>
            <a:spLocks noChangeArrowheads="1"/>
          </p:cNvSpPr>
          <p:nvPr/>
        </p:nvSpPr>
        <p:spPr bwMode="auto">
          <a:xfrm>
            <a:off x="6361113" y="1998663"/>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4849" name="Line 128"/>
          <p:cNvSpPr>
            <a:spLocks noChangeShapeType="1"/>
          </p:cNvSpPr>
          <p:nvPr/>
        </p:nvSpPr>
        <p:spPr bwMode="auto">
          <a:xfrm>
            <a:off x="6891338" y="2009775"/>
            <a:ext cx="0"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4850" name="Text Box 129"/>
          <p:cNvSpPr txBox="1">
            <a:spLocks noChangeArrowheads="1"/>
          </p:cNvSpPr>
          <p:nvPr/>
        </p:nvSpPr>
        <p:spPr bwMode="auto">
          <a:xfrm>
            <a:off x="6426200" y="19589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8</a:t>
            </a:r>
          </a:p>
        </p:txBody>
      </p:sp>
      <p:sp>
        <p:nvSpPr>
          <p:cNvPr id="34851" name="Text Box 130"/>
          <p:cNvSpPr txBox="1">
            <a:spLocks noChangeArrowheads="1"/>
          </p:cNvSpPr>
          <p:nvPr/>
        </p:nvSpPr>
        <p:spPr bwMode="auto">
          <a:xfrm>
            <a:off x="4848225" y="251142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9</a:t>
            </a:r>
          </a:p>
        </p:txBody>
      </p:sp>
      <p:sp>
        <p:nvSpPr>
          <p:cNvPr id="34852" name="AutoShape 131"/>
          <p:cNvSpPr>
            <a:spLocks noChangeArrowheads="1"/>
          </p:cNvSpPr>
          <p:nvPr/>
        </p:nvSpPr>
        <p:spPr bwMode="auto">
          <a:xfrm>
            <a:off x="4770438" y="3579813"/>
            <a:ext cx="1004887"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4853" name="Line 132"/>
          <p:cNvSpPr>
            <a:spLocks noChangeShapeType="1"/>
          </p:cNvSpPr>
          <p:nvPr/>
        </p:nvSpPr>
        <p:spPr bwMode="auto">
          <a:xfrm>
            <a:off x="5300663" y="3590925"/>
            <a:ext cx="1587"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4854" name="AutoShape 133"/>
          <p:cNvSpPr>
            <a:spLocks noChangeArrowheads="1"/>
          </p:cNvSpPr>
          <p:nvPr/>
        </p:nvSpPr>
        <p:spPr bwMode="auto">
          <a:xfrm>
            <a:off x="6353175" y="3589338"/>
            <a:ext cx="1003300" cy="376237"/>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4855" name="Line 134"/>
          <p:cNvSpPr>
            <a:spLocks noChangeShapeType="1"/>
          </p:cNvSpPr>
          <p:nvPr/>
        </p:nvSpPr>
        <p:spPr bwMode="auto">
          <a:xfrm>
            <a:off x="6883400" y="3600450"/>
            <a:ext cx="1588"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4856" name="Text Box 135"/>
          <p:cNvSpPr txBox="1">
            <a:spLocks noChangeArrowheads="1"/>
          </p:cNvSpPr>
          <p:nvPr/>
        </p:nvSpPr>
        <p:spPr bwMode="auto">
          <a:xfrm>
            <a:off x="4840288" y="35496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7</a:t>
            </a:r>
          </a:p>
        </p:txBody>
      </p:sp>
      <p:sp>
        <p:nvSpPr>
          <p:cNvPr id="34857" name="Text Box 136"/>
          <p:cNvSpPr txBox="1">
            <a:spLocks noChangeArrowheads="1"/>
          </p:cNvSpPr>
          <p:nvPr/>
        </p:nvSpPr>
        <p:spPr bwMode="auto">
          <a:xfrm>
            <a:off x="6426200" y="3549650"/>
            <a:ext cx="460732"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11</a:t>
            </a:r>
          </a:p>
        </p:txBody>
      </p:sp>
      <p:sp>
        <p:nvSpPr>
          <p:cNvPr id="34858" name="Line 137"/>
          <p:cNvSpPr>
            <a:spLocks noChangeShapeType="1"/>
          </p:cNvSpPr>
          <p:nvPr/>
        </p:nvSpPr>
        <p:spPr bwMode="auto">
          <a:xfrm>
            <a:off x="5308600" y="1987550"/>
            <a:ext cx="1588"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4859" name="Line 138"/>
          <p:cNvSpPr>
            <a:spLocks noChangeShapeType="1"/>
          </p:cNvSpPr>
          <p:nvPr/>
        </p:nvSpPr>
        <p:spPr bwMode="auto">
          <a:xfrm flipV="1">
            <a:off x="5651500" y="2166938"/>
            <a:ext cx="712788" cy="4762"/>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4860" name="Line 139"/>
          <p:cNvSpPr>
            <a:spLocks noChangeShapeType="1"/>
          </p:cNvSpPr>
          <p:nvPr/>
        </p:nvSpPr>
        <p:spPr bwMode="auto">
          <a:xfrm flipV="1">
            <a:off x="5645150" y="37576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4861" name="Line 141"/>
          <p:cNvSpPr>
            <a:spLocks noChangeShapeType="1"/>
          </p:cNvSpPr>
          <p:nvPr/>
        </p:nvSpPr>
        <p:spPr bwMode="auto">
          <a:xfrm flipV="1">
            <a:off x="2301875" y="223837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1076373" name="AutoShape 149"/>
          <p:cNvSpPr>
            <a:spLocks noChangeArrowheads="1"/>
          </p:cNvSpPr>
          <p:nvPr/>
        </p:nvSpPr>
        <p:spPr bwMode="auto">
          <a:xfrm>
            <a:off x="6338888" y="2547938"/>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1076374" name="Line 150"/>
          <p:cNvSpPr>
            <a:spLocks noChangeShapeType="1"/>
          </p:cNvSpPr>
          <p:nvPr/>
        </p:nvSpPr>
        <p:spPr bwMode="auto">
          <a:xfrm>
            <a:off x="6869113" y="2559050"/>
            <a:ext cx="0"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1076375" name="Text Box 151"/>
          <p:cNvSpPr txBox="1">
            <a:spLocks noChangeArrowheads="1"/>
          </p:cNvSpPr>
          <p:nvPr/>
        </p:nvSpPr>
        <p:spPr bwMode="auto">
          <a:xfrm>
            <a:off x="6403975" y="250825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17</a:t>
            </a:r>
          </a:p>
        </p:txBody>
      </p:sp>
      <p:sp>
        <p:nvSpPr>
          <p:cNvPr id="1076376" name="Line 152"/>
          <p:cNvSpPr>
            <a:spLocks noChangeShapeType="1"/>
          </p:cNvSpPr>
          <p:nvPr/>
        </p:nvSpPr>
        <p:spPr bwMode="auto">
          <a:xfrm flipV="1">
            <a:off x="5629275" y="2716213"/>
            <a:ext cx="712788" cy="4762"/>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4867" name="Line 154"/>
          <p:cNvSpPr>
            <a:spLocks noChangeShapeType="1"/>
          </p:cNvSpPr>
          <p:nvPr/>
        </p:nvSpPr>
        <p:spPr bwMode="auto">
          <a:xfrm flipV="1">
            <a:off x="2406650" y="275590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1076377" name="Line 153"/>
          <p:cNvSpPr>
            <a:spLocks noChangeShapeType="1"/>
          </p:cNvSpPr>
          <p:nvPr/>
        </p:nvSpPr>
        <p:spPr bwMode="auto">
          <a:xfrm flipV="1">
            <a:off x="2295525" y="2736850"/>
            <a:ext cx="1182688" cy="63500"/>
          </a:xfrm>
          <a:prstGeom prst="line">
            <a:avLst/>
          </a:prstGeom>
          <a:noFill/>
          <a:ln w="76200">
            <a:solidFill>
              <a:srgbClr val="FF66CC"/>
            </a:solidFill>
            <a:round/>
            <a:headEnd/>
            <a:tailEnd/>
          </a:ln>
        </p:spPr>
        <p:txBody>
          <a:bodyPr>
            <a:spAutoFit/>
          </a:bodyPr>
          <a:lstStyle/>
          <a:p>
            <a:endParaRPr lang="en-US" dirty="0">
              <a:latin typeface="Arial" panose="020B0604020202020204" pitchFamily="34" charset="0"/>
            </a:endParaRPr>
          </a:p>
        </p:txBody>
      </p:sp>
      <p:sp>
        <p:nvSpPr>
          <p:cNvPr id="34871" name="Text Box 158"/>
          <p:cNvSpPr txBox="1">
            <a:spLocks noChangeArrowheads="1"/>
          </p:cNvSpPr>
          <p:nvPr/>
        </p:nvSpPr>
        <p:spPr bwMode="auto">
          <a:xfrm>
            <a:off x="1688520" y="5689600"/>
            <a:ext cx="6160661" cy="400302"/>
          </a:xfrm>
          <a:prstGeom prst="rect">
            <a:avLst/>
          </a:prstGeom>
          <a:noFill/>
          <a:ln w="38100" algn="ctr">
            <a:solidFill>
              <a:srgbClr val="00B0F0"/>
            </a:solidFill>
            <a:miter lim="800000"/>
            <a:headEnd/>
            <a:tailEnd/>
          </a:ln>
        </p:spPr>
        <p:txBody>
          <a:bodyPr wrap="none" anchor="ctr" anchorCtr="1">
            <a:spAutoFit/>
          </a:bodyPr>
          <a:lstStyle/>
          <a:p>
            <a:pPr algn="ctr" eaLnBrk="1" hangingPunct="1">
              <a:lnSpc>
                <a:spcPct val="70000"/>
              </a:lnSpc>
              <a:spcBef>
                <a:spcPct val="30000"/>
              </a:spcBef>
            </a:pPr>
            <a:r>
              <a:rPr lang="en-US" sz="2800" dirty="0">
                <a:solidFill>
                  <a:srgbClr val="FFFF00"/>
                </a:solidFill>
                <a:latin typeface="Arial" panose="020B0604020202020204" pitchFamily="34" charset="0"/>
                <a:cs typeface="Arial" panose="020B0604020202020204" pitchFamily="34" charset="0"/>
              </a:rPr>
              <a:t>Each lock associated with one bucket</a:t>
            </a:r>
          </a:p>
        </p:txBody>
      </p:sp>
      <p:sp>
        <p:nvSpPr>
          <p:cNvPr id="34872" name="Line 159"/>
          <p:cNvSpPr>
            <a:spLocks noChangeShapeType="1"/>
          </p:cNvSpPr>
          <p:nvPr/>
        </p:nvSpPr>
        <p:spPr bwMode="auto">
          <a:xfrm flipV="1">
            <a:off x="2374900" y="332422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34873" name="Line 160"/>
          <p:cNvSpPr>
            <a:spLocks noChangeShapeType="1"/>
          </p:cNvSpPr>
          <p:nvPr/>
        </p:nvSpPr>
        <p:spPr bwMode="auto">
          <a:xfrm flipV="1">
            <a:off x="2343150" y="389255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78" name="Rectangle 71"/>
          <p:cNvSpPr>
            <a:spLocks noChangeArrowheads="1"/>
          </p:cNvSpPr>
          <p:nvPr/>
        </p:nvSpPr>
        <p:spPr bwMode="auto">
          <a:xfrm>
            <a:off x="1879599" y="1946275"/>
            <a:ext cx="611189" cy="2236788"/>
          </a:xfrm>
          <a:prstGeom prst="rect">
            <a:avLst/>
          </a:prstGeom>
          <a:solidFill>
            <a:srgbClr val="CCFFFF"/>
          </a:solidFill>
          <a:ln w="38100" algn="ctr">
            <a:solidFill>
              <a:schemeClr val="tx1"/>
            </a:solidFill>
            <a:miter lim="800000"/>
            <a:headEnd/>
            <a:tailEnd/>
          </a:ln>
          <a:effectLst>
            <a:glow rad="139700">
              <a:schemeClr val="accent3">
                <a:satMod val="175000"/>
                <a:alpha val="40000"/>
              </a:schemeClr>
            </a:glow>
          </a:effectLst>
        </p:spPr>
        <p:txBody>
          <a:bodyPr wrap="squar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grpSp>
        <p:nvGrpSpPr>
          <p:cNvPr id="79" name="Group 51"/>
          <p:cNvGrpSpPr>
            <a:grpSpLocks/>
          </p:cNvGrpSpPr>
          <p:nvPr/>
        </p:nvGrpSpPr>
        <p:grpSpPr bwMode="auto">
          <a:xfrm>
            <a:off x="2003425" y="1978025"/>
            <a:ext cx="330200" cy="481013"/>
            <a:chOff x="2208" y="1920"/>
            <a:chExt cx="1152" cy="1680"/>
          </a:xfrm>
        </p:grpSpPr>
        <p:sp>
          <p:nvSpPr>
            <p:cNvPr id="80" name="Oval 52"/>
            <p:cNvSpPr>
              <a:spLocks noChangeArrowheads="1"/>
            </p:cNvSpPr>
            <p:nvPr/>
          </p:nvSpPr>
          <p:spPr bwMode="auto">
            <a:xfrm>
              <a:off x="2208" y="2448"/>
              <a:ext cx="1152" cy="1152"/>
            </a:xfrm>
            <a:prstGeom prst="ellipse">
              <a:avLst/>
            </a:prstGeom>
            <a:solidFill>
              <a:schemeClr val="accent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81" name="Oval 53"/>
            <p:cNvSpPr>
              <a:spLocks noChangeArrowheads="1"/>
            </p:cNvSpPr>
            <p:nvPr/>
          </p:nvSpPr>
          <p:spPr bwMode="auto">
            <a:xfrm>
              <a:off x="2640" y="2688"/>
              <a:ext cx="288" cy="288"/>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82" name="AutoShape 5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83" name="AutoShape 5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84" name="Group 56"/>
          <p:cNvGrpSpPr>
            <a:grpSpLocks/>
          </p:cNvGrpSpPr>
          <p:nvPr/>
        </p:nvGrpSpPr>
        <p:grpSpPr bwMode="auto">
          <a:xfrm>
            <a:off x="2003425" y="2546350"/>
            <a:ext cx="330200" cy="481013"/>
            <a:chOff x="2208" y="1920"/>
            <a:chExt cx="1152" cy="1680"/>
          </a:xfrm>
        </p:grpSpPr>
        <p:sp>
          <p:nvSpPr>
            <p:cNvPr id="85" name="Oval 57"/>
            <p:cNvSpPr>
              <a:spLocks noChangeArrowheads="1"/>
            </p:cNvSpPr>
            <p:nvPr/>
          </p:nvSpPr>
          <p:spPr bwMode="auto">
            <a:xfrm>
              <a:off x="2208" y="2448"/>
              <a:ext cx="1152" cy="1152"/>
            </a:xfrm>
            <a:prstGeom prst="ellipse">
              <a:avLst/>
            </a:prstGeom>
            <a:solidFill>
              <a:schemeClr val="accent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86" name="Oval 58"/>
            <p:cNvSpPr>
              <a:spLocks noChangeArrowheads="1"/>
            </p:cNvSpPr>
            <p:nvPr/>
          </p:nvSpPr>
          <p:spPr bwMode="auto">
            <a:xfrm>
              <a:off x="2640" y="2688"/>
              <a:ext cx="288" cy="288"/>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87" name="AutoShape 59"/>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88" name="AutoShape 60"/>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89" name="Group 61"/>
          <p:cNvGrpSpPr>
            <a:grpSpLocks/>
          </p:cNvGrpSpPr>
          <p:nvPr/>
        </p:nvGrpSpPr>
        <p:grpSpPr bwMode="auto">
          <a:xfrm>
            <a:off x="2003425" y="3113088"/>
            <a:ext cx="330200" cy="481012"/>
            <a:chOff x="2208" y="1920"/>
            <a:chExt cx="1152" cy="1680"/>
          </a:xfrm>
        </p:grpSpPr>
        <p:sp>
          <p:nvSpPr>
            <p:cNvPr id="90" name="Oval 62"/>
            <p:cNvSpPr>
              <a:spLocks noChangeArrowheads="1"/>
            </p:cNvSpPr>
            <p:nvPr/>
          </p:nvSpPr>
          <p:spPr bwMode="auto">
            <a:xfrm>
              <a:off x="2208" y="2448"/>
              <a:ext cx="1152" cy="1152"/>
            </a:xfrm>
            <a:prstGeom prst="ellipse">
              <a:avLst/>
            </a:prstGeom>
            <a:solidFill>
              <a:schemeClr val="accent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1" name="Oval 63"/>
            <p:cNvSpPr>
              <a:spLocks noChangeArrowheads="1"/>
            </p:cNvSpPr>
            <p:nvPr/>
          </p:nvSpPr>
          <p:spPr bwMode="auto">
            <a:xfrm>
              <a:off x="2640" y="2688"/>
              <a:ext cx="288" cy="288"/>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2" name="AutoShape 6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3" name="AutoShape 6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94" name="Group 66"/>
          <p:cNvGrpSpPr>
            <a:grpSpLocks/>
          </p:cNvGrpSpPr>
          <p:nvPr/>
        </p:nvGrpSpPr>
        <p:grpSpPr bwMode="auto">
          <a:xfrm>
            <a:off x="2003425" y="3681413"/>
            <a:ext cx="330200" cy="481012"/>
            <a:chOff x="2208" y="1920"/>
            <a:chExt cx="1152" cy="1680"/>
          </a:xfrm>
        </p:grpSpPr>
        <p:sp>
          <p:nvSpPr>
            <p:cNvPr id="95" name="Oval 67"/>
            <p:cNvSpPr>
              <a:spLocks noChangeArrowheads="1"/>
            </p:cNvSpPr>
            <p:nvPr/>
          </p:nvSpPr>
          <p:spPr bwMode="auto">
            <a:xfrm>
              <a:off x="2208" y="2448"/>
              <a:ext cx="1152" cy="1152"/>
            </a:xfrm>
            <a:prstGeom prst="ellipse">
              <a:avLst/>
            </a:prstGeom>
            <a:solidFill>
              <a:schemeClr val="accent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6" name="Oval 68"/>
            <p:cNvSpPr>
              <a:spLocks noChangeArrowheads="1"/>
            </p:cNvSpPr>
            <p:nvPr/>
          </p:nvSpPr>
          <p:spPr bwMode="auto">
            <a:xfrm>
              <a:off x="2640" y="2688"/>
              <a:ext cx="288" cy="288"/>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7" name="AutoShape 69"/>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8" name="AutoShape 70"/>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99" name="Line 73"/>
          <p:cNvSpPr>
            <a:spLocks noChangeShapeType="1"/>
          </p:cNvSpPr>
          <p:nvPr/>
        </p:nvSpPr>
        <p:spPr bwMode="auto">
          <a:xfrm>
            <a:off x="1908175" y="363855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00" name="Line 74"/>
          <p:cNvSpPr>
            <a:spLocks noChangeShapeType="1"/>
          </p:cNvSpPr>
          <p:nvPr/>
        </p:nvSpPr>
        <p:spPr bwMode="auto">
          <a:xfrm>
            <a:off x="1870075" y="3070225"/>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01" name="Line 75"/>
          <p:cNvSpPr>
            <a:spLocks noChangeShapeType="1"/>
          </p:cNvSpPr>
          <p:nvPr/>
        </p:nvSpPr>
        <p:spPr bwMode="auto">
          <a:xfrm>
            <a:off x="1863725" y="250190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03" name="Line 77"/>
          <p:cNvSpPr>
            <a:spLocks noChangeShapeType="1"/>
          </p:cNvSpPr>
          <p:nvPr/>
        </p:nvSpPr>
        <p:spPr bwMode="auto">
          <a:xfrm>
            <a:off x="1863725" y="1935163"/>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grpSp>
        <p:nvGrpSpPr>
          <p:cNvPr id="104" name="Group 148"/>
          <p:cNvGrpSpPr>
            <a:grpSpLocks/>
          </p:cNvGrpSpPr>
          <p:nvPr/>
        </p:nvGrpSpPr>
        <p:grpSpPr bwMode="auto">
          <a:xfrm>
            <a:off x="1997075" y="2544763"/>
            <a:ext cx="330200" cy="481012"/>
            <a:chOff x="1993" y="3092"/>
            <a:chExt cx="208" cy="303"/>
          </a:xfrm>
        </p:grpSpPr>
        <p:sp>
          <p:nvSpPr>
            <p:cNvPr id="105" name="Oval 144"/>
            <p:cNvSpPr>
              <a:spLocks noChangeArrowheads="1"/>
            </p:cNvSpPr>
            <p:nvPr/>
          </p:nvSpPr>
          <p:spPr bwMode="auto">
            <a:xfrm>
              <a:off x="1993" y="3187"/>
              <a:ext cx="208" cy="208"/>
            </a:xfrm>
            <a:prstGeom prst="ellipse">
              <a:avLst/>
            </a:prstGeom>
            <a:solidFill>
              <a:srgbClr val="FF66CC"/>
            </a:solidFill>
            <a:ln w="9525" algn="ctr">
              <a:solidFill>
                <a:schemeClr val="bg1"/>
              </a:solid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06" name="Oval 145"/>
            <p:cNvSpPr>
              <a:spLocks noChangeArrowheads="1"/>
            </p:cNvSpPr>
            <p:nvPr/>
          </p:nvSpPr>
          <p:spPr bwMode="auto">
            <a:xfrm>
              <a:off x="2071" y="3231"/>
              <a:ext cx="52" cy="51"/>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7" name="AutoShape 146"/>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8" name="AutoShape 147"/>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3" name="Freeform 2"/>
          <p:cNvSpPr/>
          <p:nvPr/>
        </p:nvSpPr>
        <p:spPr bwMode="auto">
          <a:xfrm>
            <a:off x="2434856" y="3795823"/>
            <a:ext cx="962246" cy="1164265"/>
          </a:xfrm>
          <a:custGeom>
            <a:avLst/>
            <a:gdLst>
              <a:gd name="connsiteX0" fmla="*/ 0 w 962246"/>
              <a:gd name="connsiteY0" fmla="*/ 1164265 h 1164265"/>
              <a:gd name="connsiteX1" fmla="*/ 914400 w 962246"/>
              <a:gd name="connsiteY1" fmla="*/ 962247 h 1164265"/>
              <a:gd name="connsiteX2" fmla="*/ 547577 w 962246"/>
              <a:gd name="connsiteY2" fmla="*/ 356191 h 1164265"/>
              <a:gd name="connsiteX3" fmla="*/ 962246 w 962246"/>
              <a:gd name="connsiteY3" fmla="*/ 0 h 1164265"/>
            </a:gdLst>
            <a:ahLst/>
            <a:cxnLst>
              <a:cxn ang="0">
                <a:pos x="connsiteX0" y="connsiteY0"/>
              </a:cxn>
              <a:cxn ang="0">
                <a:pos x="connsiteX1" y="connsiteY1"/>
              </a:cxn>
              <a:cxn ang="0">
                <a:pos x="connsiteX2" y="connsiteY2"/>
              </a:cxn>
              <a:cxn ang="0">
                <a:pos x="connsiteX3" y="connsiteY3"/>
              </a:cxn>
            </a:cxnLst>
            <a:rect l="l" t="t" r="r" b="b"/>
            <a:pathLst>
              <a:path w="962246" h="1164265">
                <a:moveTo>
                  <a:pt x="0" y="1164265"/>
                </a:moveTo>
                <a:cubicBezTo>
                  <a:pt x="411568" y="1130595"/>
                  <a:pt x="823137" y="1096926"/>
                  <a:pt x="914400" y="962247"/>
                </a:cubicBezTo>
                <a:cubicBezTo>
                  <a:pt x="1005663" y="827568"/>
                  <a:pt x="539603" y="516565"/>
                  <a:pt x="547577" y="356191"/>
                </a:cubicBezTo>
                <a:cubicBezTo>
                  <a:pt x="555551" y="195817"/>
                  <a:pt x="758898" y="97908"/>
                  <a:pt x="962246" y="0"/>
                </a:cubicBezTo>
              </a:path>
            </a:pathLst>
          </a:custGeom>
          <a:no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4" name="AutoShape 88">
            <a:extLst>
              <a:ext uri="{FF2B5EF4-FFF2-40B4-BE49-F238E27FC236}">
                <a16:creationId xmlns:a16="http://schemas.microsoft.com/office/drawing/2014/main" id="{F9600E42-9CF6-78FB-330D-DCDE7F05E378}"/>
              </a:ext>
            </a:extLst>
          </p:cNvPr>
          <p:cNvSpPr>
            <a:spLocks noChangeArrowheads="1"/>
          </p:cNvSpPr>
          <p:nvPr/>
        </p:nvSpPr>
        <p:spPr bwMode="auto">
          <a:xfrm>
            <a:off x="1334384" y="4748066"/>
            <a:ext cx="1064069" cy="455941"/>
          </a:xfrm>
          <a:prstGeom prst="roundRect">
            <a:avLst>
              <a:gd name="adj" fmla="val 16667"/>
            </a:avLst>
          </a:prstGeom>
          <a:solidFill>
            <a:schemeClr val="accent2"/>
          </a:solidFill>
          <a:ln w="38100" algn="ctr">
            <a:solidFill>
              <a:schemeClr val="bg1"/>
            </a:solidFill>
            <a:round/>
            <a:headEnd/>
            <a:tailEnd/>
          </a:ln>
          <a:effectLst>
            <a:glow rad="139700">
              <a:schemeClr val="accent3">
                <a:satMod val="175000"/>
                <a:alpha val="40000"/>
              </a:schemeClr>
            </a:glow>
          </a:effectLst>
        </p:spPr>
        <p:txBody>
          <a:bodyPr wrap="square" anchor="ctr">
            <a:spAutoFit/>
          </a:bodyPr>
          <a:lstStyle/>
          <a:p>
            <a:pPr algn="ctr" eaLnBrk="1" hangingPunct="1">
              <a:lnSpc>
                <a:spcPct val="70000"/>
              </a:lnSpc>
              <a:spcBef>
                <a:spcPct val="30000"/>
              </a:spcBef>
            </a:pPr>
            <a:r>
              <a:rPr lang="en-US" sz="2800" dirty="0">
                <a:solidFill>
                  <a:schemeClr val="bg1"/>
                </a:solidFill>
                <a:latin typeface="Arial" panose="020B0604020202020204" pitchFamily="34" charset="0"/>
              </a:rPr>
              <a:t>root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linds(horizontal)">
                                      <p:cBhvr>
                                        <p:cTn id="7" dur="5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76377"/>
                                        </p:tgtEl>
                                        <p:attrNameLst>
                                          <p:attrName>style.visibility</p:attrName>
                                        </p:attrNameLst>
                                      </p:cBhvr>
                                      <p:to>
                                        <p:strVal val="visible"/>
                                      </p:to>
                                    </p:set>
                                    <p:animEffect transition="in" filter="blinds(horizontal)">
                                      <p:cBhvr>
                                        <p:cTn id="12" dur="500"/>
                                        <p:tgtEl>
                                          <p:spTgt spid="1076377"/>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076373"/>
                                        </p:tgtEl>
                                        <p:attrNameLst>
                                          <p:attrName>style.visibility</p:attrName>
                                        </p:attrNameLst>
                                      </p:cBhvr>
                                      <p:to>
                                        <p:strVal val="visible"/>
                                      </p:to>
                                    </p:set>
                                    <p:animEffect transition="in" filter="blinds(horizontal)">
                                      <p:cBhvr>
                                        <p:cTn id="16" dur="500"/>
                                        <p:tgtEl>
                                          <p:spTgt spid="107637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076374"/>
                                        </p:tgtEl>
                                        <p:attrNameLst>
                                          <p:attrName>style.visibility</p:attrName>
                                        </p:attrNameLst>
                                      </p:cBhvr>
                                      <p:to>
                                        <p:strVal val="visible"/>
                                      </p:to>
                                    </p:set>
                                    <p:animEffect transition="in" filter="blinds(horizontal)">
                                      <p:cBhvr>
                                        <p:cTn id="19" dur="500"/>
                                        <p:tgtEl>
                                          <p:spTgt spid="107637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076375"/>
                                        </p:tgtEl>
                                        <p:attrNameLst>
                                          <p:attrName>style.visibility</p:attrName>
                                        </p:attrNameLst>
                                      </p:cBhvr>
                                      <p:to>
                                        <p:strVal val="visible"/>
                                      </p:to>
                                    </p:set>
                                    <p:animEffect transition="in" filter="blinds(horizontal)">
                                      <p:cBhvr>
                                        <p:cTn id="22" dur="500"/>
                                        <p:tgtEl>
                                          <p:spTgt spid="107637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076376"/>
                                        </p:tgtEl>
                                        <p:attrNameLst>
                                          <p:attrName>style.visibility</p:attrName>
                                        </p:attrNameLst>
                                      </p:cBhvr>
                                      <p:to>
                                        <p:strVal val="visible"/>
                                      </p:to>
                                    </p:set>
                                    <p:animEffect transition="in" filter="blinds(horizontal)">
                                      <p:cBhvr>
                                        <p:cTn id="25" dur="500"/>
                                        <p:tgtEl>
                                          <p:spTgt spid="107637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xit" presetSubtype="10" fill="hold" grpId="1" nodeType="clickEffect">
                                  <p:stCondLst>
                                    <p:cond delay="0"/>
                                  </p:stCondLst>
                                  <p:childTnLst>
                                    <p:animEffect transition="out" filter="blinds(horizontal)">
                                      <p:cBhvr>
                                        <p:cTn id="29" dur="500"/>
                                        <p:tgtEl>
                                          <p:spTgt spid="1076377"/>
                                        </p:tgtEl>
                                      </p:cBhvr>
                                    </p:animEffect>
                                    <p:set>
                                      <p:cBhvr>
                                        <p:cTn id="30" dur="1" fill="hold">
                                          <p:stCondLst>
                                            <p:cond delay="499"/>
                                          </p:stCondLst>
                                        </p:cTn>
                                        <p:tgtEl>
                                          <p:spTgt spid="107637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3" presetClass="exit" presetSubtype="10" fill="hold" nodeType="clickEffect">
                                  <p:stCondLst>
                                    <p:cond delay="0"/>
                                  </p:stCondLst>
                                  <p:childTnLst>
                                    <p:animEffect transition="out" filter="blinds(horizontal)">
                                      <p:cBhvr>
                                        <p:cTn id="34" dur="500"/>
                                        <p:tgtEl>
                                          <p:spTgt spid="104"/>
                                        </p:tgtEl>
                                      </p:cBhvr>
                                    </p:animEffect>
                                    <p:set>
                                      <p:cBhvr>
                                        <p:cTn id="35" dur="1" fill="hold">
                                          <p:stCondLst>
                                            <p:cond delay="499"/>
                                          </p:stCondLst>
                                        </p:cTn>
                                        <p:tgtEl>
                                          <p:spTgt spid="1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6373" grpId="0" animBg="1"/>
      <p:bldP spid="1076374" grpId="0" animBg="1"/>
      <p:bldP spid="1076375" grpId="0"/>
      <p:bldP spid="1076376" grpId="0" animBg="1"/>
      <p:bldP spid="1076377" grpId="0" animBg="1"/>
      <p:bldP spid="107637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1FC971-0182-1D61-516D-594F9B32CCA9}"/>
              </a:ext>
            </a:extLst>
          </p:cNvPr>
          <p:cNvGrpSpPr/>
          <p:nvPr/>
        </p:nvGrpSpPr>
        <p:grpSpPr>
          <a:xfrm>
            <a:off x="3472224" y="1935163"/>
            <a:ext cx="765175" cy="2084387"/>
            <a:chOff x="1525588" y="2166938"/>
            <a:chExt cx="765175" cy="2084387"/>
          </a:xfrm>
          <a:effectLst>
            <a:glow rad="139700">
              <a:schemeClr val="accent3">
                <a:satMod val="175000"/>
                <a:alpha val="40000"/>
              </a:schemeClr>
            </a:glow>
          </a:effectLst>
        </p:grpSpPr>
        <p:sp>
          <p:nvSpPr>
            <p:cNvPr id="11" name="AutoShape 3">
              <a:extLst>
                <a:ext uri="{FF2B5EF4-FFF2-40B4-BE49-F238E27FC236}">
                  <a16:creationId xmlns:a16="http://schemas.microsoft.com/office/drawing/2014/main" id="{DCA57879-55FB-7594-3C91-C5240617181F}"/>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2" name="AutoShape 4">
              <a:extLst>
                <a:ext uri="{FF2B5EF4-FFF2-40B4-BE49-F238E27FC236}">
                  <a16:creationId xmlns:a16="http://schemas.microsoft.com/office/drawing/2014/main" id="{2B924420-8EF6-F552-8732-4180D2CB9DC0}"/>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3" name="AutoShape 6">
              <a:extLst>
                <a:ext uri="{FF2B5EF4-FFF2-40B4-BE49-F238E27FC236}">
                  <a16:creationId xmlns:a16="http://schemas.microsoft.com/office/drawing/2014/main" id="{9E14EB5C-EE59-8F32-40A8-2A842C590912}"/>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4" name="AutoShape 4">
              <a:extLst>
                <a:ext uri="{FF2B5EF4-FFF2-40B4-BE49-F238E27FC236}">
                  <a16:creationId xmlns:a16="http://schemas.microsoft.com/office/drawing/2014/main" id="{82F777F6-3B32-CFC3-8311-FFC13C9B60F3}"/>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9" name="Rectangle 71">
            <a:extLst>
              <a:ext uri="{FF2B5EF4-FFF2-40B4-BE49-F238E27FC236}">
                <a16:creationId xmlns:a16="http://schemas.microsoft.com/office/drawing/2014/main" id="{6452AFBB-2D5F-CACF-1628-D67ED742FD37}"/>
              </a:ext>
            </a:extLst>
          </p:cNvPr>
          <p:cNvSpPr>
            <a:spLocks noChangeArrowheads="1"/>
          </p:cNvSpPr>
          <p:nvPr/>
        </p:nvSpPr>
        <p:spPr bwMode="auto">
          <a:xfrm>
            <a:off x="1879599" y="1946275"/>
            <a:ext cx="611189" cy="2236788"/>
          </a:xfrm>
          <a:prstGeom prst="rect">
            <a:avLst/>
          </a:prstGeom>
          <a:solidFill>
            <a:srgbClr val="CCFFFF"/>
          </a:solidFill>
          <a:ln w="38100" algn="ctr">
            <a:solidFill>
              <a:schemeClr val="tx1"/>
            </a:solidFill>
            <a:miter lim="800000"/>
            <a:headEnd/>
            <a:tailEnd/>
          </a:ln>
          <a:effectLst>
            <a:glow rad="139700">
              <a:schemeClr val="accent3">
                <a:satMod val="175000"/>
                <a:alpha val="40000"/>
              </a:schemeClr>
            </a:glow>
          </a:effectLst>
        </p:spPr>
        <p:txBody>
          <a:bodyPr wrap="squar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35842" name="Footer Placeholder 1"/>
          <p:cNvSpPr>
            <a:spLocks noGrp="1"/>
          </p:cNvSpPr>
          <p:nvPr>
            <p:ph type="ftr" sz="quarter" idx="10"/>
          </p:nvPr>
        </p:nvSpPr>
        <p:spPr>
          <a:noFill/>
        </p:spPr>
        <p:txBody>
          <a:bodyPr/>
          <a:lstStyle/>
          <a:p>
            <a:r>
              <a:rPr lang="en-US" dirty="0"/>
              <a:t>Art of Multiprocessor Programming</a:t>
            </a:r>
          </a:p>
        </p:txBody>
      </p:sp>
      <p:sp>
        <p:nvSpPr>
          <p:cNvPr id="35843" name="Slide Number Placeholder 2"/>
          <p:cNvSpPr>
            <a:spLocks noGrp="1"/>
          </p:cNvSpPr>
          <p:nvPr>
            <p:ph type="sldNum" sz="quarter" idx="11"/>
          </p:nvPr>
        </p:nvSpPr>
        <p:spPr>
          <a:noFill/>
        </p:spPr>
        <p:txBody>
          <a:bodyPr/>
          <a:lstStyle/>
          <a:p>
            <a:fld id="{5E0FC00A-A44D-4C89-A4FD-795518BF2957}" type="slidenum">
              <a:rPr lang="x-none" smtClean="0"/>
              <a:pPr/>
              <a:t>27</a:t>
            </a:fld>
            <a:endParaRPr lang="en-US" dirty="0"/>
          </a:p>
        </p:txBody>
      </p:sp>
      <p:sp>
        <p:nvSpPr>
          <p:cNvPr id="35844" name="Rectangle 2"/>
          <p:cNvSpPr>
            <a:spLocks noGrp="1" noChangeArrowheads="1"/>
          </p:cNvSpPr>
          <p:nvPr>
            <p:ph type="title" idx="4294967295"/>
          </p:nvPr>
        </p:nvSpPr>
        <p:spPr/>
        <p:txBody>
          <a:bodyPr/>
          <a:lstStyle/>
          <a:p>
            <a:r>
              <a:rPr lang="en-US" dirty="0"/>
              <a:t>Resize This</a:t>
            </a:r>
          </a:p>
        </p:txBody>
      </p:sp>
      <p:sp>
        <p:nvSpPr>
          <p:cNvPr id="1087595" name="Text Box 107"/>
          <p:cNvSpPr txBox="1">
            <a:spLocks noChangeArrowheads="1"/>
          </p:cNvSpPr>
          <p:nvPr/>
        </p:nvSpPr>
        <p:spPr bwMode="auto">
          <a:xfrm>
            <a:off x="523875" y="917575"/>
            <a:ext cx="8274050" cy="713722"/>
          </a:xfrm>
          <a:prstGeom prst="rect">
            <a:avLst/>
          </a:prstGeom>
          <a:solidFill>
            <a:schemeClr val="tx1">
              <a:alpha val="89803"/>
            </a:schemeClr>
          </a:solidFill>
          <a:ln w="38100" algn="ctr">
            <a:solidFill>
              <a:srgbClr val="FF0000"/>
            </a:solidFill>
            <a:miter lim="800000"/>
            <a:headEnd/>
            <a:tailEnd/>
          </a:ln>
        </p:spPr>
        <p:txBody>
          <a:bodyPr anchor="ctr" anchorCtr="1">
            <a:spAutoFit/>
          </a:bodyPr>
          <a:lstStyle/>
          <a:p>
            <a:pPr algn="ctr" eaLnBrk="1" hangingPunct="1">
              <a:lnSpc>
                <a:spcPct val="70000"/>
              </a:lnSpc>
              <a:spcBef>
                <a:spcPct val="30000"/>
              </a:spcBef>
            </a:pPr>
            <a:r>
              <a:rPr lang="en-US" sz="2800" dirty="0">
                <a:solidFill>
                  <a:srgbClr val="FFFF00"/>
                </a:solidFill>
                <a:latin typeface="Arial" panose="020B0604020202020204" pitchFamily="34" charset="0"/>
                <a:cs typeface="Arial" panose="020B0604020202020204" pitchFamily="34" charset="0"/>
              </a:rPr>
              <a:t>Make sure root reference didn’t change between resize decision and lock acquisition</a:t>
            </a:r>
          </a:p>
        </p:txBody>
      </p:sp>
      <p:sp>
        <p:nvSpPr>
          <p:cNvPr id="35868" name="Line 41"/>
          <p:cNvSpPr>
            <a:spLocks noChangeShapeType="1"/>
          </p:cNvSpPr>
          <p:nvPr/>
        </p:nvSpPr>
        <p:spPr bwMode="auto">
          <a:xfrm flipV="1">
            <a:off x="4070350" y="22082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5869" name="Line 42"/>
          <p:cNvSpPr>
            <a:spLocks noChangeShapeType="1"/>
          </p:cNvSpPr>
          <p:nvPr/>
        </p:nvSpPr>
        <p:spPr bwMode="auto">
          <a:xfrm flipV="1">
            <a:off x="4070350" y="2749550"/>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5870" name="Line 43"/>
          <p:cNvSpPr>
            <a:spLocks noChangeShapeType="1"/>
          </p:cNvSpPr>
          <p:nvPr/>
        </p:nvSpPr>
        <p:spPr bwMode="auto">
          <a:xfrm flipV="1">
            <a:off x="4062413" y="375602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5886" name="Line 59"/>
          <p:cNvSpPr>
            <a:spLocks noChangeShapeType="1"/>
          </p:cNvSpPr>
          <p:nvPr/>
        </p:nvSpPr>
        <p:spPr bwMode="auto">
          <a:xfrm flipV="1">
            <a:off x="2301875" y="223837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35892" name="Line 69"/>
          <p:cNvSpPr>
            <a:spLocks noChangeShapeType="1"/>
          </p:cNvSpPr>
          <p:nvPr/>
        </p:nvSpPr>
        <p:spPr bwMode="auto">
          <a:xfrm flipV="1">
            <a:off x="2406650" y="275590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1087593" name="Text Box 105"/>
          <p:cNvSpPr txBox="1">
            <a:spLocks noChangeArrowheads="1"/>
          </p:cNvSpPr>
          <p:nvPr/>
        </p:nvSpPr>
        <p:spPr bwMode="auto">
          <a:xfrm>
            <a:off x="3014660" y="4826000"/>
            <a:ext cx="5384807" cy="400302"/>
          </a:xfrm>
          <a:prstGeom prst="rect">
            <a:avLst/>
          </a:prstGeom>
          <a:noFill/>
          <a:ln w="38100" algn="ctr">
            <a:solidFill>
              <a:srgbClr val="FF66CC"/>
            </a:solidFill>
            <a:miter lim="800000"/>
            <a:headEnd/>
            <a:tailEnd/>
          </a:ln>
        </p:spPr>
        <p:txBody>
          <a:bodyPr wrap="none" anchor="ctr" anchorCtr="1">
            <a:spAutoFit/>
          </a:bodyPr>
          <a:lstStyle/>
          <a:p>
            <a:pPr algn="ctr" eaLnBrk="1" hangingPunct="1">
              <a:lnSpc>
                <a:spcPct val="70000"/>
              </a:lnSpc>
              <a:spcBef>
                <a:spcPct val="30000"/>
              </a:spcBef>
            </a:pPr>
            <a:r>
              <a:rPr lang="en-US" sz="2800" dirty="0">
                <a:solidFill>
                  <a:srgbClr val="FFFF00"/>
                </a:solidFill>
                <a:latin typeface="Arial" panose="020B0604020202020204" pitchFamily="34" charset="0"/>
                <a:cs typeface="Arial" panose="020B0604020202020204" pitchFamily="34" charset="0"/>
              </a:rPr>
              <a:t>Acquire locks in ascending order</a:t>
            </a:r>
          </a:p>
        </p:txBody>
      </p:sp>
      <p:sp>
        <p:nvSpPr>
          <p:cNvPr id="35900" name="Line 108"/>
          <p:cNvSpPr>
            <a:spLocks noChangeShapeType="1"/>
          </p:cNvSpPr>
          <p:nvPr/>
        </p:nvSpPr>
        <p:spPr bwMode="auto">
          <a:xfrm flipV="1">
            <a:off x="2374900" y="332422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35901" name="Line 109"/>
          <p:cNvSpPr>
            <a:spLocks noChangeShapeType="1"/>
          </p:cNvSpPr>
          <p:nvPr/>
        </p:nvSpPr>
        <p:spPr bwMode="auto">
          <a:xfrm flipV="1">
            <a:off x="2343150" y="389255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grpSp>
        <p:nvGrpSpPr>
          <p:cNvPr id="95" name="Group 5"/>
          <p:cNvGrpSpPr>
            <a:grpSpLocks/>
          </p:cNvGrpSpPr>
          <p:nvPr/>
        </p:nvGrpSpPr>
        <p:grpSpPr bwMode="auto">
          <a:xfrm>
            <a:off x="2003425" y="1978025"/>
            <a:ext cx="330200" cy="481013"/>
            <a:chOff x="2208" y="1920"/>
            <a:chExt cx="1152" cy="1680"/>
          </a:xfrm>
        </p:grpSpPr>
        <p:sp>
          <p:nvSpPr>
            <p:cNvPr id="96" name="Oval 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7" name="Oval 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8" name="AutoShape 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99" name="AutoShape 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00" name="Group 10"/>
          <p:cNvGrpSpPr>
            <a:grpSpLocks/>
          </p:cNvGrpSpPr>
          <p:nvPr/>
        </p:nvGrpSpPr>
        <p:grpSpPr bwMode="auto">
          <a:xfrm>
            <a:off x="2003425" y="2546350"/>
            <a:ext cx="330200" cy="481013"/>
            <a:chOff x="2208" y="1920"/>
            <a:chExt cx="1152" cy="1680"/>
          </a:xfrm>
        </p:grpSpPr>
        <p:sp>
          <p:nvSpPr>
            <p:cNvPr id="101" name="Oval 1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2" name="Oval 1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3" name="AutoShape 1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4" name="AutoShape 1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05" name="Group 15"/>
          <p:cNvGrpSpPr>
            <a:grpSpLocks/>
          </p:cNvGrpSpPr>
          <p:nvPr/>
        </p:nvGrpSpPr>
        <p:grpSpPr bwMode="auto">
          <a:xfrm>
            <a:off x="2003425" y="3113088"/>
            <a:ext cx="330200" cy="481012"/>
            <a:chOff x="2208" y="1920"/>
            <a:chExt cx="1152" cy="1680"/>
          </a:xfrm>
        </p:grpSpPr>
        <p:sp>
          <p:nvSpPr>
            <p:cNvPr id="106" name="Oval 1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7" name="Oval 1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8" name="AutoShape 1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09" name="AutoShape 1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10" name="Group 20"/>
          <p:cNvGrpSpPr>
            <a:grpSpLocks/>
          </p:cNvGrpSpPr>
          <p:nvPr/>
        </p:nvGrpSpPr>
        <p:grpSpPr bwMode="auto">
          <a:xfrm>
            <a:off x="2003425" y="3681413"/>
            <a:ext cx="330200" cy="481012"/>
            <a:chOff x="2208" y="1920"/>
            <a:chExt cx="1152" cy="1680"/>
          </a:xfrm>
        </p:grpSpPr>
        <p:sp>
          <p:nvSpPr>
            <p:cNvPr id="111" name="Oval 2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2" name="Oval 2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3" name="AutoShape 2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4" name="AutoShape 2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115" name="Line 25"/>
          <p:cNvSpPr>
            <a:spLocks noChangeShapeType="1"/>
          </p:cNvSpPr>
          <p:nvPr/>
        </p:nvSpPr>
        <p:spPr bwMode="auto">
          <a:xfrm>
            <a:off x="1908175" y="363855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17" name="Line 27"/>
          <p:cNvSpPr>
            <a:spLocks noChangeShapeType="1"/>
          </p:cNvSpPr>
          <p:nvPr/>
        </p:nvSpPr>
        <p:spPr bwMode="auto">
          <a:xfrm>
            <a:off x="1863725" y="250190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18" name="Line 28"/>
          <p:cNvSpPr>
            <a:spLocks noChangeShapeType="1"/>
          </p:cNvSpPr>
          <p:nvPr/>
        </p:nvSpPr>
        <p:spPr bwMode="auto">
          <a:xfrm>
            <a:off x="1885950" y="4206875"/>
            <a:ext cx="584200" cy="0"/>
          </a:xfrm>
          <a:prstGeom prst="line">
            <a:avLst/>
          </a:prstGeom>
          <a:noFill/>
          <a:ln w="38100">
            <a:solidFill>
              <a:schemeClr val="bg1"/>
            </a:solidFill>
            <a:round/>
            <a:headEnd/>
            <a:tailEnd/>
          </a:ln>
        </p:spPr>
        <p:txBody>
          <a:bodyPr>
            <a:spAutoFit/>
          </a:bodyPr>
          <a:lstStyle/>
          <a:p>
            <a:endParaRPr lang="en-US" dirty="0">
              <a:latin typeface="Arial" panose="020B0604020202020204" pitchFamily="34" charset="0"/>
            </a:endParaRPr>
          </a:p>
        </p:txBody>
      </p:sp>
      <p:sp>
        <p:nvSpPr>
          <p:cNvPr id="119" name="Line 29"/>
          <p:cNvSpPr>
            <a:spLocks noChangeShapeType="1"/>
          </p:cNvSpPr>
          <p:nvPr/>
        </p:nvSpPr>
        <p:spPr bwMode="auto">
          <a:xfrm>
            <a:off x="1863725" y="1935163"/>
            <a:ext cx="584200" cy="0"/>
          </a:xfrm>
          <a:prstGeom prst="line">
            <a:avLst/>
          </a:prstGeom>
          <a:noFill/>
          <a:ln w="38100">
            <a:solidFill>
              <a:schemeClr val="bg1"/>
            </a:solidFill>
            <a:round/>
            <a:headEnd/>
            <a:tailEnd/>
          </a:ln>
        </p:spPr>
        <p:txBody>
          <a:bodyPr>
            <a:spAutoFit/>
          </a:bodyPr>
          <a:lstStyle/>
          <a:p>
            <a:endParaRPr lang="en-US" dirty="0">
              <a:latin typeface="Arial" panose="020B0604020202020204" pitchFamily="34" charset="0"/>
            </a:endParaRPr>
          </a:p>
        </p:txBody>
      </p:sp>
      <p:grpSp>
        <p:nvGrpSpPr>
          <p:cNvPr id="120" name="Group 60"/>
          <p:cNvGrpSpPr>
            <a:grpSpLocks/>
          </p:cNvGrpSpPr>
          <p:nvPr/>
        </p:nvGrpSpPr>
        <p:grpSpPr bwMode="auto">
          <a:xfrm>
            <a:off x="1981200" y="1992313"/>
            <a:ext cx="330200" cy="481012"/>
            <a:chOff x="1993" y="3092"/>
            <a:chExt cx="208" cy="303"/>
          </a:xfrm>
        </p:grpSpPr>
        <p:sp>
          <p:nvSpPr>
            <p:cNvPr id="121" name="Oval 61"/>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22" name="Oval 62"/>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3" name="AutoShape 63"/>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4" name="AutoShape 64"/>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27" name="Group 90"/>
          <p:cNvGrpSpPr>
            <a:grpSpLocks/>
          </p:cNvGrpSpPr>
          <p:nvPr/>
        </p:nvGrpSpPr>
        <p:grpSpPr bwMode="auto">
          <a:xfrm>
            <a:off x="1990725" y="2557463"/>
            <a:ext cx="330200" cy="481012"/>
            <a:chOff x="1993" y="3092"/>
            <a:chExt cx="208" cy="303"/>
          </a:xfrm>
        </p:grpSpPr>
        <p:sp>
          <p:nvSpPr>
            <p:cNvPr id="128" name="Oval 91"/>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29" name="Oval 92"/>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0" name="AutoShape 93"/>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1" name="AutoShape 94"/>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32" name="Group 95"/>
          <p:cNvGrpSpPr>
            <a:grpSpLocks/>
          </p:cNvGrpSpPr>
          <p:nvPr/>
        </p:nvGrpSpPr>
        <p:grpSpPr bwMode="auto">
          <a:xfrm>
            <a:off x="2000250" y="3122613"/>
            <a:ext cx="330200" cy="481012"/>
            <a:chOff x="1993" y="3092"/>
            <a:chExt cx="208" cy="303"/>
          </a:xfrm>
        </p:grpSpPr>
        <p:sp>
          <p:nvSpPr>
            <p:cNvPr id="133" name="Oval 96"/>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34" name="Oval 97"/>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5" name="AutoShape 98"/>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6" name="AutoShape 99"/>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37" name="Group 100"/>
          <p:cNvGrpSpPr>
            <a:grpSpLocks/>
          </p:cNvGrpSpPr>
          <p:nvPr/>
        </p:nvGrpSpPr>
        <p:grpSpPr bwMode="auto">
          <a:xfrm>
            <a:off x="2009775" y="3687763"/>
            <a:ext cx="330200" cy="481012"/>
            <a:chOff x="1993" y="3092"/>
            <a:chExt cx="208" cy="303"/>
          </a:xfrm>
        </p:grpSpPr>
        <p:sp>
          <p:nvSpPr>
            <p:cNvPr id="138" name="Oval 101"/>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39" name="Oval 102"/>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0" name="AutoShape 103"/>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1" name="AutoShape 104"/>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142" name="AutoShape 106"/>
          <p:cNvSpPr>
            <a:spLocks noChangeArrowheads="1"/>
          </p:cNvSpPr>
          <p:nvPr/>
        </p:nvSpPr>
        <p:spPr bwMode="auto">
          <a:xfrm>
            <a:off x="890642" y="4618591"/>
            <a:ext cx="1958865" cy="930275"/>
          </a:xfrm>
          <a:prstGeom prst="wedgeRoundRectCallout">
            <a:avLst>
              <a:gd name="adj1" fmla="val 50590"/>
              <a:gd name="adj2" fmla="val -358851"/>
              <a:gd name="adj3" fmla="val 16667"/>
            </a:avLst>
          </a:prstGeom>
          <a:noFill/>
          <a:ln w="38100" algn="ctr">
            <a:solidFill>
              <a:srgbClr val="FF0000"/>
            </a:solidFill>
            <a:miter lim="800000"/>
            <a:headEnd/>
            <a:tailEnd/>
          </a:ln>
        </p:spPr>
        <p:txBody>
          <a:bodyPr/>
          <a:lstStyle/>
          <a:p>
            <a:pPr algn="ctr" eaLnBrk="1" hangingPunct="1">
              <a:lnSpc>
                <a:spcPct val="70000"/>
              </a:lnSpc>
              <a:spcBef>
                <a:spcPct val="30000"/>
              </a:spcBef>
            </a:pPr>
            <a:endParaRPr lang="en-US" b="1" dirty="0">
              <a:latin typeface="Consolas" panose="020B0609020204030204" pitchFamily="49" charset="0"/>
            </a:endParaRPr>
          </a:p>
        </p:txBody>
      </p:sp>
      <p:sp>
        <p:nvSpPr>
          <p:cNvPr id="145" name="Freeform 144"/>
          <p:cNvSpPr/>
          <p:nvPr/>
        </p:nvSpPr>
        <p:spPr bwMode="auto">
          <a:xfrm>
            <a:off x="2434856" y="3801139"/>
            <a:ext cx="962246" cy="1164265"/>
          </a:xfrm>
          <a:custGeom>
            <a:avLst/>
            <a:gdLst>
              <a:gd name="connsiteX0" fmla="*/ 0 w 962246"/>
              <a:gd name="connsiteY0" fmla="*/ 1164265 h 1164265"/>
              <a:gd name="connsiteX1" fmla="*/ 914400 w 962246"/>
              <a:gd name="connsiteY1" fmla="*/ 962247 h 1164265"/>
              <a:gd name="connsiteX2" fmla="*/ 547577 w 962246"/>
              <a:gd name="connsiteY2" fmla="*/ 356191 h 1164265"/>
              <a:gd name="connsiteX3" fmla="*/ 962246 w 962246"/>
              <a:gd name="connsiteY3" fmla="*/ 0 h 1164265"/>
            </a:gdLst>
            <a:ahLst/>
            <a:cxnLst>
              <a:cxn ang="0">
                <a:pos x="connsiteX0" y="connsiteY0"/>
              </a:cxn>
              <a:cxn ang="0">
                <a:pos x="connsiteX1" y="connsiteY1"/>
              </a:cxn>
              <a:cxn ang="0">
                <a:pos x="connsiteX2" y="connsiteY2"/>
              </a:cxn>
              <a:cxn ang="0">
                <a:pos x="connsiteX3" y="connsiteY3"/>
              </a:cxn>
            </a:cxnLst>
            <a:rect l="l" t="t" r="r" b="b"/>
            <a:pathLst>
              <a:path w="962246" h="1164265">
                <a:moveTo>
                  <a:pt x="0" y="1164265"/>
                </a:moveTo>
                <a:cubicBezTo>
                  <a:pt x="411568" y="1130595"/>
                  <a:pt x="823137" y="1096926"/>
                  <a:pt x="914400" y="962247"/>
                </a:cubicBezTo>
                <a:cubicBezTo>
                  <a:pt x="1005663" y="827568"/>
                  <a:pt x="539603" y="516565"/>
                  <a:pt x="547577" y="356191"/>
                </a:cubicBezTo>
                <a:cubicBezTo>
                  <a:pt x="555551" y="195817"/>
                  <a:pt x="758898" y="97908"/>
                  <a:pt x="962246" y="0"/>
                </a:cubicBezTo>
              </a:path>
            </a:pathLst>
          </a:custGeom>
          <a:no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 name="Line 25">
            <a:extLst>
              <a:ext uri="{FF2B5EF4-FFF2-40B4-BE49-F238E27FC236}">
                <a16:creationId xmlns:a16="http://schemas.microsoft.com/office/drawing/2014/main" id="{799AD3D5-2983-AB1C-482F-138D8E545241}"/>
              </a:ext>
            </a:extLst>
          </p:cNvPr>
          <p:cNvSpPr>
            <a:spLocks noChangeShapeType="1"/>
          </p:cNvSpPr>
          <p:nvPr/>
        </p:nvSpPr>
        <p:spPr bwMode="auto">
          <a:xfrm>
            <a:off x="1879599" y="3090941"/>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5" name="Line 115">
            <a:extLst>
              <a:ext uri="{FF2B5EF4-FFF2-40B4-BE49-F238E27FC236}">
                <a16:creationId xmlns:a16="http://schemas.microsoft.com/office/drawing/2014/main" id="{ED3D1D11-F066-5E08-FCE4-E88F273ED3CE}"/>
              </a:ext>
            </a:extLst>
          </p:cNvPr>
          <p:cNvSpPr>
            <a:spLocks noChangeShapeType="1"/>
          </p:cNvSpPr>
          <p:nvPr/>
        </p:nvSpPr>
        <p:spPr bwMode="auto">
          <a:xfrm>
            <a:off x="5308600" y="1998663"/>
            <a:ext cx="1588" cy="363537"/>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16" name="AutoShape 116">
            <a:extLst>
              <a:ext uri="{FF2B5EF4-FFF2-40B4-BE49-F238E27FC236}">
                <a16:creationId xmlns:a16="http://schemas.microsoft.com/office/drawing/2014/main" id="{4920ADE9-DC07-2113-A013-723D1E8BCCA8}"/>
              </a:ext>
            </a:extLst>
          </p:cNvPr>
          <p:cNvSpPr>
            <a:spLocks noChangeArrowheads="1"/>
          </p:cNvSpPr>
          <p:nvPr/>
        </p:nvSpPr>
        <p:spPr bwMode="auto">
          <a:xfrm>
            <a:off x="4779963" y="2541588"/>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17" name="Line 117">
            <a:extLst>
              <a:ext uri="{FF2B5EF4-FFF2-40B4-BE49-F238E27FC236}">
                <a16:creationId xmlns:a16="http://schemas.microsoft.com/office/drawing/2014/main" id="{5AE30E3A-9D0C-C0EB-B4BA-B1A5BA446DDB}"/>
              </a:ext>
            </a:extLst>
          </p:cNvPr>
          <p:cNvSpPr>
            <a:spLocks noChangeShapeType="1"/>
          </p:cNvSpPr>
          <p:nvPr/>
        </p:nvSpPr>
        <p:spPr bwMode="auto">
          <a:xfrm>
            <a:off x="5308600" y="2552700"/>
            <a:ext cx="1588"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18" name="AutoShape 125">
            <a:extLst>
              <a:ext uri="{FF2B5EF4-FFF2-40B4-BE49-F238E27FC236}">
                <a16:creationId xmlns:a16="http://schemas.microsoft.com/office/drawing/2014/main" id="{FA8E0402-3540-60D9-D707-09F4CB565B8E}"/>
              </a:ext>
            </a:extLst>
          </p:cNvPr>
          <p:cNvSpPr>
            <a:spLocks noChangeArrowheads="1"/>
          </p:cNvSpPr>
          <p:nvPr/>
        </p:nvSpPr>
        <p:spPr bwMode="auto">
          <a:xfrm>
            <a:off x="4778375" y="1987550"/>
            <a:ext cx="1003300" cy="376238"/>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19" name="Text Box 126">
            <a:extLst>
              <a:ext uri="{FF2B5EF4-FFF2-40B4-BE49-F238E27FC236}">
                <a16:creationId xmlns:a16="http://schemas.microsoft.com/office/drawing/2014/main" id="{279B1110-D7CC-11F0-2495-E378F60C2826}"/>
              </a:ext>
            </a:extLst>
          </p:cNvPr>
          <p:cNvSpPr txBox="1">
            <a:spLocks noChangeArrowheads="1"/>
          </p:cNvSpPr>
          <p:nvPr/>
        </p:nvSpPr>
        <p:spPr bwMode="auto">
          <a:xfrm>
            <a:off x="4835525" y="19589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4</a:t>
            </a:r>
          </a:p>
        </p:txBody>
      </p:sp>
      <p:sp>
        <p:nvSpPr>
          <p:cNvPr id="20" name="AutoShape 127">
            <a:extLst>
              <a:ext uri="{FF2B5EF4-FFF2-40B4-BE49-F238E27FC236}">
                <a16:creationId xmlns:a16="http://schemas.microsoft.com/office/drawing/2014/main" id="{8C4ABAAD-0233-A183-6104-B3B4FFCB0B1A}"/>
              </a:ext>
            </a:extLst>
          </p:cNvPr>
          <p:cNvSpPr>
            <a:spLocks noChangeArrowheads="1"/>
          </p:cNvSpPr>
          <p:nvPr/>
        </p:nvSpPr>
        <p:spPr bwMode="auto">
          <a:xfrm>
            <a:off x="6361113" y="1998663"/>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21" name="Line 128">
            <a:extLst>
              <a:ext uri="{FF2B5EF4-FFF2-40B4-BE49-F238E27FC236}">
                <a16:creationId xmlns:a16="http://schemas.microsoft.com/office/drawing/2014/main" id="{1699AF9D-F60F-0A18-D6F2-74BBDB718A21}"/>
              </a:ext>
            </a:extLst>
          </p:cNvPr>
          <p:cNvSpPr>
            <a:spLocks noChangeShapeType="1"/>
          </p:cNvSpPr>
          <p:nvPr/>
        </p:nvSpPr>
        <p:spPr bwMode="auto">
          <a:xfrm>
            <a:off x="6891338" y="2009775"/>
            <a:ext cx="0"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22" name="Text Box 129">
            <a:extLst>
              <a:ext uri="{FF2B5EF4-FFF2-40B4-BE49-F238E27FC236}">
                <a16:creationId xmlns:a16="http://schemas.microsoft.com/office/drawing/2014/main" id="{295AF6E5-260C-C086-E5C0-96FECC05E94C}"/>
              </a:ext>
            </a:extLst>
          </p:cNvPr>
          <p:cNvSpPr txBox="1">
            <a:spLocks noChangeArrowheads="1"/>
          </p:cNvSpPr>
          <p:nvPr/>
        </p:nvSpPr>
        <p:spPr bwMode="auto">
          <a:xfrm>
            <a:off x="6426200" y="19589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8</a:t>
            </a:r>
          </a:p>
        </p:txBody>
      </p:sp>
      <p:sp>
        <p:nvSpPr>
          <p:cNvPr id="23" name="Text Box 130">
            <a:extLst>
              <a:ext uri="{FF2B5EF4-FFF2-40B4-BE49-F238E27FC236}">
                <a16:creationId xmlns:a16="http://schemas.microsoft.com/office/drawing/2014/main" id="{5B15D123-D508-7E1E-0827-3DB93AFDA2D0}"/>
              </a:ext>
            </a:extLst>
          </p:cNvPr>
          <p:cNvSpPr txBox="1">
            <a:spLocks noChangeArrowheads="1"/>
          </p:cNvSpPr>
          <p:nvPr/>
        </p:nvSpPr>
        <p:spPr bwMode="auto">
          <a:xfrm>
            <a:off x="4848225" y="251142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9</a:t>
            </a:r>
          </a:p>
        </p:txBody>
      </p:sp>
      <p:sp>
        <p:nvSpPr>
          <p:cNvPr id="24" name="AutoShape 131">
            <a:extLst>
              <a:ext uri="{FF2B5EF4-FFF2-40B4-BE49-F238E27FC236}">
                <a16:creationId xmlns:a16="http://schemas.microsoft.com/office/drawing/2014/main" id="{BC01DFA8-C5D0-A0DD-EF1D-2C56099B7512}"/>
              </a:ext>
            </a:extLst>
          </p:cNvPr>
          <p:cNvSpPr>
            <a:spLocks noChangeArrowheads="1"/>
          </p:cNvSpPr>
          <p:nvPr/>
        </p:nvSpPr>
        <p:spPr bwMode="auto">
          <a:xfrm>
            <a:off x="4770438" y="3579813"/>
            <a:ext cx="1004887"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25" name="Line 132">
            <a:extLst>
              <a:ext uri="{FF2B5EF4-FFF2-40B4-BE49-F238E27FC236}">
                <a16:creationId xmlns:a16="http://schemas.microsoft.com/office/drawing/2014/main" id="{CD7A8DF6-46CB-E7FE-5FB7-49B615783BFD}"/>
              </a:ext>
            </a:extLst>
          </p:cNvPr>
          <p:cNvSpPr>
            <a:spLocks noChangeShapeType="1"/>
          </p:cNvSpPr>
          <p:nvPr/>
        </p:nvSpPr>
        <p:spPr bwMode="auto">
          <a:xfrm>
            <a:off x="5300663" y="3590925"/>
            <a:ext cx="1587"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26" name="AutoShape 133">
            <a:extLst>
              <a:ext uri="{FF2B5EF4-FFF2-40B4-BE49-F238E27FC236}">
                <a16:creationId xmlns:a16="http://schemas.microsoft.com/office/drawing/2014/main" id="{34792336-73EB-999B-48D2-58A9EE516B0C}"/>
              </a:ext>
            </a:extLst>
          </p:cNvPr>
          <p:cNvSpPr>
            <a:spLocks noChangeArrowheads="1"/>
          </p:cNvSpPr>
          <p:nvPr/>
        </p:nvSpPr>
        <p:spPr bwMode="auto">
          <a:xfrm>
            <a:off x="6353175" y="3589338"/>
            <a:ext cx="1003300" cy="376237"/>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27" name="Line 134">
            <a:extLst>
              <a:ext uri="{FF2B5EF4-FFF2-40B4-BE49-F238E27FC236}">
                <a16:creationId xmlns:a16="http://schemas.microsoft.com/office/drawing/2014/main" id="{52FBDB85-FF6F-F126-23B3-16D2237C2BF1}"/>
              </a:ext>
            </a:extLst>
          </p:cNvPr>
          <p:cNvSpPr>
            <a:spLocks noChangeShapeType="1"/>
          </p:cNvSpPr>
          <p:nvPr/>
        </p:nvSpPr>
        <p:spPr bwMode="auto">
          <a:xfrm>
            <a:off x="6883400" y="3600450"/>
            <a:ext cx="1588"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28" name="Text Box 135">
            <a:extLst>
              <a:ext uri="{FF2B5EF4-FFF2-40B4-BE49-F238E27FC236}">
                <a16:creationId xmlns:a16="http://schemas.microsoft.com/office/drawing/2014/main" id="{277506F0-A743-A72B-1A3F-354C37CD4A76}"/>
              </a:ext>
            </a:extLst>
          </p:cNvPr>
          <p:cNvSpPr txBox="1">
            <a:spLocks noChangeArrowheads="1"/>
          </p:cNvSpPr>
          <p:nvPr/>
        </p:nvSpPr>
        <p:spPr bwMode="auto">
          <a:xfrm>
            <a:off x="4840288" y="35496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7</a:t>
            </a:r>
          </a:p>
        </p:txBody>
      </p:sp>
      <p:sp>
        <p:nvSpPr>
          <p:cNvPr id="29" name="Text Box 136">
            <a:extLst>
              <a:ext uri="{FF2B5EF4-FFF2-40B4-BE49-F238E27FC236}">
                <a16:creationId xmlns:a16="http://schemas.microsoft.com/office/drawing/2014/main" id="{623257E2-396A-1531-4830-2FF804DBCC64}"/>
              </a:ext>
            </a:extLst>
          </p:cNvPr>
          <p:cNvSpPr txBox="1">
            <a:spLocks noChangeArrowheads="1"/>
          </p:cNvSpPr>
          <p:nvPr/>
        </p:nvSpPr>
        <p:spPr bwMode="auto">
          <a:xfrm>
            <a:off x="6426200" y="3549650"/>
            <a:ext cx="460732"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11</a:t>
            </a:r>
          </a:p>
        </p:txBody>
      </p:sp>
      <p:sp>
        <p:nvSpPr>
          <p:cNvPr id="30" name="Line 137">
            <a:extLst>
              <a:ext uri="{FF2B5EF4-FFF2-40B4-BE49-F238E27FC236}">
                <a16:creationId xmlns:a16="http://schemas.microsoft.com/office/drawing/2014/main" id="{DB239C50-870D-F72B-83A9-7A88F306595D}"/>
              </a:ext>
            </a:extLst>
          </p:cNvPr>
          <p:cNvSpPr>
            <a:spLocks noChangeShapeType="1"/>
          </p:cNvSpPr>
          <p:nvPr/>
        </p:nvSpPr>
        <p:spPr bwMode="auto">
          <a:xfrm>
            <a:off x="5308600" y="1987550"/>
            <a:ext cx="1588"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1" name="Line 138">
            <a:extLst>
              <a:ext uri="{FF2B5EF4-FFF2-40B4-BE49-F238E27FC236}">
                <a16:creationId xmlns:a16="http://schemas.microsoft.com/office/drawing/2014/main" id="{F5F2C86A-F7F0-A495-C4D3-611180A0C3BC}"/>
              </a:ext>
            </a:extLst>
          </p:cNvPr>
          <p:cNvSpPr>
            <a:spLocks noChangeShapeType="1"/>
          </p:cNvSpPr>
          <p:nvPr/>
        </p:nvSpPr>
        <p:spPr bwMode="auto">
          <a:xfrm flipV="1">
            <a:off x="5651500" y="2166938"/>
            <a:ext cx="712788" cy="4762"/>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2" name="Line 139">
            <a:extLst>
              <a:ext uri="{FF2B5EF4-FFF2-40B4-BE49-F238E27FC236}">
                <a16:creationId xmlns:a16="http://schemas.microsoft.com/office/drawing/2014/main" id="{FCCD4FAF-52E6-7943-6856-8DC92CD18B4F}"/>
              </a:ext>
            </a:extLst>
          </p:cNvPr>
          <p:cNvSpPr>
            <a:spLocks noChangeShapeType="1"/>
          </p:cNvSpPr>
          <p:nvPr/>
        </p:nvSpPr>
        <p:spPr bwMode="auto">
          <a:xfrm flipV="1">
            <a:off x="5645150" y="37576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3" name="AutoShape 149">
            <a:extLst>
              <a:ext uri="{FF2B5EF4-FFF2-40B4-BE49-F238E27FC236}">
                <a16:creationId xmlns:a16="http://schemas.microsoft.com/office/drawing/2014/main" id="{4C447CD1-5DBE-1BD1-6636-C97A9EEF8D76}"/>
              </a:ext>
            </a:extLst>
          </p:cNvPr>
          <p:cNvSpPr>
            <a:spLocks noChangeArrowheads="1"/>
          </p:cNvSpPr>
          <p:nvPr/>
        </p:nvSpPr>
        <p:spPr bwMode="auto">
          <a:xfrm>
            <a:off x="6338888" y="2547938"/>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4" name="Line 150">
            <a:extLst>
              <a:ext uri="{FF2B5EF4-FFF2-40B4-BE49-F238E27FC236}">
                <a16:creationId xmlns:a16="http://schemas.microsoft.com/office/drawing/2014/main" id="{DDFC9813-39DD-A403-2D58-56C1C4D8703D}"/>
              </a:ext>
            </a:extLst>
          </p:cNvPr>
          <p:cNvSpPr>
            <a:spLocks noChangeShapeType="1"/>
          </p:cNvSpPr>
          <p:nvPr/>
        </p:nvSpPr>
        <p:spPr bwMode="auto">
          <a:xfrm>
            <a:off x="6869113" y="2559050"/>
            <a:ext cx="0"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5" name="Text Box 151">
            <a:extLst>
              <a:ext uri="{FF2B5EF4-FFF2-40B4-BE49-F238E27FC236}">
                <a16:creationId xmlns:a16="http://schemas.microsoft.com/office/drawing/2014/main" id="{D384FC44-3C4F-BFC2-CBD9-790805D0E07B}"/>
              </a:ext>
            </a:extLst>
          </p:cNvPr>
          <p:cNvSpPr txBox="1">
            <a:spLocks noChangeArrowheads="1"/>
          </p:cNvSpPr>
          <p:nvPr/>
        </p:nvSpPr>
        <p:spPr bwMode="auto">
          <a:xfrm>
            <a:off x="6403975" y="250825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17</a:t>
            </a:r>
          </a:p>
        </p:txBody>
      </p:sp>
      <p:sp>
        <p:nvSpPr>
          <p:cNvPr id="36" name="Line 152">
            <a:extLst>
              <a:ext uri="{FF2B5EF4-FFF2-40B4-BE49-F238E27FC236}">
                <a16:creationId xmlns:a16="http://schemas.microsoft.com/office/drawing/2014/main" id="{C7EB5F22-E5A6-3A2B-CC18-B30ED37AFD57}"/>
              </a:ext>
            </a:extLst>
          </p:cNvPr>
          <p:cNvSpPr>
            <a:spLocks noChangeShapeType="1"/>
          </p:cNvSpPr>
          <p:nvPr/>
        </p:nvSpPr>
        <p:spPr bwMode="auto">
          <a:xfrm flipV="1">
            <a:off x="5629275" y="2716213"/>
            <a:ext cx="712788" cy="4762"/>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7" name="AutoShape 88">
            <a:extLst>
              <a:ext uri="{FF2B5EF4-FFF2-40B4-BE49-F238E27FC236}">
                <a16:creationId xmlns:a16="http://schemas.microsoft.com/office/drawing/2014/main" id="{FC9DB4C3-ADAE-252A-C69E-C22FF26C0B9F}"/>
              </a:ext>
            </a:extLst>
          </p:cNvPr>
          <p:cNvSpPr>
            <a:spLocks noChangeArrowheads="1"/>
          </p:cNvSpPr>
          <p:nvPr/>
        </p:nvSpPr>
        <p:spPr bwMode="auto">
          <a:xfrm>
            <a:off x="1334384" y="4748066"/>
            <a:ext cx="1064069" cy="455941"/>
          </a:xfrm>
          <a:prstGeom prst="roundRect">
            <a:avLst>
              <a:gd name="adj" fmla="val 16667"/>
            </a:avLst>
          </a:prstGeom>
          <a:solidFill>
            <a:schemeClr val="accent2"/>
          </a:solidFill>
          <a:ln w="38100" algn="ctr">
            <a:solidFill>
              <a:schemeClr val="bg1"/>
            </a:solidFill>
            <a:round/>
            <a:headEnd/>
            <a:tailEnd/>
          </a:ln>
          <a:effectLst>
            <a:glow rad="139700">
              <a:schemeClr val="accent3">
                <a:satMod val="175000"/>
                <a:alpha val="40000"/>
              </a:schemeClr>
            </a:glow>
          </a:effectLst>
        </p:spPr>
        <p:txBody>
          <a:bodyPr wrap="square" anchor="ctr">
            <a:spAutoFit/>
          </a:bodyPr>
          <a:lstStyle/>
          <a:p>
            <a:pPr algn="ctr" eaLnBrk="1" hangingPunct="1">
              <a:lnSpc>
                <a:spcPct val="70000"/>
              </a:lnSpc>
              <a:spcBef>
                <a:spcPct val="30000"/>
              </a:spcBef>
            </a:pPr>
            <a:r>
              <a:rPr lang="en-US" sz="2800" dirty="0">
                <a:solidFill>
                  <a:schemeClr val="bg1"/>
                </a:solidFill>
                <a:latin typeface="Arial" panose="020B0604020202020204" pitchFamily="34" charset="0"/>
              </a:rPr>
              <a:t>root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87593"/>
                                        </p:tgtEl>
                                        <p:attrNameLst>
                                          <p:attrName>style.visibility</p:attrName>
                                        </p:attrNameLst>
                                      </p:cBhvr>
                                      <p:to>
                                        <p:strVal val="visible"/>
                                      </p:to>
                                    </p:set>
                                    <p:animEffect transition="in" filter="blinds(horizontal)">
                                      <p:cBhvr>
                                        <p:cTn id="7" dur="500"/>
                                        <p:tgtEl>
                                          <p:spTgt spid="1087593"/>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20"/>
                                        </p:tgtEl>
                                        <p:attrNameLst>
                                          <p:attrName>style.visibility</p:attrName>
                                        </p:attrNameLst>
                                      </p:cBhvr>
                                      <p:to>
                                        <p:strVal val="visible"/>
                                      </p:to>
                                    </p:set>
                                    <p:animEffect transition="in" filter="blinds(horizontal)">
                                      <p:cBhvr>
                                        <p:cTn id="11" dur="500"/>
                                        <p:tgtEl>
                                          <p:spTgt spid="120"/>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blinds(horizontal)">
                                      <p:cBhvr>
                                        <p:cTn id="15" dur="500"/>
                                        <p:tgtEl>
                                          <p:spTgt spid="127"/>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32"/>
                                        </p:tgtEl>
                                        <p:attrNameLst>
                                          <p:attrName>style.visibility</p:attrName>
                                        </p:attrNameLst>
                                      </p:cBhvr>
                                      <p:to>
                                        <p:strVal val="visible"/>
                                      </p:to>
                                    </p:set>
                                    <p:animEffect transition="in" filter="blinds(horizontal)">
                                      <p:cBhvr>
                                        <p:cTn id="19" dur="500"/>
                                        <p:tgtEl>
                                          <p:spTgt spid="132"/>
                                        </p:tgtEl>
                                      </p:cBhvr>
                                    </p:animEffect>
                                  </p:childTnLst>
                                </p:cTn>
                              </p:par>
                            </p:childTnLst>
                          </p:cTn>
                        </p:par>
                        <p:par>
                          <p:cTn id="20" fill="hold">
                            <p:stCondLst>
                              <p:cond delay="2000"/>
                            </p:stCondLst>
                            <p:childTnLst>
                              <p:par>
                                <p:cTn id="21" presetID="3" presetClass="entr" presetSubtype="10" fill="hold" nodeType="afterEffect">
                                  <p:stCondLst>
                                    <p:cond delay="0"/>
                                  </p:stCondLst>
                                  <p:childTnLst>
                                    <p:set>
                                      <p:cBhvr>
                                        <p:cTn id="22" dur="1" fill="hold">
                                          <p:stCondLst>
                                            <p:cond delay="0"/>
                                          </p:stCondLst>
                                        </p:cTn>
                                        <p:tgtEl>
                                          <p:spTgt spid="137"/>
                                        </p:tgtEl>
                                        <p:attrNameLst>
                                          <p:attrName>style.visibility</p:attrName>
                                        </p:attrNameLst>
                                      </p:cBhvr>
                                      <p:to>
                                        <p:strVal val="visible"/>
                                      </p:to>
                                    </p:set>
                                    <p:animEffect transition="in" filter="blinds(horizontal)">
                                      <p:cBhvr>
                                        <p:cTn id="23" dur="500"/>
                                        <p:tgtEl>
                                          <p:spTgt spid="137"/>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087595"/>
                                        </p:tgtEl>
                                        <p:attrNameLst>
                                          <p:attrName>style.visibility</p:attrName>
                                        </p:attrNameLst>
                                      </p:cBhvr>
                                      <p:to>
                                        <p:strVal val="visible"/>
                                      </p:to>
                                    </p:set>
                                    <p:animEffect transition="in" filter="blinds(horizontal)">
                                      <p:cBhvr>
                                        <p:cTn id="28" dur="500"/>
                                        <p:tgtEl>
                                          <p:spTgt spid="1087595"/>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blinds(horizontal)">
                                      <p:cBhvr>
                                        <p:cTn id="31"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7595" grpId="0" animBg="1"/>
      <p:bldP spid="1087593" grpId="0" animBg="1"/>
      <p:bldP spid="1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B3FB1A92-FFB5-17C5-B206-FE2C34E1ABE7}"/>
              </a:ext>
            </a:extLst>
          </p:cNvPr>
          <p:cNvGrpSpPr/>
          <p:nvPr/>
        </p:nvGrpSpPr>
        <p:grpSpPr>
          <a:xfrm>
            <a:off x="3472224" y="1935163"/>
            <a:ext cx="765175" cy="2084387"/>
            <a:chOff x="1525588" y="2166938"/>
            <a:chExt cx="765175" cy="2084387"/>
          </a:xfrm>
          <a:effectLst>
            <a:glow rad="139700">
              <a:schemeClr val="accent3">
                <a:satMod val="175000"/>
                <a:alpha val="40000"/>
              </a:schemeClr>
            </a:glow>
          </a:effectLst>
        </p:grpSpPr>
        <p:sp>
          <p:nvSpPr>
            <p:cNvPr id="43" name="AutoShape 3">
              <a:extLst>
                <a:ext uri="{FF2B5EF4-FFF2-40B4-BE49-F238E27FC236}">
                  <a16:creationId xmlns:a16="http://schemas.microsoft.com/office/drawing/2014/main" id="{625EEF26-72CD-0F8A-B048-21D46D6B30ED}"/>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4" name="AutoShape 4">
              <a:extLst>
                <a:ext uri="{FF2B5EF4-FFF2-40B4-BE49-F238E27FC236}">
                  <a16:creationId xmlns:a16="http://schemas.microsoft.com/office/drawing/2014/main" id="{AB690DA4-359C-98AD-30A9-3E4AD3F0E5CB}"/>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5" name="AutoShape 6">
              <a:extLst>
                <a:ext uri="{FF2B5EF4-FFF2-40B4-BE49-F238E27FC236}">
                  <a16:creationId xmlns:a16="http://schemas.microsoft.com/office/drawing/2014/main" id="{AC1F9691-FC1A-2617-4E15-3BC7DA48FDFE}"/>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6" name="AutoShape 4">
              <a:extLst>
                <a:ext uri="{FF2B5EF4-FFF2-40B4-BE49-F238E27FC236}">
                  <a16:creationId xmlns:a16="http://schemas.microsoft.com/office/drawing/2014/main" id="{6DA28AA2-F358-9163-602E-26CD617EE40C}"/>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41" name="Rectangle 71">
            <a:extLst>
              <a:ext uri="{FF2B5EF4-FFF2-40B4-BE49-F238E27FC236}">
                <a16:creationId xmlns:a16="http://schemas.microsoft.com/office/drawing/2014/main" id="{8A724EA2-C100-3533-47A2-C6298B316A14}"/>
              </a:ext>
            </a:extLst>
          </p:cNvPr>
          <p:cNvSpPr>
            <a:spLocks noChangeArrowheads="1"/>
          </p:cNvSpPr>
          <p:nvPr/>
        </p:nvSpPr>
        <p:spPr bwMode="auto">
          <a:xfrm>
            <a:off x="1879599" y="1946275"/>
            <a:ext cx="611189" cy="2236788"/>
          </a:xfrm>
          <a:prstGeom prst="rect">
            <a:avLst/>
          </a:prstGeom>
          <a:solidFill>
            <a:srgbClr val="CCFFFF"/>
          </a:solidFill>
          <a:ln w="38100" algn="ctr">
            <a:solidFill>
              <a:schemeClr val="tx1"/>
            </a:solidFill>
            <a:miter lim="800000"/>
            <a:headEnd/>
            <a:tailEnd/>
          </a:ln>
          <a:effectLst>
            <a:glow rad="139700">
              <a:schemeClr val="accent3">
                <a:satMod val="175000"/>
                <a:alpha val="40000"/>
              </a:schemeClr>
            </a:glow>
          </a:effectLst>
        </p:spPr>
        <p:txBody>
          <a:bodyPr wrap="squar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36866" name="Footer Placeholder 1"/>
          <p:cNvSpPr>
            <a:spLocks noGrp="1"/>
          </p:cNvSpPr>
          <p:nvPr>
            <p:ph type="ftr" sz="quarter" idx="10"/>
          </p:nvPr>
        </p:nvSpPr>
        <p:spPr>
          <a:noFill/>
        </p:spPr>
        <p:txBody>
          <a:bodyPr/>
          <a:lstStyle/>
          <a:p>
            <a:r>
              <a:rPr lang="en-US" dirty="0"/>
              <a:t>Art of Multiprocessor Programming</a:t>
            </a:r>
          </a:p>
        </p:txBody>
      </p:sp>
      <p:sp>
        <p:nvSpPr>
          <p:cNvPr id="36867" name="Slide Number Placeholder 2"/>
          <p:cNvSpPr>
            <a:spLocks noGrp="1"/>
          </p:cNvSpPr>
          <p:nvPr>
            <p:ph type="sldNum" sz="quarter" idx="11"/>
          </p:nvPr>
        </p:nvSpPr>
        <p:spPr>
          <a:noFill/>
        </p:spPr>
        <p:txBody>
          <a:bodyPr/>
          <a:lstStyle/>
          <a:p>
            <a:fld id="{EE0E9128-A80E-4DCD-9D67-E25D27C83488}" type="slidenum">
              <a:rPr lang="x-none" smtClean="0"/>
              <a:pPr/>
              <a:t>28</a:t>
            </a:fld>
            <a:endParaRPr lang="en-US" dirty="0"/>
          </a:p>
        </p:txBody>
      </p:sp>
      <p:sp>
        <p:nvSpPr>
          <p:cNvPr id="36868" name="Rectangle 2"/>
          <p:cNvSpPr>
            <a:spLocks noGrp="1" noChangeArrowheads="1"/>
          </p:cNvSpPr>
          <p:nvPr>
            <p:ph type="title" idx="4294967295"/>
          </p:nvPr>
        </p:nvSpPr>
        <p:spPr/>
        <p:txBody>
          <a:bodyPr/>
          <a:lstStyle/>
          <a:p>
            <a:r>
              <a:rPr lang="en-US" dirty="0"/>
              <a:t>Resize This</a:t>
            </a:r>
          </a:p>
        </p:txBody>
      </p:sp>
      <p:sp>
        <p:nvSpPr>
          <p:cNvPr id="36891" name="Line 41"/>
          <p:cNvSpPr>
            <a:spLocks noChangeShapeType="1"/>
          </p:cNvSpPr>
          <p:nvPr/>
        </p:nvSpPr>
        <p:spPr bwMode="auto">
          <a:xfrm flipV="1">
            <a:off x="4070350" y="22082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6892" name="Line 42"/>
          <p:cNvSpPr>
            <a:spLocks noChangeShapeType="1"/>
          </p:cNvSpPr>
          <p:nvPr/>
        </p:nvSpPr>
        <p:spPr bwMode="auto">
          <a:xfrm flipV="1">
            <a:off x="4070350" y="2749550"/>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6893" name="Line 43"/>
          <p:cNvSpPr>
            <a:spLocks noChangeShapeType="1"/>
          </p:cNvSpPr>
          <p:nvPr/>
        </p:nvSpPr>
        <p:spPr bwMode="auto">
          <a:xfrm flipV="1">
            <a:off x="4062413" y="375602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6909" name="Line 59"/>
          <p:cNvSpPr>
            <a:spLocks noChangeShapeType="1"/>
          </p:cNvSpPr>
          <p:nvPr/>
        </p:nvSpPr>
        <p:spPr bwMode="auto">
          <a:xfrm flipV="1">
            <a:off x="2301875" y="223837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36915" name="Line 69"/>
          <p:cNvSpPr>
            <a:spLocks noChangeShapeType="1"/>
          </p:cNvSpPr>
          <p:nvPr/>
        </p:nvSpPr>
        <p:spPr bwMode="auto">
          <a:xfrm flipV="1">
            <a:off x="2406650" y="275590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1088616" name="Text Box 104"/>
          <p:cNvSpPr txBox="1">
            <a:spLocks noChangeArrowheads="1"/>
          </p:cNvSpPr>
          <p:nvPr/>
        </p:nvSpPr>
        <p:spPr bwMode="auto">
          <a:xfrm>
            <a:off x="4799013" y="4557713"/>
            <a:ext cx="3280971" cy="713722"/>
          </a:xfrm>
          <a:prstGeom prst="rect">
            <a:avLst/>
          </a:prstGeom>
          <a:noFill/>
          <a:ln w="38100" algn="ctr">
            <a:solidFill>
              <a:srgbClr val="FF7C80"/>
            </a:solidFill>
            <a:miter lim="800000"/>
            <a:headEnd/>
            <a:tailEnd/>
          </a:ln>
        </p:spPr>
        <p:txBody>
          <a:bodyPr wrap="square">
            <a:spAutoFit/>
          </a:bodyPr>
          <a:lstStyle/>
          <a:p>
            <a:pPr algn="ctr" eaLnBrk="1" hangingPunct="1">
              <a:lnSpc>
                <a:spcPct val="70000"/>
              </a:lnSpc>
              <a:spcBef>
                <a:spcPct val="30000"/>
              </a:spcBef>
            </a:pPr>
            <a:r>
              <a:rPr lang="en-US" sz="2800" dirty="0">
                <a:solidFill>
                  <a:srgbClr val="FFFF00"/>
                </a:solidFill>
                <a:latin typeface="Arial" panose="020B0604020202020204" pitchFamily="34" charset="0"/>
                <a:cs typeface="Arial" panose="020B0604020202020204" pitchFamily="34" charset="0"/>
              </a:rPr>
              <a:t>Allocate new super-sized table</a:t>
            </a:r>
          </a:p>
        </p:txBody>
      </p:sp>
      <p:sp>
        <p:nvSpPr>
          <p:cNvPr id="36923" name="Line 105"/>
          <p:cNvSpPr>
            <a:spLocks noChangeShapeType="1"/>
          </p:cNvSpPr>
          <p:nvPr/>
        </p:nvSpPr>
        <p:spPr bwMode="auto">
          <a:xfrm flipV="1">
            <a:off x="2374900" y="332422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36924" name="Line 106"/>
          <p:cNvSpPr>
            <a:spLocks noChangeShapeType="1"/>
          </p:cNvSpPr>
          <p:nvPr/>
        </p:nvSpPr>
        <p:spPr bwMode="auto">
          <a:xfrm flipV="1">
            <a:off x="2343150" y="389255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grpSp>
        <p:nvGrpSpPr>
          <p:cNvPr id="110" name="Group 5"/>
          <p:cNvGrpSpPr>
            <a:grpSpLocks/>
          </p:cNvGrpSpPr>
          <p:nvPr/>
        </p:nvGrpSpPr>
        <p:grpSpPr bwMode="auto">
          <a:xfrm>
            <a:off x="2003425" y="1978025"/>
            <a:ext cx="330200" cy="481013"/>
            <a:chOff x="2208" y="1920"/>
            <a:chExt cx="1152" cy="1680"/>
          </a:xfrm>
        </p:grpSpPr>
        <p:sp>
          <p:nvSpPr>
            <p:cNvPr id="111" name="Oval 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2" name="Oval 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3" name="AutoShape 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4" name="AutoShape 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15" name="Group 10"/>
          <p:cNvGrpSpPr>
            <a:grpSpLocks/>
          </p:cNvGrpSpPr>
          <p:nvPr/>
        </p:nvGrpSpPr>
        <p:grpSpPr bwMode="auto">
          <a:xfrm>
            <a:off x="2003425" y="2546350"/>
            <a:ext cx="330200" cy="481013"/>
            <a:chOff x="2208" y="1920"/>
            <a:chExt cx="1152" cy="1680"/>
          </a:xfrm>
        </p:grpSpPr>
        <p:sp>
          <p:nvSpPr>
            <p:cNvPr id="116" name="Oval 1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7" name="Oval 1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8" name="AutoShape 1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9" name="AutoShape 1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20" name="Group 15"/>
          <p:cNvGrpSpPr>
            <a:grpSpLocks/>
          </p:cNvGrpSpPr>
          <p:nvPr/>
        </p:nvGrpSpPr>
        <p:grpSpPr bwMode="auto">
          <a:xfrm>
            <a:off x="2003425" y="3113088"/>
            <a:ext cx="330200" cy="481012"/>
            <a:chOff x="2208" y="1920"/>
            <a:chExt cx="1152" cy="1680"/>
          </a:xfrm>
        </p:grpSpPr>
        <p:sp>
          <p:nvSpPr>
            <p:cNvPr id="121" name="Oval 1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2" name="Oval 1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3" name="AutoShape 1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4" name="AutoShape 1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25" name="Group 20"/>
          <p:cNvGrpSpPr>
            <a:grpSpLocks/>
          </p:cNvGrpSpPr>
          <p:nvPr/>
        </p:nvGrpSpPr>
        <p:grpSpPr bwMode="auto">
          <a:xfrm>
            <a:off x="2003425" y="3681413"/>
            <a:ext cx="330200" cy="481012"/>
            <a:chOff x="2208" y="1920"/>
            <a:chExt cx="1152" cy="1680"/>
          </a:xfrm>
        </p:grpSpPr>
        <p:sp>
          <p:nvSpPr>
            <p:cNvPr id="126" name="Oval 2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7" name="Oval 2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8" name="AutoShape 2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9" name="AutoShape 2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130" name="Line 25"/>
          <p:cNvSpPr>
            <a:spLocks noChangeShapeType="1"/>
          </p:cNvSpPr>
          <p:nvPr/>
        </p:nvSpPr>
        <p:spPr bwMode="auto">
          <a:xfrm>
            <a:off x="1908175" y="363855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31" name="Line 26"/>
          <p:cNvSpPr>
            <a:spLocks noChangeShapeType="1"/>
          </p:cNvSpPr>
          <p:nvPr/>
        </p:nvSpPr>
        <p:spPr bwMode="auto">
          <a:xfrm>
            <a:off x="1870075" y="3070225"/>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32" name="Line 27"/>
          <p:cNvSpPr>
            <a:spLocks noChangeShapeType="1"/>
          </p:cNvSpPr>
          <p:nvPr/>
        </p:nvSpPr>
        <p:spPr bwMode="auto">
          <a:xfrm>
            <a:off x="1863725" y="250190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grpSp>
        <p:nvGrpSpPr>
          <p:cNvPr id="135" name="Group 60"/>
          <p:cNvGrpSpPr>
            <a:grpSpLocks/>
          </p:cNvGrpSpPr>
          <p:nvPr/>
        </p:nvGrpSpPr>
        <p:grpSpPr bwMode="auto">
          <a:xfrm>
            <a:off x="1981200" y="1992313"/>
            <a:ext cx="330200" cy="481012"/>
            <a:chOff x="1993" y="3092"/>
            <a:chExt cx="208" cy="303"/>
          </a:xfrm>
        </p:grpSpPr>
        <p:sp>
          <p:nvSpPr>
            <p:cNvPr id="136" name="Oval 61"/>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37" name="Oval 62"/>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8" name="AutoShape 63"/>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9" name="AutoShape 64"/>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42" name="Group 89"/>
          <p:cNvGrpSpPr>
            <a:grpSpLocks/>
          </p:cNvGrpSpPr>
          <p:nvPr/>
        </p:nvGrpSpPr>
        <p:grpSpPr bwMode="auto">
          <a:xfrm>
            <a:off x="1990725" y="2557463"/>
            <a:ext cx="330200" cy="481012"/>
            <a:chOff x="1993" y="3092"/>
            <a:chExt cx="208" cy="303"/>
          </a:xfrm>
        </p:grpSpPr>
        <p:sp>
          <p:nvSpPr>
            <p:cNvPr id="143" name="Oval 90"/>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44" name="Oval 91"/>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5" name="AutoShape 92"/>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6" name="AutoShape 93"/>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47" name="Group 94"/>
          <p:cNvGrpSpPr>
            <a:grpSpLocks/>
          </p:cNvGrpSpPr>
          <p:nvPr/>
        </p:nvGrpSpPr>
        <p:grpSpPr bwMode="auto">
          <a:xfrm>
            <a:off x="2000250" y="3122613"/>
            <a:ext cx="330200" cy="481012"/>
            <a:chOff x="1993" y="3092"/>
            <a:chExt cx="208" cy="303"/>
          </a:xfrm>
        </p:grpSpPr>
        <p:sp>
          <p:nvSpPr>
            <p:cNvPr id="148" name="Oval 95"/>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49" name="Oval 96"/>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0" name="AutoShape 97"/>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1" name="AutoShape 98"/>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52" name="Group 99"/>
          <p:cNvGrpSpPr>
            <a:grpSpLocks/>
          </p:cNvGrpSpPr>
          <p:nvPr/>
        </p:nvGrpSpPr>
        <p:grpSpPr bwMode="auto">
          <a:xfrm>
            <a:off x="2009775" y="3687763"/>
            <a:ext cx="330200" cy="481012"/>
            <a:chOff x="1993" y="3092"/>
            <a:chExt cx="208" cy="303"/>
          </a:xfrm>
        </p:grpSpPr>
        <p:sp>
          <p:nvSpPr>
            <p:cNvPr id="153" name="Oval 100"/>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54" name="Oval 101"/>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5" name="AutoShape 102"/>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6" name="AutoShape 103"/>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163" name="Freeform 162"/>
          <p:cNvSpPr/>
          <p:nvPr/>
        </p:nvSpPr>
        <p:spPr bwMode="auto">
          <a:xfrm>
            <a:off x="2434856" y="3795823"/>
            <a:ext cx="962246" cy="1164265"/>
          </a:xfrm>
          <a:custGeom>
            <a:avLst/>
            <a:gdLst>
              <a:gd name="connsiteX0" fmla="*/ 0 w 962246"/>
              <a:gd name="connsiteY0" fmla="*/ 1164265 h 1164265"/>
              <a:gd name="connsiteX1" fmla="*/ 914400 w 962246"/>
              <a:gd name="connsiteY1" fmla="*/ 962247 h 1164265"/>
              <a:gd name="connsiteX2" fmla="*/ 547577 w 962246"/>
              <a:gd name="connsiteY2" fmla="*/ 356191 h 1164265"/>
              <a:gd name="connsiteX3" fmla="*/ 962246 w 962246"/>
              <a:gd name="connsiteY3" fmla="*/ 0 h 1164265"/>
            </a:gdLst>
            <a:ahLst/>
            <a:cxnLst>
              <a:cxn ang="0">
                <a:pos x="connsiteX0" y="connsiteY0"/>
              </a:cxn>
              <a:cxn ang="0">
                <a:pos x="connsiteX1" y="connsiteY1"/>
              </a:cxn>
              <a:cxn ang="0">
                <a:pos x="connsiteX2" y="connsiteY2"/>
              </a:cxn>
              <a:cxn ang="0">
                <a:pos x="connsiteX3" y="connsiteY3"/>
              </a:cxn>
            </a:cxnLst>
            <a:rect l="l" t="t" r="r" b="b"/>
            <a:pathLst>
              <a:path w="962246" h="1164265">
                <a:moveTo>
                  <a:pt x="0" y="1164265"/>
                </a:moveTo>
                <a:cubicBezTo>
                  <a:pt x="411568" y="1130595"/>
                  <a:pt x="823137" y="1096926"/>
                  <a:pt x="914400" y="962247"/>
                </a:cubicBezTo>
                <a:cubicBezTo>
                  <a:pt x="1005663" y="827568"/>
                  <a:pt x="539603" y="516565"/>
                  <a:pt x="547577" y="356191"/>
                </a:cubicBezTo>
                <a:cubicBezTo>
                  <a:pt x="555551" y="195817"/>
                  <a:pt x="758898" y="97908"/>
                  <a:pt x="962246" y="0"/>
                </a:cubicBezTo>
              </a:path>
            </a:pathLst>
          </a:custGeom>
          <a:no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grpSp>
        <p:nvGrpSpPr>
          <p:cNvPr id="9" name="Group 8">
            <a:extLst>
              <a:ext uri="{FF2B5EF4-FFF2-40B4-BE49-F238E27FC236}">
                <a16:creationId xmlns:a16="http://schemas.microsoft.com/office/drawing/2014/main" id="{BF2B283C-DB39-6D82-F4D0-C6FF65050D4B}"/>
              </a:ext>
            </a:extLst>
          </p:cNvPr>
          <p:cNvGrpSpPr/>
          <p:nvPr/>
        </p:nvGrpSpPr>
        <p:grpSpPr>
          <a:xfrm>
            <a:off x="3665536" y="2078038"/>
            <a:ext cx="765176" cy="4168774"/>
            <a:chOff x="4264024" y="1906588"/>
            <a:chExt cx="765176" cy="4168774"/>
          </a:xfrm>
          <a:solidFill>
            <a:srgbClr val="FF7C80"/>
          </a:solidFill>
          <a:effectLst>
            <a:glow rad="139700">
              <a:schemeClr val="accent3">
                <a:satMod val="175000"/>
                <a:alpha val="40000"/>
              </a:schemeClr>
            </a:glow>
          </a:effectLst>
        </p:grpSpPr>
        <p:grpSp>
          <p:nvGrpSpPr>
            <p:cNvPr id="10" name="Group 9">
              <a:extLst>
                <a:ext uri="{FF2B5EF4-FFF2-40B4-BE49-F238E27FC236}">
                  <a16:creationId xmlns:a16="http://schemas.microsoft.com/office/drawing/2014/main" id="{0E838B14-33BE-3041-CC3C-FC19332A5E72}"/>
                </a:ext>
              </a:extLst>
            </p:cNvPr>
            <p:cNvGrpSpPr/>
            <p:nvPr/>
          </p:nvGrpSpPr>
          <p:grpSpPr>
            <a:xfrm>
              <a:off x="4264025" y="1906588"/>
              <a:ext cx="765175" cy="2084387"/>
              <a:chOff x="1525588" y="2166938"/>
              <a:chExt cx="765175" cy="2084387"/>
            </a:xfrm>
            <a:grpFill/>
          </p:grpSpPr>
          <p:sp>
            <p:nvSpPr>
              <p:cNvPr id="16" name="AutoShape 3">
                <a:extLst>
                  <a:ext uri="{FF2B5EF4-FFF2-40B4-BE49-F238E27FC236}">
                    <a16:creationId xmlns:a16="http://schemas.microsoft.com/office/drawing/2014/main" id="{6C32831E-CCD2-ED28-BCBB-A5E4DA07ACAD}"/>
                  </a:ext>
                </a:extLst>
              </p:cNvPr>
              <p:cNvSpPr>
                <a:spLocks noChangeArrowheads="1"/>
              </p:cNvSpPr>
              <p:nvPr/>
            </p:nvSpPr>
            <p:spPr bwMode="auto">
              <a:xfrm>
                <a:off x="1525588" y="2689225"/>
                <a:ext cx="765175" cy="519113"/>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7" name="AutoShape 4">
                <a:extLst>
                  <a:ext uri="{FF2B5EF4-FFF2-40B4-BE49-F238E27FC236}">
                    <a16:creationId xmlns:a16="http://schemas.microsoft.com/office/drawing/2014/main" id="{2DDC1ADA-6630-6FAD-5DDF-F204287BF2B1}"/>
                  </a:ext>
                </a:extLst>
              </p:cNvPr>
              <p:cNvSpPr>
                <a:spLocks noChangeArrowheads="1"/>
              </p:cNvSpPr>
              <p:nvPr/>
            </p:nvSpPr>
            <p:spPr bwMode="auto">
              <a:xfrm>
                <a:off x="1525588" y="32099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8" name="AutoShape 6">
                <a:extLst>
                  <a:ext uri="{FF2B5EF4-FFF2-40B4-BE49-F238E27FC236}">
                    <a16:creationId xmlns:a16="http://schemas.microsoft.com/office/drawing/2014/main" id="{3DD3BEDF-9F46-01DF-E6C9-759AB93A0120}"/>
                  </a:ext>
                </a:extLst>
              </p:cNvPr>
              <p:cNvSpPr>
                <a:spLocks noChangeArrowheads="1"/>
              </p:cNvSpPr>
              <p:nvPr/>
            </p:nvSpPr>
            <p:spPr bwMode="auto">
              <a:xfrm>
                <a:off x="1525588" y="2166938"/>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9" name="AutoShape 4">
                <a:extLst>
                  <a:ext uri="{FF2B5EF4-FFF2-40B4-BE49-F238E27FC236}">
                    <a16:creationId xmlns:a16="http://schemas.microsoft.com/office/drawing/2014/main" id="{219BDE13-86B5-BE12-CC1C-0E05C1BEB815}"/>
                  </a:ext>
                </a:extLst>
              </p:cNvPr>
              <p:cNvSpPr>
                <a:spLocks noChangeArrowheads="1"/>
              </p:cNvSpPr>
              <p:nvPr/>
            </p:nvSpPr>
            <p:spPr bwMode="auto">
              <a:xfrm>
                <a:off x="1525588" y="37306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11" name="Group 10">
              <a:extLst>
                <a:ext uri="{FF2B5EF4-FFF2-40B4-BE49-F238E27FC236}">
                  <a16:creationId xmlns:a16="http://schemas.microsoft.com/office/drawing/2014/main" id="{15FBCEFE-24AA-084D-AEBD-D4CBCC4373C3}"/>
                </a:ext>
              </a:extLst>
            </p:cNvPr>
            <p:cNvGrpSpPr/>
            <p:nvPr/>
          </p:nvGrpSpPr>
          <p:grpSpPr>
            <a:xfrm>
              <a:off x="4264024" y="3990975"/>
              <a:ext cx="765175" cy="2084387"/>
              <a:chOff x="1525588" y="2166938"/>
              <a:chExt cx="765175" cy="2084387"/>
            </a:xfrm>
            <a:grpFill/>
          </p:grpSpPr>
          <p:sp>
            <p:nvSpPr>
              <p:cNvPr id="12" name="AutoShape 3">
                <a:extLst>
                  <a:ext uri="{FF2B5EF4-FFF2-40B4-BE49-F238E27FC236}">
                    <a16:creationId xmlns:a16="http://schemas.microsoft.com/office/drawing/2014/main" id="{A6BDD17B-859B-121B-7D7C-9A7311B38FB6}"/>
                  </a:ext>
                </a:extLst>
              </p:cNvPr>
              <p:cNvSpPr>
                <a:spLocks noChangeArrowheads="1"/>
              </p:cNvSpPr>
              <p:nvPr/>
            </p:nvSpPr>
            <p:spPr bwMode="auto">
              <a:xfrm>
                <a:off x="1525588" y="2689225"/>
                <a:ext cx="765175" cy="519113"/>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13" name="AutoShape 4">
                <a:extLst>
                  <a:ext uri="{FF2B5EF4-FFF2-40B4-BE49-F238E27FC236}">
                    <a16:creationId xmlns:a16="http://schemas.microsoft.com/office/drawing/2014/main" id="{2C6D84B6-65F2-089B-5D44-613BA1259FBE}"/>
                  </a:ext>
                </a:extLst>
              </p:cNvPr>
              <p:cNvSpPr>
                <a:spLocks noChangeArrowheads="1"/>
              </p:cNvSpPr>
              <p:nvPr/>
            </p:nvSpPr>
            <p:spPr bwMode="auto">
              <a:xfrm>
                <a:off x="1525588" y="32099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14" name="AutoShape 6">
                <a:extLst>
                  <a:ext uri="{FF2B5EF4-FFF2-40B4-BE49-F238E27FC236}">
                    <a16:creationId xmlns:a16="http://schemas.microsoft.com/office/drawing/2014/main" id="{D4C4D794-9AE7-295C-565D-24C946F90451}"/>
                  </a:ext>
                </a:extLst>
              </p:cNvPr>
              <p:cNvSpPr>
                <a:spLocks noChangeArrowheads="1"/>
              </p:cNvSpPr>
              <p:nvPr/>
            </p:nvSpPr>
            <p:spPr bwMode="auto">
              <a:xfrm>
                <a:off x="1525588" y="2166938"/>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5" name="AutoShape 4">
                <a:extLst>
                  <a:ext uri="{FF2B5EF4-FFF2-40B4-BE49-F238E27FC236}">
                    <a16:creationId xmlns:a16="http://schemas.microsoft.com/office/drawing/2014/main" id="{A23400E3-6BA0-7070-2FF3-3F8E4ED0E3AB}"/>
                  </a:ext>
                </a:extLst>
              </p:cNvPr>
              <p:cNvSpPr>
                <a:spLocks noChangeArrowheads="1"/>
              </p:cNvSpPr>
              <p:nvPr/>
            </p:nvSpPr>
            <p:spPr bwMode="auto">
              <a:xfrm>
                <a:off x="1525588" y="37306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
        <p:nvSpPr>
          <p:cNvPr id="7" name="Line 115">
            <a:extLst>
              <a:ext uri="{FF2B5EF4-FFF2-40B4-BE49-F238E27FC236}">
                <a16:creationId xmlns:a16="http://schemas.microsoft.com/office/drawing/2014/main" id="{1286586B-0A90-1B44-F095-16185FA1D2E4}"/>
              </a:ext>
            </a:extLst>
          </p:cNvPr>
          <p:cNvSpPr>
            <a:spLocks noChangeShapeType="1"/>
          </p:cNvSpPr>
          <p:nvPr/>
        </p:nvSpPr>
        <p:spPr bwMode="auto">
          <a:xfrm>
            <a:off x="5308600" y="1998663"/>
            <a:ext cx="1588" cy="363537"/>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20" name="AutoShape 116">
            <a:extLst>
              <a:ext uri="{FF2B5EF4-FFF2-40B4-BE49-F238E27FC236}">
                <a16:creationId xmlns:a16="http://schemas.microsoft.com/office/drawing/2014/main" id="{D024F0F5-BD5C-0684-AC86-0A1456D786FE}"/>
              </a:ext>
            </a:extLst>
          </p:cNvPr>
          <p:cNvSpPr>
            <a:spLocks noChangeArrowheads="1"/>
          </p:cNvSpPr>
          <p:nvPr/>
        </p:nvSpPr>
        <p:spPr bwMode="auto">
          <a:xfrm>
            <a:off x="4779963" y="2541588"/>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21" name="Line 117">
            <a:extLst>
              <a:ext uri="{FF2B5EF4-FFF2-40B4-BE49-F238E27FC236}">
                <a16:creationId xmlns:a16="http://schemas.microsoft.com/office/drawing/2014/main" id="{03ED7689-6677-2D0C-32C7-ACB9E3D88313}"/>
              </a:ext>
            </a:extLst>
          </p:cNvPr>
          <p:cNvSpPr>
            <a:spLocks noChangeShapeType="1"/>
          </p:cNvSpPr>
          <p:nvPr/>
        </p:nvSpPr>
        <p:spPr bwMode="auto">
          <a:xfrm>
            <a:off x="5308600" y="2552700"/>
            <a:ext cx="1588"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22" name="AutoShape 125">
            <a:extLst>
              <a:ext uri="{FF2B5EF4-FFF2-40B4-BE49-F238E27FC236}">
                <a16:creationId xmlns:a16="http://schemas.microsoft.com/office/drawing/2014/main" id="{2E36B094-5172-67BB-6259-8DC267B249B0}"/>
              </a:ext>
            </a:extLst>
          </p:cNvPr>
          <p:cNvSpPr>
            <a:spLocks noChangeArrowheads="1"/>
          </p:cNvSpPr>
          <p:nvPr/>
        </p:nvSpPr>
        <p:spPr bwMode="auto">
          <a:xfrm>
            <a:off x="4778375" y="1987550"/>
            <a:ext cx="1003300" cy="376238"/>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23" name="Text Box 126">
            <a:extLst>
              <a:ext uri="{FF2B5EF4-FFF2-40B4-BE49-F238E27FC236}">
                <a16:creationId xmlns:a16="http://schemas.microsoft.com/office/drawing/2014/main" id="{84ACAA50-0589-44F6-7D2C-D0030A80279A}"/>
              </a:ext>
            </a:extLst>
          </p:cNvPr>
          <p:cNvSpPr txBox="1">
            <a:spLocks noChangeArrowheads="1"/>
          </p:cNvSpPr>
          <p:nvPr/>
        </p:nvSpPr>
        <p:spPr bwMode="auto">
          <a:xfrm>
            <a:off x="4835525" y="19589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4</a:t>
            </a:r>
          </a:p>
        </p:txBody>
      </p:sp>
      <p:sp>
        <p:nvSpPr>
          <p:cNvPr id="24" name="AutoShape 127">
            <a:extLst>
              <a:ext uri="{FF2B5EF4-FFF2-40B4-BE49-F238E27FC236}">
                <a16:creationId xmlns:a16="http://schemas.microsoft.com/office/drawing/2014/main" id="{E73CA9F9-D01E-7878-4657-CD4398BEDF54}"/>
              </a:ext>
            </a:extLst>
          </p:cNvPr>
          <p:cNvSpPr>
            <a:spLocks noChangeArrowheads="1"/>
          </p:cNvSpPr>
          <p:nvPr/>
        </p:nvSpPr>
        <p:spPr bwMode="auto">
          <a:xfrm>
            <a:off x="6361113" y="1998663"/>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25" name="Line 128">
            <a:extLst>
              <a:ext uri="{FF2B5EF4-FFF2-40B4-BE49-F238E27FC236}">
                <a16:creationId xmlns:a16="http://schemas.microsoft.com/office/drawing/2014/main" id="{FD0B774F-6DF3-2B72-3070-81280CC9BDAB}"/>
              </a:ext>
            </a:extLst>
          </p:cNvPr>
          <p:cNvSpPr>
            <a:spLocks noChangeShapeType="1"/>
          </p:cNvSpPr>
          <p:nvPr/>
        </p:nvSpPr>
        <p:spPr bwMode="auto">
          <a:xfrm>
            <a:off x="6891338" y="2009775"/>
            <a:ext cx="0"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26" name="Text Box 129">
            <a:extLst>
              <a:ext uri="{FF2B5EF4-FFF2-40B4-BE49-F238E27FC236}">
                <a16:creationId xmlns:a16="http://schemas.microsoft.com/office/drawing/2014/main" id="{9AA2AA00-D1C9-F17C-3B0A-C5EECE7E1D61}"/>
              </a:ext>
            </a:extLst>
          </p:cNvPr>
          <p:cNvSpPr txBox="1">
            <a:spLocks noChangeArrowheads="1"/>
          </p:cNvSpPr>
          <p:nvPr/>
        </p:nvSpPr>
        <p:spPr bwMode="auto">
          <a:xfrm>
            <a:off x="6426200" y="19589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8</a:t>
            </a:r>
          </a:p>
        </p:txBody>
      </p:sp>
      <p:sp>
        <p:nvSpPr>
          <p:cNvPr id="27" name="Text Box 130">
            <a:extLst>
              <a:ext uri="{FF2B5EF4-FFF2-40B4-BE49-F238E27FC236}">
                <a16:creationId xmlns:a16="http://schemas.microsoft.com/office/drawing/2014/main" id="{4426C419-67DA-E536-4B17-294803107976}"/>
              </a:ext>
            </a:extLst>
          </p:cNvPr>
          <p:cNvSpPr txBox="1">
            <a:spLocks noChangeArrowheads="1"/>
          </p:cNvSpPr>
          <p:nvPr/>
        </p:nvSpPr>
        <p:spPr bwMode="auto">
          <a:xfrm>
            <a:off x="4848225" y="251142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9</a:t>
            </a:r>
          </a:p>
        </p:txBody>
      </p:sp>
      <p:sp>
        <p:nvSpPr>
          <p:cNvPr id="28" name="AutoShape 131">
            <a:extLst>
              <a:ext uri="{FF2B5EF4-FFF2-40B4-BE49-F238E27FC236}">
                <a16:creationId xmlns:a16="http://schemas.microsoft.com/office/drawing/2014/main" id="{C5EFF732-5364-C8E3-C932-6FC250A38951}"/>
              </a:ext>
            </a:extLst>
          </p:cNvPr>
          <p:cNvSpPr>
            <a:spLocks noChangeArrowheads="1"/>
          </p:cNvSpPr>
          <p:nvPr/>
        </p:nvSpPr>
        <p:spPr bwMode="auto">
          <a:xfrm>
            <a:off x="4770438" y="3579813"/>
            <a:ext cx="1004887"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29" name="Line 132">
            <a:extLst>
              <a:ext uri="{FF2B5EF4-FFF2-40B4-BE49-F238E27FC236}">
                <a16:creationId xmlns:a16="http://schemas.microsoft.com/office/drawing/2014/main" id="{42593B1C-E90F-EB50-5580-530FDBF87B6A}"/>
              </a:ext>
            </a:extLst>
          </p:cNvPr>
          <p:cNvSpPr>
            <a:spLocks noChangeShapeType="1"/>
          </p:cNvSpPr>
          <p:nvPr/>
        </p:nvSpPr>
        <p:spPr bwMode="auto">
          <a:xfrm>
            <a:off x="5300663" y="3590925"/>
            <a:ext cx="1587"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0" name="AutoShape 133">
            <a:extLst>
              <a:ext uri="{FF2B5EF4-FFF2-40B4-BE49-F238E27FC236}">
                <a16:creationId xmlns:a16="http://schemas.microsoft.com/office/drawing/2014/main" id="{FA1EDD67-D3D2-FFD8-FEAF-1982294EBB74}"/>
              </a:ext>
            </a:extLst>
          </p:cNvPr>
          <p:cNvSpPr>
            <a:spLocks noChangeArrowheads="1"/>
          </p:cNvSpPr>
          <p:nvPr/>
        </p:nvSpPr>
        <p:spPr bwMode="auto">
          <a:xfrm>
            <a:off x="6353175" y="3589338"/>
            <a:ext cx="1003300" cy="376237"/>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1" name="Line 134">
            <a:extLst>
              <a:ext uri="{FF2B5EF4-FFF2-40B4-BE49-F238E27FC236}">
                <a16:creationId xmlns:a16="http://schemas.microsoft.com/office/drawing/2014/main" id="{7EE109AD-9ADD-4173-00B7-85334475556D}"/>
              </a:ext>
            </a:extLst>
          </p:cNvPr>
          <p:cNvSpPr>
            <a:spLocks noChangeShapeType="1"/>
          </p:cNvSpPr>
          <p:nvPr/>
        </p:nvSpPr>
        <p:spPr bwMode="auto">
          <a:xfrm>
            <a:off x="6883400" y="3600450"/>
            <a:ext cx="1588"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2" name="Text Box 135">
            <a:extLst>
              <a:ext uri="{FF2B5EF4-FFF2-40B4-BE49-F238E27FC236}">
                <a16:creationId xmlns:a16="http://schemas.microsoft.com/office/drawing/2014/main" id="{63345E93-C138-32FB-CCBF-331782446B45}"/>
              </a:ext>
            </a:extLst>
          </p:cNvPr>
          <p:cNvSpPr txBox="1">
            <a:spLocks noChangeArrowheads="1"/>
          </p:cNvSpPr>
          <p:nvPr/>
        </p:nvSpPr>
        <p:spPr bwMode="auto">
          <a:xfrm>
            <a:off x="4840288" y="35496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7</a:t>
            </a:r>
          </a:p>
        </p:txBody>
      </p:sp>
      <p:sp>
        <p:nvSpPr>
          <p:cNvPr id="33" name="Text Box 136">
            <a:extLst>
              <a:ext uri="{FF2B5EF4-FFF2-40B4-BE49-F238E27FC236}">
                <a16:creationId xmlns:a16="http://schemas.microsoft.com/office/drawing/2014/main" id="{57E53281-6A64-32B0-D02F-11DECCE1FAAF}"/>
              </a:ext>
            </a:extLst>
          </p:cNvPr>
          <p:cNvSpPr txBox="1">
            <a:spLocks noChangeArrowheads="1"/>
          </p:cNvSpPr>
          <p:nvPr/>
        </p:nvSpPr>
        <p:spPr bwMode="auto">
          <a:xfrm>
            <a:off x="6426200" y="3549650"/>
            <a:ext cx="460732"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11</a:t>
            </a:r>
          </a:p>
        </p:txBody>
      </p:sp>
      <p:sp>
        <p:nvSpPr>
          <p:cNvPr id="34" name="Line 137">
            <a:extLst>
              <a:ext uri="{FF2B5EF4-FFF2-40B4-BE49-F238E27FC236}">
                <a16:creationId xmlns:a16="http://schemas.microsoft.com/office/drawing/2014/main" id="{86C6CCCF-8294-8A91-6EA1-1AB2E6A26C84}"/>
              </a:ext>
            </a:extLst>
          </p:cNvPr>
          <p:cNvSpPr>
            <a:spLocks noChangeShapeType="1"/>
          </p:cNvSpPr>
          <p:nvPr/>
        </p:nvSpPr>
        <p:spPr bwMode="auto">
          <a:xfrm>
            <a:off x="5308600" y="1987550"/>
            <a:ext cx="1588" cy="363538"/>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sp>
        <p:nvSpPr>
          <p:cNvPr id="35" name="Line 138">
            <a:extLst>
              <a:ext uri="{FF2B5EF4-FFF2-40B4-BE49-F238E27FC236}">
                <a16:creationId xmlns:a16="http://schemas.microsoft.com/office/drawing/2014/main" id="{5A237A8A-BB78-8952-DECD-B0045107C458}"/>
              </a:ext>
            </a:extLst>
          </p:cNvPr>
          <p:cNvSpPr>
            <a:spLocks noChangeShapeType="1"/>
          </p:cNvSpPr>
          <p:nvPr/>
        </p:nvSpPr>
        <p:spPr bwMode="auto">
          <a:xfrm flipV="1">
            <a:off x="5651500" y="2166938"/>
            <a:ext cx="712788" cy="4762"/>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6" name="Line 139">
            <a:extLst>
              <a:ext uri="{FF2B5EF4-FFF2-40B4-BE49-F238E27FC236}">
                <a16:creationId xmlns:a16="http://schemas.microsoft.com/office/drawing/2014/main" id="{E51A18FE-571D-5B19-AE10-82B79C0AC063}"/>
              </a:ext>
            </a:extLst>
          </p:cNvPr>
          <p:cNvSpPr>
            <a:spLocks noChangeShapeType="1"/>
          </p:cNvSpPr>
          <p:nvPr/>
        </p:nvSpPr>
        <p:spPr bwMode="auto">
          <a:xfrm flipV="1">
            <a:off x="5645150" y="37576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nvGrpSpPr>
          <p:cNvPr id="49" name="Group 48">
            <a:extLst>
              <a:ext uri="{FF2B5EF4-FFF2-40B4-BE49-F238E27FC236}">
                <a16:creationId xmlns:a16="http://schemas.microsoft.com/office/drawing/2014/main" id="{2AD498D9-1CA2-0087-1972-1ACC31C8A96C}"/>
              </a:ext>
            </a:extLst>
          </p:cNvPr>
          <p:cNvGrpSpPr/>
          <p:nvPr/>
        </p:nvGrpSpPr>
        <p:grpSpPr>
          <a:xfrm>
            <a:off x="5629275" y="2508250"/>
            <a:ext cx="1712913" cy="422310"/>
            <a:chOff x="5629275" y="2508250"/>
            <a:chExt cx="1712913" cy="422310"/>
          </a:xfrm>
        </p:grpSpPr>
        <p:grpSp>
          <p:nvGrpSpPr>
            <p:cNvPr id="48" name="Group 47">
              <a:extLst>
                <a:ext uri="{FF2B5EF4-FFF2-40B4-BE49-F238E27FC236}">
                  <a16:creationId xmlns:a16="http://schemas.microsoft.com/office/drawing/2014/main" id="{C2BA4069-1718-DDA3-3C5A-2E399998CBC7}"/>
                </a:ext>
              </a:extLst>
            </p:cNvPr>
            <p:cNvGrpSpPr/>
            <p:nvPr/>
          </p:nvGrpSpPr>
          <p:grpSpPr>
            <a:xfrm>
              <a:off x="6338888" y="2547938"/>
              <a:ext cx="1003300" cy="374650"/>
              <a:chOff x="6338888" y="2547938"/>
              <a:chExt cx="1003300" cy="374650"/>
            </a:xfrm>
          </p:grpSpPr>
          <p:sp>
            <p:nvSpPr>
              <p:cNvPr id="37" name="AutoShape 149">
                <a:extLst>
                  <a:ext uri="{FF2B5EF4-FFF2-40B4-BE49-F238E27FC236}">
                    <a16:creationId xmlns:a16="http://schemas.microsoft.com/office/drawing/2014/main" id="{8EED5049-4BE0-EA46-9D22-CAF262D4247E}"/>
                  </a:ext>
                </a:extLst>
              </p:cNvPr>
              <p:cNvSpPr>
                <a:spLocks noChangeArrowheads="1"/>
              </p:cNvSpPr>
              <p:nvPr/>
            </p:nvSpPr>
            <p:spPr bwMode="auto">
              <a:xfrm>
                <a:off x="6338888" y="2547938"/>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8" name="Line 150">
                <a:extLst>
                  <a:ext uri="{FF2B5EF4-FFF2-40B4-BE49-F238E27FC236}">
                    <a16:creationId xmlns:a16="http://schemas.microsoft.com/office/drawing/2014/main" id="{EF620BAF-DD6C-EE3B-B776-DBFD7E94A1E3}"/>
                  </a:ext>
                </a:extLst>
              </p:cNvPr>
              <p:cNvSpPr>
                <a:spLocks noChangeShapeType="1"/>
              </p:cNvSpPr>
              <p:nvPr/>
            </p:nvSpPr>
            <p:spPr bwMode="auto">
              <a:xfrm>
                <a:off x="6869113" y="2559050"/>
                <a:ext cx="0" cy="361950"/>
              </a:xfrm>
              <a:prstGeom prst="line">
                <a:avLst/>
              </a:prstGeom>
              <a:noFill/>
              <a:ln w="25200">
                <a:solidFill>
                  <a:schemeClr val="tx1"/>
                </a:solidFill>
                <a:round/>
                <a:headEnd/>
                <a:tailEnd/>
              </a:ln>
              <a:effectLst>
                <a:glow rad="139700">
                  <a:schemeClr val="accent3">
                    <a:satMod val="175000"/>
                    <a:alpha val="40000"/>
                  </a:schemeClr>
                </a:glow>
              </a:effectLst>
            </p:spPr>
            <p:txBody>
              <a:bodyPr/>
              <a:lstStyle/>
              <a:p>
                <a:endParaRPr lang="en-US" dirty="0">
                  <a:latin typeface="Arial" panose="020B0604020202020204" pitchFamily="34" charset="0"/>
                  <a:cs typeface="Arial" panose="020B0604020202020204" pitchFamily="34" charset="0"/>
                </a:endParaRPr>
              </a:p>
            </p:txBody>
          </p:sp>
        </p:grpSp>
        <p:sp>
          <p:nvSpPr>
            <p:cNvPr id="39" name="Text Box 151">
              <a:extLst>
                <a:ext uri="{FF2B5EF4-FFF2-40B4-BE49-F238E27FC236}">
                  <a16:creationId xmlns:a16="http://schemas.microsoft.com/office/drawing/2014/main" id="{7703F2D4-06F2-56F0-3F2C-A933A22499FC}"/>
                </a:ext>
              </a:extLst>
            </p:cNvPr>
            <p:cNvSpPr txBox="1">
              <a:spLocks noChangeArrowheads="1"/>
            </p:cNvSpPr>
            <p:nvPr/>
          </p:nvSpPr>
          <p:spPr bwMode="auto">
            <a:xfrm>
              <a:off x="6403975" y="2508250"/>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17</a:t>
              </a:r>
            </a:p>
          </p:txBody>
        </p:sp>
        <p:sp>
          <p:nvSpPr>
            <p:cNvPr id="40" name="Line 152">
              <a:extLst>
                <a:ext uri="{FF2B5EF4-FFF2-40B4-BE49-F238E27FC236}">
                  <a16:creationId xmlns:a16="http://schemas.microsoft.com/office/drawing/2014/main" id="{B95FFE4E-2828-13DD-5A38-0A2A57B2F5FC}"/>
                </a:ext>
              </a:extLst>
            </p:cNvPr>
            <p:cNvSpPr>
              <a:spLocks noChangeShapeType="1"/>
            </p:cNvSpPr>
            <p:nvPr/>
          </p:nvSpPr>
          <p:spPr bwMode="auto">
            <a:xfrm flipV="1">
              <a:off x="5629275" y="2716213"/>
              <a:ext cx="712788" cy="4762"/>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sp>
        <p:nvSpPr>
          <p:cNvPr id="47" name="AutoShape 88">
            <a:extLst>
              <a:ext uri="{FF2B5EF4-FFF2-40B4-BE49-F238E27FC236}">
                <a16:creationId xmlns:a16="http://schemas.microsoft.com/office/drawing/2014/main" id="{D66E264F-50A2-181B-C5BD-BA1E14A4EB00}"/>
              </a:ext>
            </a:extLst>
          </p:cNvPr>
          <p:cNvSpPr>
            <a:spLocks noChangeArrowheads="1"/>
          </p:cNvSpPr>
          <p:nvPr/>
        </p:nvSpPr>
        <p:spPr bwMode="auto">
          <a:xfrm>
            <a:off x="1334384" y="4748066"/>
            <a:ext cx="1064069" cy="455941"/>
          </a:xfrm>
          <a:prstGeom prst="roundRect">
            <a:avLst>
              <a:gd name="adj" fmla="val 16667"/>
            </a:avLst>
          </a:prstGeom>
          <a:solidFill>
            <a:schemeClr val="accent2"/>
          </a:solidFill>
          <a:ln w="38100" algn="ctr">
            <a:solidFill>
              <a:schemeClr val="bg1"/>
            </a:solidFill>
            <a:round/>
            <a:headEnd/>
            <a:tailEnd/>
          </a:ln>
          <a:effectLst>
            <a:glow rad="139700">
              <a:schemeClr val="accent3">
                <a:satMod val="175000"/>
                <a:alpha val="40000"/>
              </a:schemeClr>
            </a:glow>
          </a:effectLst>
        </p:spPr>
        <p:txBody>
          <a:bodyPr wrap="square" anchor="ctr">
            <a:spAutoFit/>
          </a:bodyPr>
          <a:lstStyle/>
          <a:p>
            <a:pPr algn="ctr" eaLnBrk="1" hangingPunct="1">
              <a:lnSpc>
                <a:spcPct val="70000"/>
              </a:lnSpc>
              <a:spcBef>
                <a:spcPct val="30000"/>
              </a:spcBef>
            </a:pPr>
            <a:r>
              <a:rPr lang="en-US" sz="2800" dirty="0">
                <a:solidFill>
                  <a:schemeClr val="bg1"/>
                </a:solidFill>
                <a:latin typeface="Arial" panose="020B0604020202020204" pitchFamily="34" charset="0"/>
              </a:rPr>
              <a:t>root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88616"/>
                                        </p:tgtEl>
                                        <p:attrNameLst>
                                          <p:attrName>style.visibility</p:attrName>
                                        </p:attrNameLst>
                                      </p:cBhvr>
                                      <p:to>
                                        <p:strVal val="visible"/>
                                      </p:to>
                                    </p:set>
                                    <p:animEffect transition="in" filter="blinds(horizontal)">
                                      <p:cBhvr>
                                        <p:cTn id="7" dur="500"/>
                                        <p:tgtEl>
                                          <p:spTgt spid="10886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86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401EE69-1ED5-E210-40DB-C302989E7B50}"/>
              </a:ext>
            </a:extLst>
          </p:cNvPr>
          <p:cNvGrpSpPr/>
          <p:nvPr/>
        </p:nvGrpSpPr>
        <p:grpSpPr>
          <a:xfrm>
            <a:off x="3472224" y="1935163"/>
            <a:ext cx="765175" cy="2084387"/>
            <a:chOff x="1525588" y="2166938"/>
            <a:chExt cx="765175" cy="2084387"/>
          </a:xfrm>
          <a:effectLst>
            <a:glow rad="139700">
              <a:schemeClr val="accent3">
                <a:satMod val="175000"/>
                <a:alpha val="40000"/>
              </a:schemeClr>
            </a:glow>
          </a:effectLst>
        </p:grpSpPr>
        <p:sp>
          <p:nvSpPr>
            <p:cNvPr id="5" name="AutoShape 3">
              <a:extLst>
                <a:ext uri="{FF2B5EF4-FFF2-40B4-BE49-F238E27FC236}">
                  <a16:creationId xmlns:a16="http://schemas.microsoft.com/office/drawing/2014/main" id="{268D81E5-0912-9617-8696-E2F667CF2288}"/>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8" name="AutoShape 4">
              <a:extLst>
                <a:ext uri="{FF2B5EF4-FFF2-40B4-BE49-F238E27FC236}">
                  <a16:creationId xmlns:a16="http://schemas.microsoft.com/office/drawing/2014/main" id="{725721BD-10C9-1563-E6E4-6A6358640DCA}"/>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1" name="AutoShape 6">
              <a:extLst>
                <a:ext uri="{FF2B5EF4-FFF2-40B4-BE49-F238E27FC236}">
                  <a16:creationId xmlns:a16="http://schemas.microsoft.com/office/drawing/2014/main" id="{84C29954-6767-C8F4-33D9-D2B03ECAD8CA}"/>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3" name="AutoShape 4">
              <a:extLst>
                <a:ext uri="{FF2B5EF4-FFF2-40B4-BE49-F238E27FC236}">
                  <a16:creationId xmlns:a16="http://schemas.microsoft.com/office/drawing/2014/main" id="{83D62C0A-12A7-8B6A-C4E0-98E44700CB39}"/>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3" name="Rectangle 71">
            <a:extLst>
              <a:ext uri="{FF2B5EF4-FFF2-40B4-BE49-F238E27FC236}">
                <a16:creationId xmlns:a16="http://schemas.microsoft.com/office/drawing/2014/main" id="{BE7B60FF-6847-32E7-8244-2BB35451F6B8}"/>
              </a:ext>
            </a:extLst>
          </p:cNvPr>
          <p:cNvSpPr>
            <a:spLocks noChangeArrowheads="1"/>
          </p:cNvSpPr>
          <p:nvPr/>
        </p:nvSpPr>
        <p:spPr bwMode="auto">
          <a:xfrm>
            <a:off x="1879599" y="1946275"/>
            <a:ext cx="611189" cy="2236788"/>
          </a:xfrm>
          <a:prstGeom prst="rect">
            <a:avLst/>
          </a:prstGeom>
          <a:solidFill>
            <a:srgbClr val="CCFFFF"/>
          </a:solidFill>
          <a:ln w="38100" algn="ctr">
            <a:solidFill>
              <a:schemeClr val="tx1"/>
            </a:solidFill>
            <a:miter lim="800000"/>
            <a:headEnd/>
            <a:tailEnd/>
          </a:ln>
          <a:effectLst>
            <a:glow rad="139700">
              <a:schemeClr val="accent3">
                <a:satMod val="175000"/>
                <a:alpha val="40000"/>
              </a:schemeClr>
            </a:glow>
          </a:effectLst>
        </p:spPr>
        <p:txBody>
          <a:bodyPr wrap="squar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grpSp>
        <p:nvGrpSpPr>
          <p:cNvPr id="6" name="Group 118"/>
          <p:cNvGrpSpPr>
            <a:grpSpLocks/>
          </p:cNvGrpSpPr>
          <p:nvPr/>
        </p:nvGrpSpPr>
        <p:grpSpPr bwMode="auto">
          <a:xfrm>
            <a:off x="4070350" y="2511428"/>
            <a:ext cx="1712913" cy="422276"/>
            <a:chOff x="2564" y="1582"/>
            <a:chExt cx="1079" cy="266"/>
          </a:xfrm>
        </p:grpSpPr>
        <p:sp>
          <p:nvSpPr>
            <p:cNvPr id="38015" name="AutoShape 35"/>
            <p:cNvSpPr>
              <a:spLocks noChangeArrowheads="1"/>
            </p:cNvSpPr>
            <p:nvPr/>
          </p:nvSpPr>
          <p:spPr bwMode="auto">
            <a:xfrm>
              <a:off x="3011" y="1601"/>
              <a:ext cx="632" cy="236"/>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8016" name="Line 36"/>
            <p:cNvSpPr>
              <a:spLocks noChangeShapeType="1"/>
            </p:cNvSpPr>
            <p:nvPr/>
          </p:nvSpPr>
          <p:spPr bwMode="auto">
            <a:xfrm>
              <a:off x="3344" y="1608"/>
              <a:ext cx="1" cy="228"/>
            </a:xfrm>
            <a:prstGeom prst="line">
              <a:avLst/>
            </a:prstGeom>
            <a:noFill/>
            <a:ln w="25200">
              <a:solidFill>
                <a:srgbClr val="000000"/>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8017" name="Line 42"/>
            <p:cNvSpPr>
              <a:spLocks noChangeShapeType="1"/>
            </p:cNvSpPr>
            <p:nvPr/>
          </p:nvSpPr>
          <p:spPr bwMode="auto">
            <a:xfrm flipV="1">
              <a:off x="2564" y="1732"/>
              <a:ext cx="448" cy="4"/>
            </a:xfrm>
            <a:prstGeom prst="line">
              <a:avLst/>
            </a:prstGeom>
            <a:noFill/>
            <a:ln w="76200">
              <a:solidFill>
                <a:schemeClr val="bg1">
                  <a:lumMod val="50000"/>
                </a:schemeClr>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8018" name="Text Box 49"/>
            <p:cNvSpPr txBox="1">
              <a:spLocks noChangeArrowheads="1"/>
            </p:cNvSpPr>
            <p:nvPr/>
          </p:nvSpPr>
          <p:spPr bwMode="auto">
            <a:xfrm>
              <a:off x="3054" y="1582"/>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9</a:t>
              </a:r>
            </a:p>
          </p:txBody>
        </p:sp>
      </p:grpSp>
      <p:grpSp>
        <p:nvGrpSpPr>
          <p:cNvPr id="7" name="Group 135"/>
          <p:cNvGrpSpPr>
            <a:grpSpLocks/>
          </p:cNvGrpSpPr>
          <p:nvPr/>
        </p:nvGrpSpPr>
        <p:grpSpPr bwMode="auto">
          <a:xfrm>
            <a:off x="4062413" y="3549654"/>
            <a:ext cx="1712912" cy="422276"/>
            <a:chOff x="2559" y="2236"/>
            <a:chExt cx="1079" cy="266"/>
          </a:xfrm>
        </p:grpSpPr>
        <p:sp>
          <p:nvSpPr>
            <p:cNvPr id="38010" name="Line 43"/>
            <p:cNvSpPr>
              <a:spLocks noChangeShapeType="1"/>
            </p:cNvSpPr>
            <p:nvPr/>
          </p:nvSpPr>
          <p:spPr bwMode="auto">
            <a:xfrm flipV="1">
              <a:off x="2559" y="2366"/>
              <a:ext cx="448" cy="4"/>
            </a:xfrm>
            <a:prstGeom prst="line">
              <a:avLst/>
            </a:prstGeom>
            <a:noFill/>
            <a:ln w="76200">
              <a:solidFill>
                <a:schemeClr val="bg1">
                  <a:lumMod val="50000"/>
                </a:schemeClr>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nvGrpSpPr>
            <p:cNvPr id="38011" name="Group 130"/>
            <p:cNvGrpSpPr>
              <a:grpSpLocks/>
            </p:cNvGrpSpPr>
            <p:nvPr/>
          </p:nvGrpSpPr>
          <p:grpSpPr bwMode="auto">
            <a:xfrm>
              <a:off x="3005" y="2236"/>
              <a:ext cx="633" cy="266"/>
              <a:chOff x="3005" y="2236"/>
              <a:chExt cx="633" cy="266"/>
            </a:xfrm>
          </p:grpSpPr>
          <p:sp>
            <p:nvSpPr>
              <p:cNvPr id="38012" name="AutoShape 50"/>
              <p:cNvSpPr>
                <a:spLocks noChangeArrowheads="1"/>
              </p:cNvSpPr>
              <p:nvPr/>
            </p:nvSpPr>
            <p:spPr bwMode="auto">
              <a:xfrm>
                <a:off x="3005" y="2255"/>
                <a:ext cx="633" cy="236"/>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8013" name="Line 51"/>
              <p:cNvSpPr>
                <a:spLocks noChangeShapeType="1"/>
              </p:cNvSpPr>
              <p:nvPr/>
            </p:nvSpPr>
            <p:spPr bwMode="auto">
              <a:xfrm>
                <a:off x="3339" y="2262"/>
                <a:ext cx="1" cy="229"/>
              </a:xfrm>
              <a:prstGeom prst="line">
                <a:avLst/>
              </a:prstGeom>
              <a:noFill/>
              <a:ln w="25200">
                <a:solidFill>
                  <a:srgbClr val="000000"/>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8014" name="Text Box 54"/>
              <p:cNvSpPr txBox="1">
                <a:spLocks noChangeArrowheads="1"/>
              </p:cNvSpPr>
              <p:nvPr/>
            </p:nvSpPr>
            <p:spPr bwMode="auto">
              <a:xfrm>
                <a:off x="3049" y="2236"/>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7</a:t>
                </a:r>
              </a:p>
            </p:txBody>
          </p:sp>
        </p:grpSp>
      </p:grpSp>
      <p:grpSp>
        <p:nvGrpSpPr>
          <p:cNvPr id="9" name="Group 105"/>
          <p:cNvGrpSpPr>
            <a:grpSpLocks/>
          </p:cNvGrpSpPr>
          <p:nvPr/>
        </p:nvGrpSpPr>
        <p:grpSpPr bwMode="auto">
          <a:xfrm>
            <a:off x="4070350" y="1958977"/>
            <a:ext cx="1711325" cy="422276"/>
            <a:chOff x="2564" y="1234"/>
            <a:chExt cx="1078" cy="266"/>
          </a:xfrm>
        </p:grpSpPr>
        <p:sp>
          <p:nvSpPr>
            <p:cNvPr id="38005" name="Line 34"/>
            <p:cNvSpPr>
              <a:spLocks noChangeShapeType="1"/>
            </p:cNvSpPr>
            <p:nvPr/>
          </p:nvSpPr>
          <p:spPr bwMode="auto">
            <a:xfrm>
              <a:off x="3344" y="1259"/>
              <a:ext cx="1" cy="229"/>
            </a:xfrm>
            <a:prstGeom prst="line">
              <a:avLst/>
            </a:prstGeom>
            <a:noFill/>
            <a:ln w="25200">
              <a:solidFill>
                <a:srgbClr val="000000"/>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8006" name="Line 41"/>
            <p:cNvSpPr>
              <a:spLocks noChangeShapeType="1"/>
            </p:cNvSpPr>
            <p:nvPr/>
          </p:nvSpPr>
          <p:spPr bwMode="auto">
            <a:xfrm flipV="1">
              <a:off x="2564" y="1391"/>
              <a:ext cx="448" cy="4"/>
            </a:xfrm>
            <a:prstGeom prst="line">
              <a:avLst/>
            </a:prstGeom>
            <a:noFill/>
            <a:ln w="76200">
              <a:solidFill>
                <a:schemeClr val="bg1">
                  <a:lumMod val="50000"/>
                </a:schemeClr>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8007" name="AutoShape 44"/>
            <p:cNvSpPr>
              <a:spLocks noChangeArrowheads="1"/>
            </p:cNvSpPr>
            <p:nvPr/>
          </p:nvSpPr>
          <p:spPr bwMode="auto">
            <a:xfrm>
              <a:off x="3010" y="1252"/>
              <a:ext cx="632" cy="237"/>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8008" name="Text Box 45"/>
            <p:cNvSpPr txBox="1">
              <a:spLocks noChangeArrowheads="1"/>
            </p:cNvSpPr>
            <p:nvPr/>
          </p:nvSpPr>
          <p:spPr bwMode="auto">
            <a:xfrm>
              <a:off x="3046" y="1234"/>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4</a:t>
              </a:r>
            </a:p>
          </p:txBody>
        </p:sp>
        <p:sp>
          <p:nvSpPr>
            <p:cNvPr id="38009" name="Line 56"/>
            <p:cNvSpPr>
              <a:spLocks noChangeShapeType="1"/>
            </p:cNvSpPr>
            <p:nvPr/>
          </p:nvSpPr>
          <p:spPr bwMode="auto">
            <a:xfrm>
              <a:off x="3344" y="1252"/>
              <a:ext cx="1" cy="229"/>
            </a:xfrm>
            <a:prstGeom prst="line">
              <a:avLst/>
            </a:prstGeom>
            <a:noFill/>
            <a:ln w="25200">
              <a:solidFill>
                <a:srgbClr val="000000"/>
              </a:solidFill>
              <a:round/>
              <a:headEnd/>
              <a:tailEnd/>
            </a:ln>
          </p:spPr>
          <p:txBody>
            <a:bodyPr/>
            <a:lstStyle/>
            <a:p>
              <a:endParaRPr lang="en-US" dirty="0">
                <a:latin typeface="Arial" panose="020B0604020202020204" pitchFamily="34" charset="0"/>
                <a:cs typeface="Arial" panose="020B0604020202020204" pitchFamily="34" charset="0"/>
              </a:endParaRPr>
            </a:p>
          </p:txBody>
        </p:sp>
      </p:grpSp>
      <p:sp>
        <p:nvSpPr>
          <p:cNvPr id="37890" name="Footer Placeholder 1"/>
          <p:cNvSpPr>
            <a:spLocks noGrp="1"/>
          </p:cNvSpPr>
          <p:nvPr>
            <p:ph type="ftr" sz="quarter" idx="10"/>
          </p:nvPr>
        </p:nvSpPr>
        <p:spPr>
          <a:noFill/>
        </p:spPr>
        <p:txBody>
          <a:bodyPr/>
          <a:lstStyle/>
          <a:p>
            <a:r>
              <a:rPr lang="en-US" dirty="0"/>
              <a:t>Art of Multiprocessor Programming</a:t>
            </a:r>
          </a:p>
        </p:txBody>
      </p:sp>
      <p:sp>
        <p:nvSpPr>
          <p:cNvPr id="37891" name="Slide Number Placeholder 2"/>
          <p:cNvSpPr>
            <a:spLocks noGrp="1"/>
          </p:cNvSpPr>
          <p:nvPr>
            <p:ph type="sldNum" sz="quarter" idx="11"/>
          </p:nvPr>
        </p:nvSpPr>
        <p:spPr>
          <a:noFill/>
        </p:spPr>
        <p:txBody>
          <a:bodyPr/>
          <a:lstStyle/>
          <a:p>
            <a:fld id="{AFFEEDDA-4607-427C-B4F9-473B2B7A0C8D}" type="slidenum">
              <a:rPr lang="x-none" smtClean="0"/>
              <a:pPr/>
              <a:t>29</a:t>
            </a:fld>
            <a:endParaRPr lang="en-US" dirty="0"/>
          </a:p>
        </p:txBody>
      </p:sp>
      <p:sp>
        <p:nvSpPr>
          <p:cNvPr id="37892" name="Rectangle 2"/>
          <p:cNvSpPr>
            <a:spLocks noGrp="1" noChangeArrowheads="1"/>
          </p:cNvSpPr>
          <p:nvPr>
            <p:ph type="title" idx="4294967295"/>
          </p:nvPr>
        </p:nvSpPr>
        <p:spPr/>
        <p:txBody>
          <a:bodyPr/>
          <a:lstStyle/>
          <a:p>
            <a:r>
              <a:rPr lang="en-US" dirty="0"/>
              <a:t>Resize This</a:t>
            </a:r>
          </a:p>
        </p:txBody>
      </p:sp>
      <p:grpSp>
        <p:nvGrpSpPr>
          <p:cNvPr id="10" name="Group 112"/>
          <p:cNvGrpSpPr>
            <a:grpSpLocks/>
          </p:cNvGrpSpPr>
          <p:nvPr/>
        </p:nvGrpSpPr>
        <p:grpSpPr bwMode="auto">
          <a:xfrm>
            <a:off x="5651500" y="1958977"/>
            <a:ext cx="1712913" cy="422276"/>
            <a:chOff x="3560" y="1234"/>
            <a:chExt cx="1079" cy="266"/>
          </a:xfrm>
        </p:grpSpPr>
        <p:sp>
          <p:nvSpPr>
            <p:cNvPr id="38001" name="AutoShape 46"/>
            <p:cNvSpPr>
              <a:spLocks noChangeArrowheads="1"/>
            </p:cNvSpPr>
            <p:nvPr/>
          </p:nvSpPr>
          <p:spPr bwMode="auto">
            <a:xfrm>
              <a:off x="4007" y="1259"/>
              <a:ext cx="632" cy="236"/>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8002" name="Line 47"/>
            <p:cNvSpPr>
              <a:spLocks noChangeShapeType="1"/>
            </p:cNvSpPr>
            <p:nvPr/>
          </p:nvSpPr>
          <p:spPr bwMode="auto">
            <a:xfrm>
              <a:off x="4341" y="1266"/>
              <a:ext cx="0" cy="228"/>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8003" name="Text Box 48"/>
            <p:cNvSpPr txBox="1">
              <a:spLocks noChangeArrowheads="1"/>
            </p:cNvSpPr>
            <p:nvPr/>
          </p:nvSpPr>
          <p:spPr bwMode="auto">
            <a:xfrm>
              <a:off x="4048" y="1234"/>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8</a:t>
              </a:r>
            </a:p>
          </p:txBody>
        </p:sp>
        <p:sp>
          <p:nvSpPr>
            <p:cNvPr id="38004" name="Line 57"/>
            <p:cNvSpPr>
              <a:spLocks noChangeShapeType="1"/>
            </p:cNvSpPr>
            <p:nvPr/>
          </p:nvSpPr>
          <p:spPr bwMode="auto">
            <a:xfrm flipV="1">
              <a:off x="3560" y="1365"/>
              <a:ext cx="449" cy="3"/>
            </a:xfrm>
            <a:prstGeom prst="line">
              <a:avLst/>
            </a:prstGeom>
            <a:noFill/>
            <a:ln w="76200">
              <a:solidFill>
                <a:schemeClr val="bg1">
                  <a:lumMod val="50000"/>
                </a:schemeClr>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sp>
        <p:nvSpPr>
          <p:cNvPr id="37916" name="Line 59"/>
          <p:cNvSpPr>
            <a:spLocks noChangeShapeType="1"/>
          </p:cNvSpPr>
          <p:nvPr/>
        </p:nvSpPr>
        <p:spPr bwMode="auto">
          <a:xfrm flipV="1">
            <a:off x="2301875" y="223837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grpSp>
        <p:nvGrpSpPr>
          <p:cNvPr id="51" name="Group 50">
            <a:extLst>
              <a:ext uri="{FF2B5EF4-FFF2-40B4-BE49-F238E27FC236}">
                <a16:creationId xmlns:a16="http://schemas.microsoft.com/office/drawing/2014/main" id="{4B51F298-C1C0-02D4-4291-3C4CE82EA22C}"/>
              </a:ext>
            </a:extLst>
          </p:cNvPr>
          <p:cNvGrpSpPr/>
          <p:nvPr/>
        </p:nvGrpSpPr>
        <p:grpSpPr>
          <a:xfrm>
            <a:off x="5629275" y="2508253"/>
            <a:ext cx="1712913" cy="422276"/>
            <a:chOff x="5629275" y="2508253"/>
            <a:chExt cx="1712913" cy="422276"/>
          </a:xfrm>
        </p:grpSpPr>
        <p:sp>
          <p:nvSpPr>
            <p:cNvPr id="37993" name="AutoShape 65"/>
            <p:cNvSpPr>
              <a:spLocks noChangeArrowheads="1"/>
            </p:cNvSpPr>
            <p:nvPr/>
          </p:nvSpPr>
          <p:spPr bwMode="auto">
            <a:xfrm>
              <a:off x="6338888" y="2547941"/>
              <a:ext cx="1003300" cy="374651"/>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7994" name="Line 66"/>
            <p:cNvSpPr>
              <a:spLocks noChangeShapeType="1"/>
            </p:cNvSpPr>
            <p:nvPr/>
          </p:nvSpPr>
          <p:spPr bwMode="auto">
            <a:xfrm>
              <a:off x="6869113" y="2559053"/>
              <a:ext cx="0" cy="361951"/>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7995" name="Text Box 67"/>
            <p:cNvSpPr txBox="1">
              <a:spLocks noChangeArrowheads="1"/>
            </p:cNvSpPr>
            <p:nvPr/>
          </p:nvSpPr>
          <p:spPr bwMode="auto">
            <a:xfrm>
              <a:off x="6403975" y="2508253"/>
              <a:ext cx="481013" cy="42227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17</a:t>
              </a:r>
            </a:p>
          </p:txBody>
        </p:sp>
        <p:sp>
          <p:nvSpPr>
            <p:cNvPr id="37996" name="Line 68"/>
            <p:cNvSpPr>
              <a:spLocks noChangeShapeType="1"/>
            </p:cNvSpPr>
            <p:nvPr/>
          </p:nvSpPr>
          <p:spPr bwMode="auto">
            <a:xfrm flipV="1">
              <a:off x="5629275" y="2716216"/>
              <a:ext cx="712788" cy="4763"/>
            </a:xfrm>
            <a:prstGeom prst="line">
              <a:avLst/>
            </a:prstGeom>
            <a:noFill/>
            <a:ln w="76200">
              <a:solidFill>
                <a:schemeClr val="bg1">
                  <a:lumMod val="50000"/>
                </a:schemeClr>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sp>
        <p:nvSpPr>
          <p:cNvPr id="37919" name="Line 69"/>
          <p:cNvSpPr>
            <a:spLocks noChangeShapeType="1"/>
          </p:cNvSpPr>
          <p:nvPr/>
        </p:nvSpPr>
        <p:spPr bwMode="auto">
          <a:xfrm flipV="1">
            <a:off x="2406650" y="275590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cs typeface="Arial" panose="020B0604020202020204" pitchFamily="34" charset="0"/>
            </a:endParaRPr>
          </a:p>
        </p:txBody>
      </p:sp>
      <p:grpSp>
        <p:nvGrpSpPr>
          <p:cNvPr id="17" name="Group 106"/>
          <p:cNvGrpSpPr>
            <a:grpSpLocks/>
          </p:cNvGrpSpPr>
          <p:nvPr/>
        </p:nvGrpSpPr>
        <p:grpSpPr bwMode="auto">
          <a:xfrm>
            <a:off x="4222750" y="2111377"/>
            <a:ext cx="1711325" cy="422276"/>
            <a:chOff x="2564" y="1234"/>
            <a:chExt cx="1078" cy="266"/>
          </a:xfrm>
        </p:grpSpPr>
        <p:sp>
          <p:nvSpPr>
            <p:cNvPr id="37960" name="Line 107"/>
            <p:cNvSpPr>
              <a:spLocks noChangeShapeType="1"/>
            </p:cNvSpPr>
            <p:nvPr/>
          </p:nvSpPr>
          <p:spPr bwMode="auto">
            <a:xfrm>
              <a:off x="3344" y="1259"/>
              <a:ext cx="1" cy="229"/>
            </a:xfrm>
            <a:prstGeom prst="line">
              <a:avLst/>
            </a:prstGeom>
            <a:noFill/>
            <a:ln w="25200">
              <a:solidFill>
                <a:schemeClr val="bg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7961" name="Line 108"/>
            <p:cNvSpPr>
              <a:spLocks noChangeShapeType="1"/>
            </p:cNvSpPr>
            <p:nvPr/>
          </p:nvSpPr>
          <p:spPr bwMode="auto">
            <a:xfrm flipV="1">
              <a:off x="2564" y="1391"/>
              <a:ext cx="448" cy="4"/>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7962" name="AutoShape 109"/>
            <p:cNvSpPr>
              <a:spLocks noChangeArrowheads="1"/>
            </p:cNvSpPr>
            <p:nvPr/>
          </p:nvSpPr>
          <p:spPr bwMode="auto">
            <a:xfrm>
              <a:off x="3010" y="1252"/>
              <a:ext cx="632" cy="237"/>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7963" name="Text Box 110"/>
            <p:cNvSpPr txBox="1">
              <a:spLocks noChangeArrowheads="1"/>
            </p:cNvSpPr>
            <p:nvPr/>
          </p:nvSpPr>
          <p:spPr bwMode="auto">
            <a:xfrm>
              <a:off x="3046" y="1234"/>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8</a:t>
              </a:r>
            </a:p>
          </p:txBody>
        </p:sp>
        <p:sp>
          <p:nvSpPr>
            <p:cNvPr id="37964" name="Line 111"/>
            <p:cNvSpPr>
              <a:spLocks noChangeShapeType="1"/>
            </p:cNvSpPr>
            <p:nvPr/>
          </p:nvSpPr>
          <p:spPr bwMode="auto">
            <a:xfrm>
              <a:off x="3344" y="1252"/>
              <a:ext cx="1" cy="229"/>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grpSp>
      <p:grpSp>
        <p:nvGrpSpPr>
          <p:cNvPr id="18" name="Group 113"/>
          <p:cNvGrpSpPr>
            <a:grpSpLocks/>
          </p:cNvGrpSpPr>
          <p:nvPr/>
        </p:nvGrpSpPr>
        <p:grpSpPr bwMode="auto">
          <a:xfrm>
            <a:off x="4291013" y="4256086"/>
            <a:ext cx="1712912" cy="422274"/>
            <a:chOff x="3560" y="1234"/>
            <a:chExt cx="1079" cy="266"/>
          </a:xfrm>
        </p:grpSpPr>
        <p:sp>
          <p:nvSpPr>
            <p:cNvPr id="37956" name="AutoShape 114"/>
            <p:cNvSpPr>
              <a:spLocks noChangeArrowheads="1"/>
            </p:cNvSpPr>
            <p:nvPr/>
          </p:nvSpPr>
          <p:spPr bwMode="auto">
            <a:xfrm>
              <a:off x="4007" y="1259"/>
              <a:ext cx="632" cy="236"/>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7957" name="Line 115"/>
            <p:cNvSpPr>
              <a:spLocks noChangeShapeType="1"/>
            </p:cNvSpPr>
            <p:nvPr/>
          </p:nvSpPr>
          <p:spPr bwMode="auto">
            <a:xfrm>
              <a:off x="4341" y="1266"/>
              <a:ext cx="0" cy="228"/>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7958" name="Text Box 116"/>
            <p:cNvSpPr txBox="1">
              <a:spLocks noChangeArrowheads="1"/>
            </p:cNvSpPr>
            <p:nvPr/>
          </p:nvSpPr>
          <p:spPr bwMode="auto">
            <a:xfrm>
              <a:off x="4048" y="1234"/>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4</a:t>
              </a:r>
            </a:p>
          </p:txBody>
        </p:sp>
        <p:sp>
          <p:nvSpPr>
            <p:cNvPr id="37959" name="Line 117"/>
            <p:cNvSpPr>
              <a:spLocks noChangeShapeType="1"/>
            </p:cNvSpPr>
            <p:nvPr/>
          </p:nvSpPr>
          <p:spPr bwMode="auto">
            <a:xfrm flipV="1">
              <a:off x="3560" y="1365"/>
              <a:ext cx="449" cy="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grpSp>
        <p:nvGrpSpPr>
          <p:cNvPr id="19" name="Group 119"/>
          <p:cNvGrpSpPr>
            <a:grpSpLocks/>
          </p:cNvGrpSpPr>
          <p:nvPr/>
        </p:nvGrpSpPr>
        <p:grpSpPr bwMode="auto">
          <a:xfrm>
            <a:off x="4270328" y="2690810"/>
            <a:ext cx="1712913" cy="422274"/>
            <a:chOff x="2564" y="1582"/>
            <a:chExt cx="1079" cy="266"/>
          </a:xfrm>
        </p:grpSpPr>
        <p:sp>
          <p:nvSpPr>
            <p:cNvPr id="37952" name="AutoShape 120"/>
            <p:cNvSpPr>
              <a:spLocks noChangeArrowheads="1"/>
            </p:cNvSpPr>
            <p:nvPr/>
          </p:nvSpPr>
          <p:spPr bwMode="auto">
            <a:xfrm>
              <a:off x="3011" y="1601"/>
              <a:ext cx="632" cy="236"/>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7953" name="Line 121"/>
            <p:cNvSpPr>
              <a:spLocks noChangeShapeType="1"/>
            </p:cNvSpPr>
            <p:nvPr/>
          </p:nvSpPr>
          <p:spPr bwMode="auto">
            <a:xfrm>
              <a:off x="3344" y="1608"/>
              <a:ext cx="1" cy="228"/>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7954" name="Line 122"/>
            <p:cNvSpPr>
              <a:spLocks noChangeShapeType="1"/>
            </p:cNvSpPr>
            <p:nvPr/>
          </p:nvSpPr>
          <p:spPr bwMode="auto">
            <a:xfrm flipV="1">
              <a:off x="2564" y="1732"/>
              <a:ext cx="448" cy="4"/>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7955" name="Text Box 123"/>
            <p:cNvSpPr txBox="1">
              <a:spLocks noChangeArrowheads="1"/>
            </p:cNvSpPr>
            <p:nvPr/>
          </p:nvSpPr>
          <p:spPr bwMode="auto">
            <a:xfrm>
              <a:off x="3054" y="1582"/>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9</a:t>
              </a:r>
            </a:p>
          </p:txBody>
        </p:sp>
      </p:grpSp>
      <p:grpSp>
        <p:nvGrpSpPr>
          <p:cNvPr id="49" name="Group 48">
            <a:extLst>
              <a:ext uri="{FF2B5EF4-FFF2-40B4-BE49-F238E27FC236}">
                <a16:creationId xmlns:a16="http://schemas.microsoft.com/office/drawing/2014/main" id="{1B7030E7-1681-23B9-836E-38A01C98CD29}"/>
              </a:ext>
            </a:extLst>
          </p:cNvPr>
          <p:cNvGrpSpPr/>
          <p:nvPr/>
        </p:nvGrpSpPr>
        <p:grpSpPr>
          <a:xfrm>
            <a:off x="5798577" y="2673853"/>
            <a:ext cx="1712913" cy="422276"/>
            <a:chOff x="5798577" y="2673853"/>
            <a:chExt cx="1712913" cy="422276"/>
          </a:xfrm>
        </p:grpSpPr>
        <p:sp>
          <p:nvSpPr>
            <p:cNvPr id="37948" name="AutoShape 126"/>
            <p:cNvSpPr>
              <a:spLocks noChangeArrowheads="1"/>
            </p:cNvSpPr>
            <p:nvPr/>
          </p:nvSpPr>
          <p:spPr bwMode="auto">
            <a:xfrm>
              <a:off x="6508190" y="2713541"/>
              <a:ext cx="1003300" cy="374651"/>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7949" name="Line 127"/>
            <p:cNvSpPr>
              <a:spLocks noChangeShapeType="1"/>
            </p:cNvSpPr>
            <p:nvPr/>
          </p:nvSpPr>
          <p:spPr bwMode="auto">
            <a:xfrm>
              <a:off x="7038415" y="2724653"/>
              <a:ext cx="0" cy="361951"/>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7950" name="Text Box 128"/>
            <p:cNvSpPr txBox="1">
              <a:spLocks noChangeArrowheads="1"/>
            </p:cNvSpPr>
            <p:nvPr/>
          </p:nvSpPr>
          <p:spPr bwMode="auto">
            <a:xfrm>
              <a:off x="6573277" y="2673853"/>
              <a:ext cx="481013" cy="42227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17</a:t>
              </a:r>
            </a:p>
          </p:txBody>
        </p:sp>
        <p:sp>
          <p:nvSpPr>
            <p:cNvPr id="37951" name="Line 129"/>
            <p:cNvSpPr>
              <a:spLocks noChangeShapeType="1"/>
            </p:cNvSpPr>
            <p:nvPr/>
          </p:nvSpPr>
          <p:spPr bwMode="auto">
            <a:xfrm flipV="1">
              <a:off x="5798577" y="2881816"/>
              <a:ext cx="712788"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grpSp>
        <p:nvGrpSpPr>
          <p:cNvPr id="21" name="Group 136"/>
          <p:cNvGrpSpPr>
            <a:grpSpLocks/>
          </p:cNvGrpSpPr>
          <p:nvPr/>
        </p:nvGrpSpPr>
        <p:grpSpPr bwMode="auto">
          <a:xfrm>
            <a:off x="4325938" y="5767384"/>
            <a:ext cx="1712912" cy="422274"/>
            <a:chOff x="2559" y="2236"/>
            <a:chExt cx="1079" cy="266"/>
          </a:xfrm>
        </p:grpSpPr>
        <p:sp>
          <p:nvSpPr>
            <p:cNvPr id="37943" name="Line 137"/>
            <p:cNvSpPr>
              <a:spLocks noChangeShapeType="1"/>
            </p:cNvSpPr>
            <p:nvPr/>
          </p:nvSpPr>
          <p:spPr bwMode="auto">
            <a:xfrm flipV="1">
              <a:off x="2559" y="2366"/>
              <a:ext cx="448" cy="4"/>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nvGrpSpPr>
            <p:cNvPr id="37944" name="Group 138"/>
            <p:cNvGrpSpPr>
              <a:grpSpLocks/>
            </p:cNvGrpSpPr>
            <p:nvPr/>
          </p:nvGrpSpPr>
          <p:grpSpPr bwMode="auto">
            <a:xfrm>
              <a:off x="3005" y="2236"/>
              <a:ext cx="633" cy="266"/>
              <a:chOff x="3005" y="2236"/>
              <a:chExt cx="633" cy="266"/>
            </a:xfrm>
          </p:grpSpPr>
          <p:sp>
            <p:nvSpPr>
              <p:cNvPr id="37945" name="AutoShape 139"/>
              <p:cNvSpPr>
                <a:spLocks noChangeArrowheads="1"/>
              </p:cNvSpPr>
              <p:nvPr/>
            </p:nvSpPr>
            <p:spPr bwMode="auto">
              <a:xfrm>
                <a:off x="3005" y="2255"/>
                <a:ext cx="633" cy="236"/>
              </a:xfrm>
              <a:prstGeom prst="roundRect">
                <a:avLst>
                  <a:gd name="adj" fmla="val 384"/>
                </a:avLst>
              </a:prstGeom>
              <a:solidFill>
                <a:srgbClr val="FF66CC"/>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7946" name="Line 140"/>
              <p:cNvSpPr>
                <a:spLocks noChangeShapeType="1"/>
              </p:cNvSpPr>
              <p:nvPr/>
            </p:nvSpPr>
            <p:spPr bwMode="auto">
              <a:xfrm>
                <a:off x="3339" y="2262"/>
                <a:ext cx="1" cy="229"/>
              </a:xfrm>
              <a:prstGeom prst="line">
                <a:avLst/>
              </a:prstGeom>
              <a:noFill/>
              <a:ln w="25200">
                <a:solidFill>
                  <a:srgbClr val="000000"/>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7947" name="Text Box 141"/>
              <p:cNvSpPr txBox="1">
                <a:spLocks noChangeArrowheads="1"/>
              </p:cNvSpPr>
              <p:nvPr/>
            </p:nvSpPr>
            <p:spPr bwMode="auto">
              <a:xfrm>
                <a:off x="3049" y="2236"/>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7</a:t>
                </a:r>
              </a:p>
            </p:txBody>
          </p:sp>
        </p:grpSp>
      </p:grpSp>
      <p:grpSp>
        <p:nvGrpSpPr>
          <p:cNvPr id="23" name="Group 145"/>
          <p:cNvGrpSpPr>
            <a:grpSpLocks/>
          </p:cNvGrpSpPr>
          <p:nvPr/>
        </p:nvGrpSpPr>
        <p:grpSpPr bwMode="auto">
          <a:xfrm>
            <a:off x="5797550" y="3590929"/>
            <a:ext cx="1711325" cy="422276"/>
            <a:chOff x="3556" y="2236"/>
            <a:chExt cx="1078" cy="266"/>
          </a:xfrm>
        </p:grpSpPr>
        <p:sp>
          <p:nvSpPr>
            <p:cNvPr id="37939" name="AutoShape 146"/>
            <p:cNvSpPr>
              <a:spLocks noChangeArrowheads="1"/>
            </p:cNvSpPr>
            <p:nvPr/>
          </p:nvSpPr>
          <p:spPr bwMode="auto">
            <a:xfrm>
              <a:off x="4002" y="2261"/>
              <a:ext cx="632" cy="237"/>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7940" name="Line 147"/>
            <p:cNvSpPr>
              <a:spLocks noChangeShapeType="1"/>
            </p:cNvSpPr>
            <p:nvPr/>
          </p:nvSpPr>
          <p:spPr bwMode="auto">
            <a:xfrm>
              <a:off x="4336" y="2268"/>
              <a:ext cx="1" cy="229"/>
            </a:xfrm>
            <a:prstGeom prst="line">
              <a:avLst/>
            </a:prstGeom>
            <a:noFill/>
            <a:ln w="25200">
              <a:solidFill>
                <a:schemeClr val="bg1">
                  <a:lumMod val="50000"/>
                </a:schemeClr>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7941" name="Text Box 148"/>
            <p:cNvSpPr txBox="1">
              <a:spLocks noChangeArrowheads="1"/>
            </p:cNvSpPr>
            <p:nvPr/>
          </p:nvSpPr>
          <p:spPr bwMode="auto">
            <a:xfrm>
              <a:off x="4048" y="2236"/>
              <a:ext cx="290"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11</a:t>
              </a:r>
            </a:p>
          </p:txBody>
        </p:sp>
        <p:sp>
          <p:nvSpPr>
            <p:cNvPr id="37942" name="Line 149"/>
            <p:cNvSpPr>
              <a:spLocks noChangeShapeType="1"/>
            </p:cNvSpPr>
            <p:nvPr/>
          </p:nvSpPr>
          <p:spPr bwMode="auto">
            <a:xfrm flipV="1">
              <a:off x="3556" y="2367"/>
              <a:ext cx="448" cy="4"/>
            </a:xfrm>
            <a:prstGeom prst="line">
              <a:avLst/>
            </a:prstGeom>
            <a:noFill/>
            <a:ln w="76200">
              <a:solidFill>
                <a:schemeClr val="bg1">
                  <a:lumMod val="50000"/>
                </a:schemeClr>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grpSp>
        <p:nvGrpSpPr>
          <p:cNvPr id="24" name="Group 144"/>
          <p:cNvGrpSpPr>
            <a:grpSpLocks/>
          </p:cNvGrpSpPr>
          <p:nvPr/>
        </p:nvGrpSpPr>
        <p:grpSpPr bwMode="auto">
          <a:xfrm>
            <a:off x="4305300" y="3770309"/>
            <a:ext cx="1711325" cy="422274"/>
            <a:chOff x="3556" y="2236"/>
            <a:chExt cx="1078" cy="266"/>
          </a:xfrm>
        </p:grpSpPr>
        <p:sp>
          <p:nvSpPr>
            <p:cNvPr id="37935" name="AutoShape 52"/>
            <p:cNvSpPr>
              <a:spLocks noChangeArrowheads="1"/>
            </p:cNvSpPr>
            <p:nvPr/>
          </p:nvSpPr>
          <p:spPr bwMode="auto">
            <a:xfrm>
              <a:off x="4002" y="2261"/>
              <a:ext cx="632" cy="237"/>
            </a:xfrm>
            <a:prstGeom prst="roundRect">
              <a:avLst>
                <a:gd name="adj" fmla="val 384"/>
              </a:avLst>
            </a:prstGeom>
            <a:solidFill>
              <a:srgbClr val="FF66CC"/>
            </a:solidFill>
            <a:ln w="25146">
              <a:solidFill>
                <a:schemeClr val="tx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7936" name="Line 53"/>
            <p:cNvSpPr>
              <a:spLocks noChangeShapeType="1"/>
            </p:cNvSpPr>
            <p:nvPr/>
          </p:nvSpPr>
          <p:spPr bwMode="auto">
            <a:xfrm>
              <a:off x="4336" y="2268"/>
              <a:ext cx="1" cy="229"/>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7937" name="Text Box 55"/>
            <p:cNvSpPr txBox="1">
              <a:spLocks noChangeArrowheads="1"/>
            </p:cNvSpPr>
            <p:nvPr/>
          </p:nvSpPr>
          <p:spPr bwMode="auto">
            <a:xfrm>
              <a:off x="4048" y="2236"/>
              <a:ext cx="290"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11</a:t>
              </a:r>
            </a:p>
          </p:txBody>
        </p:sp>
        <p:sp>
          <p:nvSpPr>
            <p:cNvPr id="37938" name="Line 58"/>
            <p:cNvSpPr>
              <a:spLocks noChangeShapeType="1"/>
            </p:cNvSpPr>
            <p:nvPr/>
          </p:nvSpPr>
          <p:spPr bwMode="auto">
            <a:xfrm flipV="1">
              <a:off x="3556" y="2367"/>
              <a:ext cx="448" cy="4"/>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sp>
        <p:nvSpPr>
          <p:cNvPr id="37933" name="Line 150"/>
          <p:cNvSpPr>
            <a:spLocks noChangeShapeType="1"/>
          </p:cNvSpPr>
          <p:nvPr/>
        </p:nvSpPr>
        <p:spPr bwMode="auto">
          <a:xfrm flipV="1">
            <a:off x="2374900" y="332422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37934" name="Line 151"/>
          <p:cNvSpPr>
            <a:spLocks noChangeShapeType="1"/>
          </p:cNvSpPr>
          <p:nvPr/>
        </p:nvSpPr>
        <p:spPr bwMode="auto">
          <a:xfrm flipV="1">
            <a:off x="2343150" y="389255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grpSp>
        <p:nvGrpSpPr>
          <p:cNvPr id="148" name="Group 5"/>
          <p:cNvGrpSpPr>
            <a:grpSpLocks/>
          </p:cNvGrpSpPr>
          <p:nvPr/>
        </p:nvGrpSpPr>
        <p:grpSpPr bwMode="auto">
          <a:xfrm>
            <a:off x="2003425" y="1978025"/>
            <a:ext cx="330200" cy="481013"/>
            <a:chOff x="2208" y="1920"/>
            <a:chExt cx="1152" cy="1680"/>
          </a:xfrm>
        </p:grpSpPr>
        <p:sp>
          <p:nvSpPr>
            <p:cNvPr id="149" name="Oval 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0" name="Oval 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1" name="AutoShape 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2" name="AutoShape 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53" name="Group 10"/>
          <p:cNvGrpSpPr>
            <a:grpSpLocks/>
          </p:cNvGrpSpPr>
          <p:nvPr/>
        </p:nvGrpSpPr>
        <p:grpSpPr bwMode="auto">
          <a:xfrm>
            <a:off x="2003425" y="2546350"/>
            <a:ext cx="330200" cy="481013"/>
            <a:chOff x="2208" y="1920"/>
            <a:chExt cx="1152" cy="1680"/>
          </a:xfrm>
        </p:grpSpPr>
        <p:sp>
          <p:nvSpPr>
            <p:cNvPr id="154" name="Oval 1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5" name="Oval 1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6" name="AutoShape 1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7" name="AutoShape 1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58" name="Group 15"/>
          <p:cNvGrpSpPr>
            <a:grpSpLocks/>
          </p:cNvGrpSpPr>
          <p:nvPr/>
        </p:nvGrpSpPr>
        <p:grpSpPr bwMode="auto">
          <a:xfrm>
            <a:off x="2003425" y="3113088"/>
            <a:ext cx="330200" cy="481012"/>
            <a:chOff x="2208" y="1920"/>
            <a:chExt cx="1152" cy="1680"/>
          </a:xfrm>
        </p:grpSpPr>
        <p:sp>
          <p:nvSpPr>
            <p:cNvPr id="159" name="Oval 1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0" name="Oval 1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1" name="AutoShape 1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2" name="AutoShape 1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63" name="Group 20"/>
          <p:cNvGrpSpPr>
            <a:grpSpLocks/>
          </p:cNvGrpSpPr>
          <p:nvPr/>
        </p:nvGrpSpPr>
        <p:grpSpPr bwMode="auto">
          <a:xfrm>
            <a:off x="2003425" y="3681413"/>
            <a:ext cx="330200" cy="481012"/>
            <a:chOff x="2208" y="1920"/>
            <a:chExt cx="1152" cy="1680"/>
          </a:xfrm>
        </p:grpSpPr>
        <p:sp>
          <p:nvSpPr>
            <p:cNvPr id="164" name="Oval 2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5" name="Oval 2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6" name="AutoShape 2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7" name="AutoShape 2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168" name="Line 25"/>
          <p:cNvSpPr>
            <a:spLocks noChangeShapeType="1"/>
          </p:cNvSpPr>
          <p:nvPr/>
        </p:nvSpPr>
        <p:spPr bwMode="auto">
          <a:xfrm>
            <a:off x="1908175" y="363855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69" name="Line 26"/>
          <p:cNvSpPr>
            <a:spLocks noChangeShapeType="1"/>
          </p:cNvSpPr>
          <p:nvPr/>
        </p:nvSpPr>
        <p:spPr bwMode="auto">
          <a:xfrm>
            <a:off x="1870075" y="3070225"/>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70" name="Line 27"/>
          <p:cNvSpPr>
            <a:spLocks noChangeShapeType="1"/>
          </p:cNvSpPr>
          <p:nvPr/>
        </p:nvSpPr>
        <p:spPr bwMode="auto">
          <a:xfrm>
            <a:off x="1863725" y="250190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grpSp>
        <p:nvGrpSpPr>
          <p:cNvPr id="173" name="Group 60"/>
          <p:cNvGrpSpPr>
            <a:grpSpLocks/>
          </p:cNvGrpSpPr>
          <p:nvPr/>
        </p:nvGrpSpPr>
        <p:grpSpPr bwMode="auto">
          <a:xfrm>
            <a:off x="1981200" y="1992313"/>
            <a:ext cx="330200" cy="481012"/>
            <a:chOff x="1993" y="3092"/>
            <a:chExt cx="208" cy="303"/>
          </a:xfrm>
        </p:grpSpPr>
        <p:sp>
          <p:nvSpPr>
            <p:cNvPr id="174" name="Oval 61"/>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75" name="Oval 62"/>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6" name="AutoShape 63"/>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7" name="AutoShape 64"/>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80" name="Group 89"/>
          <p:cNvGrpSpPr>
            <a:grpSpLocks/>
          </p:cNvGrpSpPr>
          <p:nvPr/>
        </p:nvGrpSpPr>
        <p:grpSpPr bwMode="auto">
          <a:xfrm>
            <a:off x="1990725" y="2557463"/>
            <a:ext cx="330200" cy="481012"/>
            <a:chOff x="1993" y="3092"/>
            <a:chExt cx="208" cy="303"/>
          </a:xfrm>
        </p:grpSpPr>
        <p:sp>
          <p:nvSpPr>
            <p:cNvPr id="181" name="Oval 90"/>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82" name="Oval 91"/>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3" name="AutoShape 92"/>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4" name="AutoShape 93"/>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85" name="Group 94"/>
          <p:cNvGrpSpPr>
            <a:grpSpLocks/>
          </p:cNvGrpSpPr>
          <p:nvPr/>
        </p:nvGrpSpPr>
        <p:grpSpPr bwMode="auto">
          <a:xfrm>
            <a:off x="2000250" y="3122613"/>
            <a:ext cx="330200" cy="481012"/>
            <a:chOff x="1993" y="3092"/>
            <a:chExt cx="208" cy="303"/>
          </a:xfrm>
        </p:grpSpPr>
        <p:sp>
          <p:nvSpPr>
            <p:cNvPr id="186" name="Oval 95"/>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87" name="Oval 96"/>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8" name="AutoShape 97"/>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89" name="AutoShape 98"/>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90" name="Group 99"/>
          <p:cNvGrpSpPr>
            <a:grpSpLocks/>
          </p:cNvGrpSpPr>
          <p:nvPr/>
        </p:nvGrpSpPr>
        <p:grpSpPr bwMode="auto">
          <a:xfrm>
            <a:off x="2009775" y="3687763"/>
            <a:ext cx="330200" cy="481012"/>
            <a:chOff x="1993" y="3092"/>
            <a:chExt cx="208" cy="303"/>
          </a:xfrm>
        </p:grpSpPr>
        <p:sp>
          <p:nvSpPr>
            <p:cNvPr id="191" name="Oval 100"/>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92" name="Oval 101"/>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93" name="AutoShape 102"/>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94" name="AutoShape 103"/>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198" name="Freeform 197"/>
          <p:cNvSpPr/>
          <p:nvPr/>
        </p:nvSpPr>
        <p:spPr bwMode="auto">
          <a:xfrm>
            <a:off x="2434856" y="3795823"/>
            <a:ext cx="962246" cy="1164265"/>
          </a:xfrm>
          <a:custGeom>
            <a:avLst/>
            <a:gdLst>
              <a:gd name="connsiteX0" fmla="*/ 0 w 962246"/>
              <a:gd name="connsiteY0" fmla="*/ 1164265 h 1164265"/>
              <a:gd name="connsiteX1" fmla="*/ 914400 w 962246"/>
              <a:gd name="connsiteY1" fmla="*/ 962247 h 1164265"/>
              <a:gd name="connsiteX2" fmla="*/ 547577 w 962246"/>
              <a:gd name="connsiteY2" fmla="*/ 356191 h 1164265"/>
              <a:gd name="connsiteX3" fmla="*/ 962246 w 962246"/>
              <a:gd name="connsiteY3" fmla="*/ 0 h 1164265"/>
            </a:gdLst>
            <a:ahLst/>
            <a:cxnLst>
              <a:cxn ang="0">
                <a:pos x="connsiteX0" y="connsiteY0"/>
              </a:cxn>
              <a:cxn ang="0">
                <a:pos x="connsiteX1" y="connsiteY1"/>
              </a:cxn>
              <a:cxn ang="0">
                <a:pos x="connsiteX2" y="connsiteY2"/>
              </a:cxn>
              <a:cxn ang="0">
                <a:pos x="connsiteX3" y="connsiteY3"/>
              </a:cxn>
            </a:cxnLst>
            <a:rect l="l" t="t" r="r" b="b"/>
            <a:pathLst>
              <a:path w="962246" h="1164265">
                <a:moveTo>
                  <a:pt x="0" y="1164265"/>
                </a:moveTo>
                <a:cubicBezTo>
                  <a:pt x="411568" y="1130595"/>
                  <a:pt x="823137" y="1096926"/>
                  <a:pt x="914400" y="962247"/>
                </a:cubicBezTo>
                <a:cubicBezTo>
                  <a:pt x="1005663" y="827568"/>
                  <a:pt x="539603" y="516565"/>
                  <a:pt x="547577" y="356191"/>
                </a:cubicBezTo>
                <a:cubicBezTo>
                  <a:pt x="555551" y="195817"/>
                  <a:pt x="758898" y="97908"/>
                  <a:pt x="962246" y="0"/>
                </a:cubicBezTo>
              </a:path>
            </a:pathLst>
          </a:custGeom>
          <a:no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14" name="AutoShape 88">
            <a:extLst>
              <a:ext uri="{FF2B5EF4-FFF2-40B4-BE49-F238E27FC236}">
                <a16:creationId xmlns:a16="http://schemas.microsoft.com/office/drawing/2014/main" id="{31C75AAF-E8D3-18CE-BAB5-F17C89EE66BF}"/>
              </a:ext>
            </a:extLst>
          </p:cNvPr>
          <p:cNvSpPr>
            <a:spLocks noChangeArrowheads="1"/>
          </p:cNvSpPr>
          <p:nvPr/>
        </p:nvSpPr>
        <p:spPr bwMode="auto">
          <a:xfrm>
            <a:off x="1334384" y="4748066"/>
            <a:ext cx="1064069" cy="455941"/>
          </a:xfrm>
          <a:prstGeom prst="roundRect">
            <a:avLst>
              <a:gd name="adj" fmla="val 16667"/>
            </a:avLst>
          </a:prstGeom>
          <a:solidFill>
            <a:schemeClr val="accent2"/>
          </a:solidFill>
          <a:ln w="38100" algn="ctr">
            <a:solidFill>
              <a:schemeClr val="bg1"/>
            </a:solidFill>
            <a:round/>
            <a:headEnd/>
            <a:tailEnd/>
          </a:ln>
          <a:effectLst>
            <a:glow rad="139700">
              <a:schemeClr val="accent3">
                <a:satMod val="175000"/>
                <a:alpha val="40000"/>
              </a:schemeClr>
            </a:glow>
          </a:effectLst>
        </p:spPr>
        <p:txBody>
          <a:bodyPr wrap="square" anchor="ctr">
            <a:spAutoFit/>
          </a:bodyPr>
          <a:lstStyle/>
          <a:p>
            <a:pPr algn="ctr" eaLnBrk="1" hangingPunct="1">
              <a:lnSpc>
                <a:spcPct val="70000"/>
              </a:lnSpc>
              <a:spcBef>
                <a:spcPct val="30000"/>
              </a:spcBef>
            </a:pPr>
            <a:r>
              <a:rPr lang="en-US" sz="2800" dirty="0">
                <a:solidFill>
                  <a:schemeClr val="bg1"/>
                </a:solidFill>
                <a:latin typeface="Arial" panose="020B0604020202020204" pitchFamily="34" charset="0"/>
              </a:rPr>
              <a:t>root</a:t>
            </a:r>
          </a:p>
        </p:txBody>
      </p:sp>
      <p:grpSp>
        <p:nvGrpSpPr>
          <p:cNvPr id="15" name="Group 14">
            <a:extLst>
              <a:ext uri="{FF2B5EF4-FFF2-40B4-BE49-F238E27FC236}">
                <a16:creationId xmlns:a16="http://schemas.microsoft.com/office/drawing/2014/main" id="{2A83E673-2DBA-9484-E591-F5D73D100DD4}"/>
              </a:ext>
            </a:extLst>
          </p:cNvPr>
          <p:cNvGrpSpPr/>
          <p:nvPr/>
        </p:nvGrpSpPr>
        <p:grpSpPr>
          <a:xfrm>
            <a:off x="3665536" y="2078038"/>
            <a:ext cx="765176" cy="4168774"/>
            <a:chOff x="4264024" y="1906588"/>
            <a:chExt cx="765176" cy="4168774"/>
          </a:xfrm>
          <a:solidFill>
            <a:srgbClr val="FF7C80"/>
          </a:solidFill>
          <a:effectLst>
            <a:glow rad="139700">
              <a:schemeClr val="accent3">
                <a:satMod val="175000"/>
                <a:alpha val="40000"/>
              </a:schemeClr>
            </a:glow>
          </a:effectLst>
        </p:grpSpPr>
        <p:grpSp>
          <p:nvGrpSpPr>
            <p:cNvPr id="16" name="Group 15">
              <a:extLst>
                <a:ext uri="{FF2B5EF4-FFF2-40B4-BE49-F238E27FC236}">
                  <a16:creationId xmlns:a16="http://schemas.microsoft.com/office/drawing/2014/main" id="{D41EAD32-A0C4-8EBB-5091-FEAE48ABDDF9}"/>
                </a:ext>
              </a:extLst>
            </p:cNvPr>
            <p:cNvGrpSpPr/>
            <p:nvPr/>
          </p:nvGrpSpPr>
          <p:grpSpPr>
            <a:xfrm>
              <a:off x="4264025" y="1906588"/>
              <a:ext cx="765175" cy="2084387"/>
              <a:chOff x="1525588" y="2166938"/>
              <a:chExt cx="765175" cy="2084387"/>
            </a:xfrm>
            <a:grpFill/>
          </p:grpSpPr>
          <p:sp>
            <p:nvSpPr>
              <p:cNvPr id="44" name="AutoShape 3">
                <a:extLst>
                  <a:ext uri="{FF2B5EF4-FFF2-40B4-BE49-F238E27FC236}">
                    <a16:creationId xmlns:a16="http://schemas.microsoft.com/office/drawing/2014/main" id="{5C3EA555-0121-6CC0-C634-2741280767E2}"/>
                  </a:ext>
                </a:extLst>
              </p:cNvPr>
              <p:cNvSpPr>
                <a:spLocks noChangeArrowheads="1"/>
              </p:cNvSpPr>
              <p:nvPr/>
            </p:nvSpPr>
            <p:spPr bwMode="auto">
              <a:xfrm>
                <a:off x="1525588" y="2689225"/>
                <a:ext cx="765175" cy="519113"/>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5" name="AutoShape 4">
                <a:extLst>
                  <a:ext uri="{FF2B5EF4-FFF2-40B4-BE49-F238E27FC236}">
                    <a16:creationId xmlns:a16="http://schemas.microsoft.com/office/drawing/2014/main" id="{C1346EFE-585A-854E-8034-E11254D32CE4}"/>
                  </a:ext>
                </a:extLst>
              </p:cNvPr>
              <p:cNvSpPr>
                <a:spLocks noChangeArrowheads="1"/>
              </p:cNvSpPr>
              <p:nvPr/>
            </p:nvSpPr>
            <p:spPr bwMode="auto">
              <a:xfrm>
                <a:off x="1525588" y="32099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6" name="AutoShape 6">
                <a:extLst>
                  <a:ext uri="{FF2B5EF4-FFF2-40B4-BE49-F238E27FC236}">
                    <a16:creationId xmlns:a16="http://schemas.microsoft.com/office/drawing/2014/main" id="{1BCB7F98-6AC6-AD8F-3329-1E91200869A9}"/>
                  </a:ext>
                </a:extLst>
              </p:cNvPr>
              <p:cNvSpPr>
                <a:spLocks noChangeArrowheads="1"/>
              </p:cNvSpPr>
              <p:nvPr/>
            </p:nvSpPr>
            <p:spPr bwMode="auto">
              <a:xfrm>
                <a:off x="1525588" y="2166938"/>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7" name="AutoShape 4">
                <a:extLst>
                  <a:ext uri="{FF2B5EF4-FFF2-40B4-BE49-F238E27FC236}">
                    <a16:creationId xmlns:a16="http://schemas.microsoft.com/office/drawing/2014/main" id="{40F3B079-EA81-1581-0A9A-DAE25C457982}"/>
                  </a:ext>
                </a:extLst>
              </p:cNvPr>
              <p:cNvSpPr>
                <a:spLocks noChangeArrowheads="1"/>
              </p:cNvSpPr>
              <p:nvPr/>
            </p:nvSpPr>
            <p:spPr bwMode="auto">
              <a:xfrm>
                <a:off x="1525588" y="37306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20" name="Group 19">
              <a:extLst>
                <a:ext uri="{FF2B5EF4-FFF2-40B4-BE49-F238E27FC236}">
                  <a16:creationId xmlns:a16="http://schemas.microsoft.com/office/drawing/2014/main" id="{FDFB5E2F-5699-4D3B-C607-DB1FF2E90519}"/>
                </a:ext>
              </a:extLst>
            </p:cNvPr>
            <p:cNvGrpSpPr/>
            <p:nvPr/>
          </p:nvGrpSpPr>
          <p:grpSpPr>
            <a:xfrm>
              <a:off x="4264024" y="3990975"/>
              <a:ext cx="765175" cy="2084387"/>
              <a:chOff x="1525588" y="2166938"/>
              <a:chExt cx="765175" cy="2084387"/>
            </a:xfrm>
            <a:grpFill/>
          </p:grpSpPr>
          <p:sp>
            <p:nvSpPr>
              <p:cNvPr id="22" name="AutoShape 3">
                <a:extLst>
                  <a:ext uri="{FF2B5EF4-FFF2-40B4-BE49-F238E27FC236}">
                    <a16:creationId xmlns:a16="http://schemas.microsoft.com/office/drawing/2014/main" id="{A70479B0-2E93-EB2F-7CF3-37E8D09E2913}"/>
                  </a:ext>
                </a:extLst>
              </p:cNvPr>
              <p:cNvSpPr>
                <a:spLocks noChangeArrowheads="1"/>
              </p:cNvSpPr>
              <p:nvPr/>
            </p:nvSpPr>
            <p:spPr bwMode="auto">
              <a:xfrm>
                <a:off x="1525588" y="2689225"/>
                <a:ext cx="765175" cy="519113"/>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41" name="AutoShape 4">
                <a:extLst>
                  <a:ext uri="{FF2B5EF4-FFF2-40B4-BE49-F238E27FC236}">
                    <a16:creationId xmlns:a16="http://schemas.microsoft.com/office/drawing/2014/main" id="{856BB4BE-7EE1-F734-922B-5642C89F525D}"/>
                  </a:ext>
                </a:extLst>
              </p:cNvPr>
              <p:cNvSpPr>
                <a:spLocks noChangeArrowheads="1"/>
              </p:cNvSpPr>
              <p:nvPr/>
            </p:nvSpPr>
            <p:spPr bwMode="auto">
              <a:xfrm>
                <a:off x="1525588" y="32099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42" name="AutoShape 6">
                <a:extLst>
                  <a:ext uri="{FF2B5EF4-FFF2-40B4-BE49-F238E27FC236}">
                    <a16:creationId xmlns:a16="http://schemas.microsoft.com/office/drawing/2014/main" id="{64CAA145-F6A0-1E2B-20BB-3B2F2F5560DA}"/>
                  </a:ext>
                </a:extLst>
              </p:cNvPr>
              <p:cNvSpPr>
                <a:spLocks noChangeArrowheads="1"/>
              </p:cNvSpPr>
              <p:nvPr/>
            </p:nvSpPr>
            <p:spPr bwMode="auto">
              <a:xfrm>
                <a:off x="1525588" y="2166938"/>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43" name="AutoShape 4">
                <a:extLst>
                  <a:ext uri="{FF2B5EF4-FFF2-40B4-BE49-F238E27FC236}">
                    <a16:creationId xmlns:a16="http://schemas.microsoft.com/office/drawing/2014/main" id="{18017E1A-DE65-0E87-A537-D62B7145A33A}"/>
                  </a:ext>
                </a:extLst>
              </p:cNvPr>
              <p:cNvSpPr>
                <a:spLocks noChangeArrowheads="1"/>
              </p:cNvSpPr>
              <p:nvPr/>
            </p:nvSpPr>
            <p:spPr bwMode="auto">
              <a:xfrm>
                <a:off x="1525588" y="37306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linds(horizontal)">
                                      <p:cBhvr>
                                        <p:cTn id="11" dur="500"/>
                                        <p:tgtEl>
                                          <p:spTgt spid="18"/>
                                        </p:tgtEl>
                                      </p:cBhvr>
                                    </p:animEffect>
                                  </p:childTnLst>
                                </p:cTn>
                              </p:par>
                            </p:childTnLst>
                          </p:cTn>
                        </p:par>
                        <p:par>
                          <p:cTn id="12" fill="hold">
                            <p:stCondLst>
                              <p:cond delay="1000"/>
                            </p:stCondLst>
                            <p:childTnLst>
                              <p:par>
                                <p:cTn id="13" presetID="3" presetClass="exit" presetSubtype="10" fill="hold" nodeType="afterEffect">
                                  <p:stCondLst>
                                    <p:cond delay="0"/>
                                  </p:stCondLst>
                                  <p:childTnLst>
                                    <p:animEffect transition="out" filter="blinds(horizontal)">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linds(horizontal)">
                                      <p:cBhvr>
                                        <p:cTn id="19" dur="500"/>
                                        <p:tgtEl>
                                          <p:spTgt spid="17"/>
                                        </p:tgtEl>
                                      </p:cBhvr>
                                    </p:animEffect>
                                  </p:childTnLst>
                                </p:cTn>
                              </p:par>
                            </p:childTnLst>
                          </p:cTn>
                        </p:par>
                        <p:par>
                          <p:cTn id="20" fill="hold">
                            <p:stCondLst>
                              <p:cond delay="2000"/>
                            </p:stCondLst>
                            <p:childTnLst>
                              <p:par>
                                <p:cTn id="21" presetID="3" presetClass="exit" presetSubtype="10" fill="hold" nodeType="afterEffect">
                                  <p:stCondLst>
                                    <p:cond delay="0"/>
                                  </p:stCondLst>
                                  <p:childTnLst>
                                    <p:animEffect transition="out" filter="blinds(horizontal)">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par>
                          <p:cTn id="24" fill="hold">
                            <p:stCondLst>
                              <p:cond delay="2500"/>
                            </p:stCondLst>
                            <p:childTnLst>
                              <p:par>
                                <p:cTn id="25" presetID="3" presetClass="entr" presetSubtype="1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linds(horizontal)">
                                      <p:cBhvr>
                                        <p:cTn id="27" dur="500"/>
                                        <p:tgtEl>
                                          <p:spTgt spid="19"/>
                                        </p:tgtEl>
                                      </p:cBhvr>
                                    </p:animEffect>
                                  </p:childTnLst>
                                </p:cTn>
                              </p:par>
                            </p:childTnLst>
                          </p:cTn>
                        </p:par>
                        <p:par>
                          <p:cTn id="28" fill="hold">
                            <p:stCondLst>
                              <p:cond delay="3000"/>
                            </p:stCondLst>
                            <p:childTnLst>
                              <p:par>
                                <p:cTn id="29" presetID="1" presetClass="entr" presetSubtype="0"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par>
                          <p:cTn id="31" fill="hold">
                            <p:stCondLst>
                              <p:cond delay="3000"/>
                            </p:stCondLst>
                            <p:childTnLst>
                              <p:par>
                                <p:cTn id="32" presetID="3" presetClass="exit" presetSubtype="10" fill="hold" nodeType="afterEffect">
                                  <p:stCondLst>
                                    <p:cond delay="0"/>
                                  </p:stCondLst>
                                  <p:childTnLst>
                                    <p:animEffect transition="out" filter="blinds(horizontal)">
                                      <p:cBhvr>
                                        <p:cTn id="33" dur="500"/>
                                        <p:tgtEl>
                                          <p:spTgt spid="51"/>
                                        </p:tgtEl>
                                      </p:cBhvr>
                                    </p:animEffect>
                                    <p:set>
                                      <p:cBhvr>
                                        <p:cTn id="34" dur="1" fill="hold">
                                          <p:stCondLst>
                                            <p:cond delay="499"/>
                                          </p:stCondLst>
                                        </p:cTn>
                                        <p:tgtEl>
                                          <p:spTgt spid="51"/>
                                        </p:tgtEl>
                                        <p:attrNameLst>
                                          <p:attrName>style.visibility</p:attrName>
                                        </p:attrNameLst>
                                      </p:cBhvr>
                                      <p:to>
                                        <p:strVal val="hidden"/>
                                      </p:to>
                                    </p:set>
                                  </p:childTnLst>
                                </p:cTn>
                              </p:par>
                            </p:childTnLst>
                          </p:cTn>
                        </p:par>
                        <p:par>
                          <p:cTn id="35" fill="hold">
                            <p:stCondLst>
                              <p:cond delay="3500"/>
                            </p:stCondLst>
                            <p:childTnLst>
                              <p:par>
                                <p:cTn id="36" presetID="3" presetClass="exit" presetSubtype="10" fill="hold" nodeType="afterEffect">
                                  <p:stCondLst>
                                    <p:cond delay="0"/>
                                  </p:stCondLst>
                                  <p:childTnLst>
                                    <p:animEffect transition="out" filter="blinds(horizontal)">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par>
                          <p:cTn id="39" fill="hold">
                            <p:stCondLst>
                              <p:cond delay="4000"/>
                            </p:stCondLst>
                            <p:childTnLst>
                              <p:par>
                                <p:cTn id="40" presetID="3" presetClass="entr" presetSubtype="10"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childTnLst>
                          </p:cTn>
                        </p:par>
                        <p:par>
                          <p:cTn id="43" fill="hold">
                            <p:stCondLst>
                              <p:cond delay="4500"/>
                            </p:stCondLst>
                            <p:childTnLst>
                              <p:par>
                                <p:cTn id="44" presetID="3" presetClass="exit" presetSubtype="10" fill="hold" nodeType="afterEffect">
                                  <p:stCondLst>
                                    <p:cond delay="0"/>
                                  </p:stCondLst>
                                  <p:childTnLst>
                                    <p:animEffect transition="out" filter="blinds(horizontal)">
                                      <p:cBhvr>
                                        <p:cTn id="45" dur="500"/>
                                        <p:tgtEl>
                                          <p:spTgt spid="23"/>
                                        </p:tgtEl>
                                      </p:cBhvr>
                                    </p:animEffect>
                                    <p:set>
                                      <p:cBhvr>
                                        <p:cTn id="46" dur="1" fill="hold">
                                          <p:stCondLst>
                                            <p:cond delay="499"/>
                                          </p:stCondLst>
                                        </p:cTn>
                                        <p:tgtEl>
                                          <p:spTgt spid="23"/>
                                        </p:tgtEl>
                                        <p:attrNameLst>
                                          <p:attrName>style.visibility</p:attrName>
                                        </p:attrNameLst>
                                      </p:cBhvr>
                                      <p:to>
                                        <p:strVal val="hidden"/>
                                      </p:to>
                                    </p:set>
                                  </p:childTnLst>
                                </p:cTn>
                              </p:par>
                            </p:childTnLst>
                          </p:cTn>
                        </p:par>
                        <p:par>
                          <p:cTn id="47" fill="hold">
                            <p:stCondLst>
                              <p:cond delay="5000"/>
                            </p:stCondLst>
                            <p:childTnLst>
                              <p:par>
                                <p:cTn id="48" presetID="3" presetClass="entr" presetSubtype="10"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blinds(horizontal)">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4897EE3A-DE4B-E1F1-A28C-F1EF7424ACAE}"/>
              </a:ext>
            </a:extLst>
          </p:cNvPr>
          <p:cNvGrpSpPr/>
          <p:nvPr/>
        </p:nvGrpSpPr>
        <p:grpSpPr>
          <a:xfrm>
            <a:off x="3472224" y="1935163"/>
            <a:ext cx="765175" cy="2084387"/>
            <a:chOff x="1525588" y="2166938"/>
            <a:chExt cx="765175" cy="2084387"/>
          </a:xfrm>
          <a:effectLst>
            <a:glow rad="139700">
              <a:schemeClr val="accent3">
                <a:satMod val="175000"/>
                <a:alpha val="40000"/>
              </a:schemeClr>
            </a:glow>
          </a:effectLst>
        </p:grpSpPr>
        <p:sp>
          <p:nvSpPr>
            <p:cNvPr id="22" name="AutoShape 3">
              <a:extLst>
                <a:ext uri="{FF2B5EF4-FFF2-40B4-BE49-F238E27FC236}">
                  <a16:creationId xmlns:a16="http://schemas.microsoft.com/office/drawing/2014/main" id="{0ABA5DF6-30DE-56C4-B469-08D970A74448}"/>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3" name="AutoShape 4">
              <a:extLst>
                <a:ext uri="{FF2B5EF4-FFF2-40B4-BE49-F238E27FC236}">
                  <a16:creationId xmlns:a16="http://schemas.microsoft.com/office/drawing/2014/main" id="{4A04E83E-3335-E639-A66F-8BC9D96CA741}"/>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24" name="AutoShape 6">
              <a:extLst>
                <a:ext uri="{FF2B5EF4-FFF2-40B4-BE49-F238E27FC236}">
                  <a16:creationId xmlns:a16="http://schemas.microsoft.com/office/drawing/2014/main" id="{7119D49E-6391-CCFB-76DC-AB6500B919DA}"/>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5" name="AutoShape 4">
              <a:extLst>
                <a:ext uri="{FF2B5EF4-FFF2-40B4-BE49-F238E27FC236}">
                  <a16:creationId xmlns:a16="http://schemas.microsoft.com/office/drawing/2014/main" id="{70C10573-38C0-10CF-7DB4-1DE9625253B3}"/>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19" name="Rectangle 71">
            <a:extLst>
              <a:ext uri="{FF2B5EF4-FFF2-40B4-BE49-F238E27FC236}">
                <a16:creationId xmlns:a16="http://schemas.microsoft.com/office/drawing/2014/main" id="{B68591EC-BBBF-4199-5186-9B97AB5C824E}"/>
              </a:ext>
            </a:extLst>
          </p:cNvPr>
          <p:cNvSpPr>
            <a:spLocks noChangeArrowheads="1"/>
          </p:cNvSpPr>
          <p:nvPr/>
        </p:nvSpPr>
        <p:spPr bwMode="auto">
          <a:xfrm>
            <a:off x="1879599" y="1946275"/>
            <a:ext cx="611189" cy="2236788"/>
          </a:xfrm>
          <a:prstGeom prst="rect">
            <a:avLst/>
          </a:prstGeom>
          <a:solidFill>
            <a:srgbClr val="CCFFFF"/>
          </a:solidFill>
          <a:ln w="38100" algn="ctr">
            <a:solidFill>
              <a:schemeClr val="tx1"/>
            </a:solidFill>
            <a:miter lim="800000"/>
            <a:headEnd/>
            <a:tailEnd/>
          </a:ln>
          <a:effectLst>
            <a:glow rad="139700">
              <a:schemeClr val="accent3">
                <a:satMod val="175000"/>
                <a:alpha val="40000"/>
              </a:schemeClr>
            </a:glow>
          </a:effectLst>
        </p:spPr>
        <p:txBody>
          <a:bodyPr wrap="squar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38914" name="Footer Placeholder 1"/>
          <p:cNvSpPr>
            <a:spLocks noGrp="1"/>
          </p:cNvSpPr>
          <p:nvPr>
            <p:ph type="ftr" sz="quarter" idx="10"/>
          </p:nvPr>
        </p:nvSpPr>
        <p:spPr>
          <a:noFill/>
        </p:spPr>
        <p:txBody>
          <a:bodyPr/>
          <a:lstStyle/>
          <a:p>
            <a:r>
              <a:rPr lang="en-US" dirty="0"/>
              <a:t>Art of Multiprocessor Programming</a:t>
            </a:r>
          </a:p>
        </p:txBody>
      </p:sp>
      <p:sp>
        <p:nvSpPr>
          <p:cNvPr id="38915" name="Slide Number Placeholder 2"/>
          <p:cNvSpPr>
            <a:spLocks noGrp="1"/>
          </p:cNvSpPr>
          <p:nvPr>
            <p:ph type="sldNum" sz="quarter" idx="11"/>
          </p:nvPr>
        </p:nvSpPr>
        <p:spPr>
          <a:noFill/>
        </p:spPr>
        <p:txBody>
          <a:bodyPr/>
          <a:lstStyle/>
          <a:p>
            <a:fld id="{A4AF01DE-D4D3-4392-AA0D-AD728B596393}" type="slidenum">
              <a:rPr lang="x-none" smtClean="0"/>
              <a:pPr/>
              <a:t>30</a:t>
            </a:fld>
            <a:endParaRPr lang="en-US" dirty="0"/>
          </a:p>
        </p:txBody>
      </p:sp>
      <p:sp>
        <p:nvSpPr>
          <p:cNvPr id="38916" name="Rectangle 2"/>
          <p:cNvSpPr>
            <a:spLocks noGrp="1" noChangeArrowheads="1"/>
          </p:cNvSpPr>
          <p:nvPr>
            <p:ph type="title" idx="4294967295"/>
          </p:nvPr>
        </p:nvSpPr>
        <p:spPr/>
        <p:txBody>
          <a:bodyPr/>
          <a:lstStyle/>
          <a:p>
            <a:r>
              <a:rPr lang="en-US" dirty="0"/>
              <a:t>Resize This</a:t>
            </a:r>
          </a:p>
        </p:txBody>
      </p:sp>
      <p:sp>
        <p:nvSpPr>
          <p:cNvPr id="38936" name="Line 60"/>
          <p:cNvSpPr>
            <a:spLocks noChangeShapeType="1"/>
          </p:cNvSpPr>
          <p:nvPr/>
        </p:nvSpPr>
        <p:spPr bwMode="auto">
          <a:xfrm flipV="1">
            <a:off x="2301875" y="2238375"/>
            <a:ext cx="1339850" cy="15875"/>
          </a:xfrm>
          <a:prstGeom prst="line">
            <a:avLst/>
          </a:prstGeom>
          <a:noFill/>
          <a:ln w="38100">
            <a:solidFill>
              <a:schemeClr val="bg1"/>
            </a:solidFill>
            <a:prstDash val="dash"/>
            <a:round/>
            <a:headEnd/>
            <a:tailEnd/>
          </a:ln>
        </p:spPr>
        <p:txBody>
          <a:bodyPr>
            <a:spAutoFit/>
          </a:bodyPr>
          <a:lstStyle/>
          <a:p>
            <a:endParaRPr lang="en-US" dirty="0">
              <a:latin typeface="Arial" panose="020B0604020202020204" pitchFamily="34" charset="0"/>
            </a:endParaRPr>
          </a:p>
        </p:txBody>
      </p:sp>
      <p:sp>
        <p:nvSpPr>
          <p:cNvPr id="38938" name="Line 71"/>
          <p:cNvSpPr>
            <a:spLocks noChangeShapeType="1"/>
          </p:cNvSpPr>
          <p:nvPr/>
        </p:nvSpPr>
        <p:spPr bwMode="auto">
          <a:xfrm flipV="1">
            <a:off x="2406650" y="2755900"/>
            <a:ext cx="1339850" cy="15875"/>
          </a:xfrm>
          <a:prstGeom prst="line">
            <a:avLst/>
          </a:prstGeom>
          <a:noFill/>
          <a:ln w="38100">
            <a:solidFill>
              <a:schemeClr val="bg1"/>
            </a:solidFill>
            <a:prstDash val="dash"/>
            <a:round/>
            <a:headEnd/>
            <a:tailEnd/>
          </a:ln>
        </p:spPr>
        <p:txBody>
          <a:bodyPr>
            <a:spAutoFit/>
          </a:bodyPr>
          <a:lstStyle/>
          <a:p>
            <a:endParaRPr lang="en-US" dirty="0">
              <a:latin typeface="Arial" panose="020B0604020202020204" pitchFamily="34" charset="0"/>
            </a:endParaRPr>
          </a:p>
        </p:txBody>
      </p:sp>
      <p:sp>
        <p:nvSpPr>
          <p:cNvPr id="38974" name="Line 107"/>
          <p:cNvSpPr>
            <a:spLocks noChangeShapeType="1"/>
          </p:cNvSpPr>
          <p:nvPr/>
        </p:nvSpPr>
        <p:spPr bwMode="auto">
          <a:xfrm>
            <a:off x="5461000" y="2151065"/>
            <a:ext cx="1588" cy="363538"/>
          </a:xfrm>
          <a:prstGeom prst="line">
            <a:avLst/>
          </a:prstGeom>
          <a:noFill/>
          <a:ln w="25200">
            <a:no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8977" name="Text Box 110"/>
          <p:cNvSpPr txBox="1">
            <a:spLocks noChangeArrowheads="1"/>
          </p:cNvSpPr>
          <p:nvPr/>
        </p:nvSpPr>
        <p:spPr bwMode="auto">
          <a:xfrm>
            <a:off x="4987925" y="2111377"/>
            <a:ext cx="323850" cy="42227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8</a:t>
            </a:r>
          </a:p>
        </p:txBody>
      </p:sp>
      <p:sp>
        <p:nvSpPr>
          <p:cNvPr id="38978" name="Line 111"/>
          <p:cNvSpPr>
            <a:spLocks noChangeShapeType="1"/>
          </p:cNvSpPr>
          <p:nvPr/>
        </p:nvSpPr>
        <p:spPr bwMode="auto">
          <a:xfrm>
            <a:off x="5461000" y="2139952"/>
            <a:ext cx="1588" cy="363538"/>
          </a:xfrm>
          <a:prstGeom prst="line">
            <a:avLst/>
          </a:prstGeom>
          <a:noFill/>
          <a:ln w="25200">
            <a:no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8972" name="Text Box 115"/>
          <p:cNvSpPr txBox="1">
            <a:spLocks noChangeArrowheads="1"/>
          </p:cNvSpPr>
          <p:nvPr/>
        </p:nvSpPr>
        <p:spPr bwMode="auto">
          <a:xfrm>
            <a:off x="5065713" y="4256086"/>
            <a:ext cx="323850" cy="422274"/>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4</a:t>
            </a:r>
          </a:p>
        </p:txBody>
      </p:sp>
      <p:sp>
        <p:nvSpPr>
          <p:cNvPr id="38969" name="Text Box 121"/>
          <p:cNvSpPr txBox="1">
            <a:spLocks noChangeArrowheads="1"/>
          </p:cNvSpPr>
          <p:nvPr/>
        </p:nvSpPr>
        <p:spPr bwMode="auto">
          <a:xfrm>
            <a:off x="5048250" y="2690810"/>
            <a:ext cx="323850" cy="422274"/>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9</a:t>
            </a:r>
          </a:p>
        </p:txBody>
      </p:sp>
      <p:sp>
        <p:nvSpPr>
          <p:cNvPr id="38955" name="Text Box 141"/>
          <p:cNvSpPr txBox="1">
            <a:spLocks noChangeArrowheads="1"/>
          </p:cNvSpPr>
          <p:nvPr/>
        </p:nvSpPr>
        <p:spPr bwMode="auto">
          <a:xfrm>
            <a:off x="5086350" y="3770309"/>
            <a:ext cx="460375" cy="422274"/>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11</a:t>
            </a:r>
          </a:p>
        </p:txBody>
      </p:sp>
      <p:sp>
        <p:nvSpPr>
          <p:cNvPr id="38951" name="Line 146"/>
          <p:cNvSpPr>
            <a:spLocks noChangeShapeType="1"/>
          </p:cNvSpPr>
          <p:nvPr/>
        </p:nvSpPr>
        <p:spPr bwMode="auto">
          <a:xfrm flipV="1">
            <a:off x="2374900" y="3324225"/>
            <a:ext cx="1339850" cy="15875"/>
          </a:xfrm>
          <a:prstGeom prst="line">
            <a:avLst/>
          </a:prstGeom>
          <a:noFill/>
          <a:ln w="38100">
            <a:solidFill>
              <a:schemeClr val="bg1"/>
            </a:solidFill>
            <a:prstDash val="dash"/>
            <a:round/>
            <a:headEnd/>
            <a:tailEnd/>
          </a:ln>
        </p:spPr>
        <p:txBody>
          <a:bodyPr>
            <a:spAutoFit/>
          </a:bodyPr>
          <a:lstStyle/>
          <a:p>
            <a:endParaRPr lang="en-US" dirty="0">
              <a:latin typeface="Arial" panose="020B0604020202020204" pitchFamily="34" charset="0"/>
            </a:endParaRPr>
          </a:p>
        </p:txBody>
      </p:sp>
      <p:sp>
        <p:nvSpPr>
          <p:cNvPr id="38952" name="Line 147"/>
          <p:cNvSpPr>
            <a:spLocks noChangeShapeType="1"/>
          </p:cNvSpPr>
          <p:nvPr/>
        </p:nvSpPr>
        <p:spPr bwMode="auto">
          <a:xfrm flipV="1">
            <a:off x="2343150" y="3892550"/>
            <a:ext cx="1339850" cy="15875"/>
          </a:xfrm>
          <a:prstGeom prst="line">
            <a:avLst/>
          </a:prstGeom>
          <a:noFill/>
          <a:ln w="38100">
            <a:solidFill>
              <a:schemeClr val="bg1"/>
            </a:solidFill>
            <a:prstDash val="dash"/>
            <a:round/>
            <a:headEnd/>
            <a:tailEnd/>
          </a:ln>
        </p:spPr>
        <p:txBody>
          <a:bodyPr>
            <a:spAutoFit/>
          </a:bodyPr>
          <a:lstStyle/>
          <a:p>
            <a:endParaRPr lang="en-US" dirty="0">
              <a:latin typeface="Arial" panose="020B0604020202020204" pitchFamily="34" charset="0"/>
            </a:endParaRPr>
          </a:p>
        </p:txBody>
      </p:sp>
      <p:sp>
        <p:nvSpPr>
          <p:cNvPr id="117" name="Oval 6"/>
          <p:cNvSpPr>
            <a:spLocks noChangeArrowheads="1"/>
          </p:cNvSpPr>
          <p:nvPr/>
        </p:nvSpPr>
        <p:spPr bwMode="auto">
          <a:xfrm>
            <a:off x="2003425" y="2129201"/>
            <a:ext cx="330200" cy="329837"/>
          </a:xfrm>
          <a:prstGeom prst="ellipse">
            <a:avLst/>
          </a:prstGeom>
          <a:solidFill>
            <a:schemeClr val="accent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8" name="Oval 7"/>
          <p:cNvSpPr>
            <a:spLocks noChangeArrowheads="1"/>
          </p:cNvSpPr>
          <p:nvPr/>
        </p:nvSpPr>
        <p:spPr bwMode="auto">
          <a:xfrm>
            <a:off x="2127250" y="2197917"/>
            <a:ext cx="82550" cy="82459"/>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19" name="AutoShape 8"/>
          <p:cNvSpPr>
            <a:spLocks noChangeArrowheads="1"/>
          </p:cNvSpPr>
          <p:nvPr/>
        </p:nvSpPr>
        <p:spPr bwMode="auto">
          <a:xfrm flipV="1">
            <a:off x="2120371" y="2252890"/>
            <a:ext cx="96308" cy="12368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0" name="AutoShape 9"/>
          <p:cNvSpPr>
            <a:spLocks noChangeArrowheads="1"/>
          </p:cNvSpPr>
          <p:nvPr/>
        </p:nvSpPr>
        <p:spPr bwMode="auto">
          <a:xfrm>
            <a:off x="2072217" y="1978025"/>
            <a:ext cx="178858" cy="39855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2" name="Oval 11"/>
          <p:cNvSpPr>
            <a:spLocks noChangeArrowheads="1"/>
          </p:cNvSpPr>
          <p:nvPr/>
        </p:nvSpPr>
        <p:spPr bwMode="auto">
          <a:xfrm>
            <a:off x="2003425" y="2697526"/>
            <a:ext cx="330200" cy="329837"/>
          </a:xfrm>
          <a:prstGeom prst="ellipse">
            <a:avLst/>
          </a:prstGeom>
          <a:solidFill>
            <a:schemeClr val="accent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3" name="Oval 12"/>
          <p:cNvSpPr>
            <a:spLocks noChangeArrowheads="1"/>
          </p:cNvSpPr>
          <p:nvPr/>
        </p:nvSpPr>
        <p:spPr bwMode="auto">
          <a:xfrm>
            <a:off x="2127250" y="2766242"/>
            <a:ext cx="82550" cy="82459"/>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4" name="AutoShape 13"/>
          <p:cNvSpPr>
            <a:spLocks noChangeArrowheads="1"/>
          </p:cNvSpPr>
          <p:nvPr/>
        </p:nvSpPr>
        <p:spPr bwMode="auto">
          <a:xfrm flipV="1">
            <a:off x="2120371" y="2821215"/>
            <a:ext cx="96308" cy="12368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5" name="AutoShape 14"/>
          <p:cNvSpPr>
            <a:spLocks noChangeArrowheads="1"/>
          </p:cNvSpPr>
          <p:nvPr/>
        </p:nvSpPr>
        <p:spPr bwMode="auto">
          <a:xfrm>
            <a:off x="2072217" y="2546350"/>
            <a:ext cx="178858" cy="39855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7" name="Oval 16"/>
          <p:cNvSpPr>
            <a:spLocks noChangeArrowheads="1"/>
          </p:cNvSpPr>
          <p:nvPr/>
        </p:nvSpPr>
        <p:spPr bwMode="auto">
          <a:xfrm>
            <a:off x="2003425" y="3264263"/>
            <a:ext cx="330200" cy="329837"/>
          </a:xfrm>
          <a:prstGeom prst="ellipse">
            <a:avLst/>
          </a:prstGeom>
          <a:solidFill>
            <a:schemeClr val="accent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8" name="Oval 17"/>
          <p:cNvSpPr>
            <a:spLocks noChangeArrowheads="1"/>
          </p:cNvSpPr>
          <p:nvPr/>
        </p:nvSpPr>
        <p:spPr bwMode="auto">
          <a:xfrm>
            <a:off x="2127250" y="3332979"/>
            <a:ext cx="82550" cy="82459"/>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9" name="AutoShape 18"/>
          <p:cNvSpPr>
            <a:spLocks noChangeArrowheads="1"/>
          </p:cNvSpPr>
          <p:nvPr/>
        </p:nvSpPr>
        <p:spPr bwMode="auto">
          <a:xfrm flipV="1">
            <a:off x="2120371" y="3387952"/>
            <a:ext cx="96308" cy="12368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0" name="AutoShape 19"/>
          <p:cNvSpPr>
            <a:spLocks noChangeArrowheads="1"/>
          </p:cNvSpPr>
          <p:nvPr/>
        </p:nvSpPr>
        <p:spPr bwMode="auto">
          <a:xfrm>
            <a:off x="2072217" y="3113088"/>
            <a:ext cx="178858" cy="39855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2" name="Oval 21"/>
          <p:cNvSpPr>
            <a:spLocks noChangeArrowheads="1"/>
          </p:cNvSpPr>
          <p:nvPr/>
        </p:nvSpPr>
        <p:spPr bwMode="auto">
          <a:xfrm>
            <a:off x="2003425" y="3832588"/>
            <a:ext cx="330200" cy="329837"/>
          </a:xfrm>
          <a:prstGeom prst="ellipse">
            <a:avLst/>
          </a:prstGeom>
          <a:solidFill>
            <a:schemeClr val="accent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3" name="Oval 22"/>
          <p:cNvSpPr>
            <a:spLocks noChangeArrowheads="1"/>
          </p:cNvSpPr>
          <p:nvPr/>
        </p:nvSpPr>
        <p:spPr bwMode="auto">
          <a:xfrm>
            <a:off x="2127250" y="3901304"/>
            <a:ext cx="82550" cy="82459"/>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4" name="AutoShape 23"/>
          <p:cNvSpPr>
            <a:spLocks noChangeArrowheads="1"/>
          </p:cNvSpPr>
          <p:nvPr/>
        </p:nvSpPr>
        <p:spPr bwMode="auto">
          <a:xfrm flipV="1">
            <a:off x="2120371" y="3956277"/>
            <a:ext cx="96308" cy="12368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5" name="AutoShape 24"/>
          <p:cNvSpPr>
            <a:spLocks noChangeArrowheads="1"/>
          </p:cNvSpPr>
          <p:nvPr/>
        </p:nvSpPr>
        <p:spPr bwMode="auto">
          <a:xfrm>
            <a:off x="2072217" y="3681413"/>
            <a:ext cx="178858" cy="39855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6" name="Line 25"/>
          <p:cNvSpPr>
            <a:spLocks noChangeShapeType="1"/>
          </p:cNvSpPr>
          <p:nvPr/>
        </p:nvSpPr>
        <p:spPr bwMode="auto">
          <a:xfrm>
            <a:off x="1908175" y="363855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38" name="Line 27"/>
          <p:cNvSpPr>
            <a:spLocks noChangeShapeType="1"/>
          </p:cNvSpPr>
          <p:nvPr/>
        </p:nvSpPr>
        <p:spPr bwMode="auto">
          <a:xfrm>
            <a:off x="1863725" y="250190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42" name="Oval 61"/>
          <p:cNvSpPr>
            <a:spLocks noChangeArrowheads="1"/>
          </p:cNvSpPr>
          <p:nvPr/>
        </p:nvSpPr>
        <p:spPr bwMode="auto">
          <a:xfrm>
            <a:off x="1981200" y="2143125"/>
            <a:ext cx="330200" cy="330200"/>
          </a:xfrm>
          <a:prstGeom prst="ellipse">
            <a:avLst/>
          </a:prstGeom>
          <a:solidFill>
            <a:srgbClr val="FF66CC"/>
          </a:solidFill>
          <a:ln w="9525" algn="ctr">
            <a:solidFill>
              <a:schemeClr val="bg1"/>
            </a:solid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43" name="Oval 62"/>
          <p:cNvSpPr>
            <a:spLocks noChangeArrowheads="1"/>
          </p:cNvSpPr>
          <p:nvPr/>
        </p:nvSpPr>
        <p:spPr bwMode="auto">
          <a:xfrm>
            <a:off x="2105025" y="2212975"/>
            <a:ext cx="82550" cy="80962"/>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4" name="AutoShape 63"/>
          <p:cNvSpPr>
            <a:spLocks noChangeArrowheads="1"/>
          </p:cNvSpPr>
          <p:nvPr/>
        </p:nvSpPr>
        <p:spPr bwMode="auto">
          <a:xfrm flipV="1">
            <a:off x="2098675" y="2266950"/>
            <a:ext cx="95250" cy="1238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5" name="AutoShape 64"/>
          <p:cNvSpPr>
            <a:spLocks noChangeArrowheads="1"/>
          </p:cNvSpPr>
          <p:nvPr/>
        </p:nvSpPr>
        <p:spPr bwMode="auto">
          <a:xfrm>
            <a:off x="2049463" y="1992313"/>
            <a:ext cx="179388" cy="3984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9" name="Oval 90"/>
          <p:cNvSpPr>
            <a:spLocks noChangeArrowheads="1"/>
          </p:cNvSpPr>
          <p:nvPr/>
        </p:nvSpPr>
        <p:spPr bwMode="auto">
          <a:xfrm>
            <a:off x="1990725" y="2708275"/>
            <a:ext cx="330200" cy="330200"/>
          </a:xfrm>
          <a:prstGeom prst="ellipse">
            <a:avLst/>
          </a:prstGeom>
          <a:solidFill>
            <a:srgbClr val="FF66CC"/>
          </a:solidFill>
          <a:ln w="9525" algn="ctr">
            <a:solidFill>
              <a:schemeClr val="bg1"/>
            </a:solid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50" name="Oval 91"/>
          <p:cNvSpPr>
            <a:spLocks noChangeArrowheads="1"/>
          </p:cNvSpPr>
          <p:nvPr/>
        </p:nvSpPr>
        <p:spPr bwMode="auto">
          <a:xfrm>
            <a:off x="2114550" y="2778125"/>
            <a:ext cx="82550" cy="80962"/>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1" name="AutoShape 92"/>
          <p:cNvSpPr>
            <a:spLocks noChangeArrowheads="1"/>
          </p:cNvSpPr>
          <p:nvPr/>
        </p:nvSpPr>
        <p:spPr bwMode="auto">
          <a:xfrm flipV="1">
            <a:off x="2108200" y="2832100"/>
            <a:ext cx="95250" cy="1238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2" name="AutoShape 93"/>
          <p:cNvSpPr>
            <a:spLocks noChangeArrowheads="1"/>
          </p:cNvSpPr>
          <p:nvPr/>
        </p:nvSpPr>
        <p:spPr bwMode="auto">
          <a:xfrm>
            <a:off x="2058988" y="2557463"/>
            <a:ext cx="179388" cy="3984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4" name="Oval 95"/>
          <p:cNvSpPr>
            <a:spLocks noChangeArrowheads="1"/>
          </p:cNvSpPr>
          <p:nvPr/>
        </p:nvSpPr>
        <p:spPr bwMode="auto">
          <a:xfrm>
            <a:off x="2000250" y="3273425"/>
            <a:ext cx="330200" cy="330200"/>
          </a:xfrm>
          <a:prstGeom prst="ellipse">
            <a:avLst/>
          </a:prstGeom>
          <a:solidFill>
            <a:srgbClr val="FF66CC"/>
          </a:solidFill>
          <a:ln w="9525" algn="ctr">
            <a:solidFill>
              <a:schemeClr val="bg1"/>
            </a:solid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55" name="Oval 96"/>
          <p:cNvSpPr>
            <a:spLocks noChangeArrowheads="1"/>
          </p:cNvSpPr>
          <p:nvPr/>
        </p:nvSpPr>
        <p:spPr bwMode="auto">
          <a:xfrm>
            <a:off x="2124075" y="3343275"/>
            <a:ext cx="82550" cy="80962"/>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6" name="AutoShape 97"/>
          <p:cNvSpPr>
            <a:spLocks noChangeArrowheads="1"/>
          </p:cNvSpPr>
          <p:nvPr/>
        </p:nvSpPr>
        <p:spPr bwMode="auto">
          <a:xfrm flipV="1">
            <a:off x="2117725" y="3397250"/>
            <a:ext cx="95250" cy="1238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7" name="AutoShape 98"/>
          <p:cNvSpPr>
            <a:spLocks noChangeArrowheads="1"/>
          </p:cNvSpPr>
          <p:nvPr/>
        </p:nvSpPr>
        <p:spPr bwMode="auto">
          <a:xfrm>
            <a:off x="2068513" y="3122613"/>
            <a:ext cx="179388" cy="3984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9" name="Oval 100"/>
          <p:cNvSpPr>
            <a:spLocks noChangeArrowheads="1"/>
          </p:cNvSpPr>
          <p:nvPr/>
        </p:nvSpPr>
        <p:spPr bwMode="auto">
          <a:xfrm>
            <a:off x="2009775" y="3838575"/>
            <a:ext cx="330200" cy="330200"/>
          </a:xfrm>
          <a:prstGeom prst="ellipse">
            <a:avLst/>
          </a:prstGeom>
          <a:solidFill>
            <a:srgbClr val="FF66CC"/>
          </a:solidFill>
          <a:ln w="9525" algn="ctr">
            <a:solidFill>
              <a:schemeClr val="bg1"/>
            </a:solid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60" name="Oval 101"/>
          <p:cNvSpPr>
            <a:spLocks noChangeArrowheads="1"/>
          </p:cNvSpPr>
          <p:nvPr/>
        </p:nvSpPr>
        <p:spPr bwMode="auto">
          <a:xfrm>
            <a:off x="2133600" y="3908425"/>
            <a:ext cx="82550" cy="80962"/>
          </a:xfrm>
          <a:prstGeom prst="ellipse">
            <a:avLst/>
          </a:prstGeom>
          <a:solidFill>
            <a:schemeClr val="bg1"/>
          </a:solidFill>
          <a:ln w="9525" algn="ctr">
            <a:solidFill>
              <a:schemeClr val="bg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1" name="AutoShape 102"/>
          <p:cNvSpPr>
            <a:spLocks noChangeArrowheads="1"/>
          </p:cNvSpPr>
          <p:nvPr/>
        </p:nvSpPr>
        <p:spPr bwMode="auto">
          <a:xfrm flipV="1">
            <a:off x="2127250" y="3962400"/>
            <a:ext cx="95250" cy="1238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2" name="AutoShape 103"/>
          <p:cNvSpPr>
            <a:spLocks noChangeArrowheads="1"/>
          </p:cNvSpPr>
          <p:nvPr/>
        </p:nvSpPr>
        <p:spPr bwMode="auto">
          <a:xfrm>
            <a:off x="2078038" y="3687763"/>
            <a:ext cx="179388" cy="3984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solidFill>
              <a:schemeClr val="bg1"/>
            </a:solid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6" name="Freeform 165"/>
          <p:cNvSpPr/>
          <p:nvPr/>
        </p:nvSpPr>
        <p:spPr bwMode="auto">
          <a:xfrm>
            <a:off x="2434856" y="3795823"/>
            <a:ext cx="962246" cy="1164265"/>
          </a:xfrm>
          <a:custGeom>
            <a:avLst/>
            <a:gdLst>
              <a:gd name="connsiteX0" fmla="*/ 0 w 962246"/>
              <a:gd name="connsiteY0" fmla="*/ 1164265 h 1164265"/>
              <a:gd name="connsiteX1" fmla="*/ 914400 w 962246"/>
              <a:gd name="connsiteY1" fmla="*/ 962247 h 1164265"/>
              <a:gd name="connsiteX2" fmla="*/ 547577 w 962246"/>
              <a:gd name="connsiteY2" fmla="*/ 356191 h 1164265"/>
              <a:gd name="connsiteX3" fmla="*/ 962246 w 962246"/>
              <a:gd name="connsiteY3" fmla="*/ 0 h 1164265"/>
            </a:gdLst>
            <a:ahLst/>
            <a:cxnLst>
              <a:cxn ang="0">
                <a:pos x="connsiteX0" y="connsiteY0"/>
              </a:cxn>
              <a:cxn ang="0">
                <a:pos x="connsiteX1" y="connsiteY1"/>
              </a:cxn>
              <a:cxn ang="0">
                <a:pos x="connsiteX2" y="connsiteY2"/>
              </a:cxn>
              <a:cxn ang="0">
                <a:pos x="connsiteX3" y="connsiteY3"/>
              </a:cxn>
            </a:cxnLst>
            <a:rect l="l" t="t" r="r" b="b"/>
            <a:pathLst>
              <a:path w="962246" h="1164265">
                <a:moveTo>
                  <a:pt x="0" y="1164265"/>
                </a:moveTo>
                <a:cubicBezTo>
                  <a:pt x="411568" y="1130595"/>
                  <a:pt x="823137" y="1096926"/>
                  <a:pt x="914400" y="962247"/>
                </a:cubicBezTo>
                <a:cubicBezTo>
                  <a:pt x="1005663" y="827568"/>
                  <a:pt x="539603" y="516565"/>
                  <a:pt x="547577" y="356191"/>
                </a:cubicBezTo>
                <a:cubicBezTo>
                  <a:pt x="555551" y="195817"/>
                  <a:pt x="758898" y="97908"/>
                  <a:pt x="962246" y="0"/>
                </a:cubicBezTo>
              </a:path>
            </a:pathLst>
          </a:custGeom>
          <a:no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20" name="Line 26">
            <a:extLst>
              <a:ext uri="{FF2B5EF4-FFF2-40B4-BE49-F238E27FC236}">
                <a16:creationId xmlns:a16="http://schemas.microsoft.com/office/drawing/2014/main" id="{0D15F411-7D69-3ABA-684F-2D0432284619}"/>
              </a:ext>
            </a:extLst>
          </p:cNvPr>
          <p:cNvSpPr>
            <a:spLocks noChangeShapeType="1"/>
          </p:cNvSpPr>
          <p:nvPr/>
        </p:nvSpPr>
        <p:spPr bwMode="auto">
          <a:xfrm>
            <a:off x="1870075" y="3070225"/>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26" name="AutoShape 88">
            <a:extLst>
              <a:ext uri="{FF2B5EF4-FFF2-40B4-BE49-F238E27FC236}">
                <a16:creationId xmlns:a16="http://schemas.microsoft.com/office/drawing/2014/main" id="{0931481E-D866-659E-7D15-18C5717693D4}"/>
              </a:ext>
            </a:extLst>
          </p:cNvPr>
          <p:cNvSpPr>
            <a:spLocks noChangeArrowheads="1"/>
          </p:cNvSpPr>
          <p:nvPr/>
        </p:nvSpPr>
        <p:spPr bwMode="auto">
          <a:xfrm>
            <a:off x="1334384" y="4748066"/>
            <a:ext cx="1064069" cy="455941"/>
          </a:xfrm>
          <a:prstGeom prst="roundRect">
            <a:avLst>
              <a:gd name="adj" fmla="val 16667"/>
            </a:avLst>
          </a:prstGeom>
          <a:solidFill>
            <a:schemeClr val="accent2"/>
          </a:solidFill>
          <a:ln w="38100" algn="ctr">
            <a:solidFill>
              <a:schemeClr val="bg1"/>
            </a:solidFill>
            <a:round/>
            <a:headEnd/>
            <a:tailEnd/>
          </a:ln>
          <a:effectLst>
            <a:glow rad="139700">
              <a:schemeClr val="accent3">
                <a:satMod val="175000"/>
                <a:alpha val="40000"/>
              </a:schemeClr>
            </a:glow>
          </a:effectLst>
        </p:spPr>
        <p:txBody>
          <a:bodyPr wrap="square" anchor="ctr">
            <a:spAutoFit/>
          </a:bodyPr>
          <a:lstStyle/>
          <a:p>
            <a:pPr algn="ctr" eaLnBrk="1" hangingPunct="1">
              <a:lnSpc>
                <a:spcPct val="70000"/>
              </a:lnSpc>
              <a:spcBef>
                <a:spcPct val="30000"/>
              </a:spcBef>
            </a:pPr>
            <a:r>
              <a:rPr lang="en-US" sz="2800" dirty="0">
                <a:solidFill>
                  <a:schemeClr val="bg1"/>
                </a:solidFill>
                <a:latin typeface="Arial" panose="020B0604020202020204" pitchFamily="34" charset="0"/>
              </a:rPr>
              <a:t>root</a:t>
            </a:r>
          </a:p>
        </p:txBody>
      </p:sp>
      <p:grpSp>
        <p:nvGrpSpPr>
          <p:cNvPr id="27" name="Group 26">
            <a:extLst>
              <a:ext uri="{FF2B5EF4-FFF2-40B4-BE49-F238E27FC236}">
                <a16:creationId xmlns:a16="http://schemas.microsoft.com/office/drawing/2014/main" id="{03B9E43D-E0DD-2ED6-05B5-59A4519CC66A}"/>
              </a:ext>
            </a:extLst>
          </p:cNvPr>
          <p:cNvGrpSpPr/>
          <p:nvPr/>
        </p:nvGrpSpPr>
        <p:grpSpPr>
          <a:xfrm>
            <a:off x="3665536" y="2078038"/>
            <a:ext cx="765176" cy="4168774"/>
            <a:chOff x="4264024" y="1906588"/>
            <a:chExt cx="765176" cy="4168774"/>
          </a:xfrm>
          <a:solidFill>
            <a:srgbClr val="FF7C80"/>
          </a:solidFill>
          <a:effectLst>
            <a:glow rad="139700">
              <a:schemeClr val="accent3">
                <a:satMod val="175000"/>
                <a:alpha val="40000"/>
              </a:schemeClr>
            </a:glow>
          </a:effectLst>
        </p:grpSpPr>
        <p:grpSp>
          <p:nvGrpSpPr>
            <p:cNvPr id="28" name="Group 27">
              <a:extLst>
                <a:ext uri="{FF2B5EF4-FFF2-40B4-BE49-F238E27FC236}">
                  <a16:creationId xmlns:a16="http://schemas.microsoft.com/office/drawing/2014/main" id="{4127D023-89C5-0BC2-31FD-5BF7E2534FA5}"/>
                </a:ext>
              </a:extLst>
            </p:cNvPr>
            <p:cNvGrpSpPr/>
            <p:nvPr/>
          </p:nvGrpSpPr>
          <p:grpSpPr>
            <a:xfrm>
              <a:off x="4264025" y="1906588"/>
              <a:ext cx="765175" cy="2084387"/>
              <a:chOff x="1525588" y="2166938"/>
              <a:chExt cx="765175" cy="2084387"/>
            </a:xfrm>
            <a:grpFill/>
          </p:grpSpPr>
          <p:sp>
            <p:nvSpPr>
              <p:cNvPr id="34" name="AutoShape 3">
                <a:extLst>
                  <a:ext uri="{FF2B5EF4-FFF2-40B4-BE49-F238E27FC236}">
                    <a16:creationId xmlns:a16="http://schemas.microsoft.com/office/drawing/2014/main" id="{1ECF3ADF-29E5-86F1-694D-619D8BCEEA0D}"/>
                  </a:ext>
                </a:extLst>
              </p:cNvPr>
              <p:cNvSpPr>
                <a:spLocks noChangeArrowheads="1"/>
              </p:cNvSpPr>
              <p:nvPr/>
            </p:nvSpPr>
            <p:spPr bwMode="auto">
              <a:xfrm>
                <a:off x="1525588" y="2689225"/>
                <a:ext cx="765175" cy="519113"/>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35" name="AutoShape 4">
                <a:extLst>
                  <a:ext uri="{FF2B5EF4-FFF2-40B4-BE49-F238E27FC236}">
                    <a16:creationId xmlns:a16="http://schemas.microsoft.com/office/drawing/2014/main" id="{10318313-2D76-919A-2AE0-BA4146A43520}"/>
                  </a:ext>
                </a:extLst>
              </p:cNvPr>
              <p:cNvSpPr>
                <a:spLocks noChangeArrowheads="1"/>
              </p:cNvSpPr>
              <p:nvPr/>
            </p:nvSpPr>
            <p:spPr bwMode="auto">
              <a:xfrm>
                <a:off x="1525588" y="32099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36" name="AutoShape 6">
                <a:extLst>
                  <a:ext uri="{FF2B5EF4-FFF2-40B4-BE49-F238E27FC236}">
                    <a16:creationId xmlns:a16="http://schemas.microsoft.com/office/drawing/2014/main" id="{292DCC79-C3A3-A3B8-262B-ACEDBD4F25D1}"/>
                  </a:ext>
                </a:extLst>
              </p:cNvPr>
              <p:cNvSpPr>
                <a:spLocks noChangeArrowheads="1"/>
              </p:cNvSpPr>
              <p:nvPr/>
            </p:nvSpPr>
            <p:spPr bwMode="auto">
              <a:xfrm>
                <a:off x="1525588" y="2166938"/>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7" name="AutoShape 4">
                <a:extLst>
                  <a:ext uri="{FF2B5EF4-FFF2-40B4-BE49-F238E27FC236}">
                    <a16:creationId xmlns:a16="http://schemas.microsoft.com/office/drawing/2014/main" id="{69D7F375-FDF9-144E-9FE7-66552A7AE36F}"/>
                  </a:ext>
                </a:extLst>
              </p:cNvPr>
              <p:cNvSpPr>
                <a:spLocks noChangeArrowheads="1"/>
              </p:cNvSpPr>
              <p:nvPr/>
            </p:nvSpPr>
            <p:spPr bwMode="auto">
              <a:xfrm>
                <a:off x="1525588" y="37306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29" name="Group 28">
              <a:extLst>
                <a:ext uri="{FF2B5EF4-FFF2-40B4-BE49-F238E27FC236}">
                  <a16:creationId xmlns:a16="http://schemas.microsoft.com/office/drawing/2014/main" id="{514F595D-6BC5-48AB-C5C0-7DCC6A61EC03}"/>
                </a:ext>
              </a:extLst>
            </p:cNvPr>
            <p:cNvGrpSpPr/>
            <p:nvPr/>
          </p:nvGrpSpPr>
          <p:grpSpPr>
            <a:xfrm>
              <a:off x="4264024" y="3990975"/>
              <a:ext cx="765175" cy="2084387"/>
              <a:chOff x="1525588" y="2166938"/>
              <a:chExt cx="765175" cy="2084387"/>
            </a:xfrm>
            <a:grpFill/>
          </p:grpSpPr>
          <p:sp>
            <p:nvSpPr>
              <p:cNvPr id="30" name="AutoShape 3">
                <a:extLst>
                  <a:ext uri="{FF2B5EF4-FFF2-40B4-BE49-F238E27FC236}">
                    <a16:creationId xmlns:a16="http://schemas.microsoft.com/office/drawing/2014/main" id="{2B279461-2EC8-E199-2430-7ADAC1278DA9}"/>
                  </a:ext>
                </a:extLst>
              </p:cNvPr>
              <p:cNvSpPr>
                <a:spLocks noChangeArrowheads="1"/>
              </p:cNvSpPr>
              <p:nvPr/>
            </p:nvSpPr>
            <p:spPr bwMode="auto">
              <a:xfrm>
                <a:off x="1525588" y="2689225"/>
                <a:ext cx="765175" cy="519113"/>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31" name="AutoShape 4">
                <a:extLst>
                  <a:ext uri="{FF2B5EF4-FFF2-40B4-BE49-F238E27FC236}">
                    <a16:creationId xmlns:a16="http://schemas.microsoft.com/office/drawing/2014/main" id="{502D330C-8CAF-6315-4B45-23929512222F}"/>
                  </a:ext>
                </a:extLst>
              </p:cNvPr>
              <p:cNvSpPr>
                <a:spLocks noChangeArrowheads="1"/>
              </p:cNvSpPr>
              <p:nvPr/>
            </p:nvSpPr>
            <p:spPr bwMode="auto">
              <a:xfrm>
                <a:off x="1525588" y="32099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32" name="AutoShape 6">
                <a:extLst>
                  <a:ext uri="{FF2B5EF4-FFF2-40B4-BE49-F238E27FC236}">
                    <a16:creationId xmlns:a16="http://schemas.microsoft.com/office/drawing/2014/main" id="{372AC9BD-57E4-6158-D2D9-BF2DC9A8231E}"/>
                  </a:ext>
                </a:extLst>
              </p:cNvPr>
              <p:cNvSpPr>
                <a:spLocks noChangeArrowheads="1"/>
              </p:cNvSpPr>
              <p:nvPr/>
            </p:nvSpPr>
            <p:spPr bwMode="auto">
              <a:xfrm>
                <a:off x="1525588" y="2166938"/>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33" name="AutoShape 4">
                <a:extLst>
                  <a:ext uri="{FF2B5EF4-FFF2-40B4-BE49-F238E27FC236}">
                    <a16:creationId xmlns:a16="http://schemas.microsoft.com/office/drawing/2014/main" id="{CA90D0F1-64BC-5FEA-4ADD-207AB58A650F}"/>
                  </a:ext>
                </a:extLst>
              </p:cNvPr>
              <p:cNvSpPr>
                <a:spLocks noChangeArrowheads="1"/>
              </p:cNvSpPr>
              <p:nvPr/>
            </p:nvSpPr>
            <p:spPr bwMode="auto">
              <a:xfrm>
                <a:off x="1525588" y="37306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grpSp>
        <p:nvGrpSpPr>
          <p:cNvPr id="38" name="Group 106">
            <a:extLst>
              <a:ext uri="{FF2B5EF4-FFF2-40B4-BE49-F238E27FC236}">
                <a16:creationId xmlns:a16="http://schemas.microsoft.com/office/drawing/2014/main" id="{415DA9B5-0050-5AAE-2F7C-23F0D44B8FA0}"/>
              </a:ext>
            </a:extLst>
          </p:cNvPr>
          <p:cNvGrpSpPr>
            <a:grpSpLocks/>
          </p:cNvGrpSpPr>
          <p:nvPr/>
        </p:nvGrpSpPr>
        <p:grpSpPr bwMode="auto">
          <a:xfrm>
            <a:off x="4222750" y="2111377"/>
            <a:ext cx="1711325" cy="422276"/>
            <a:chOff x="2564" y="1234"/>
            <a:chExt cx="1078" cy="266"/>
          </a:xfrm>
        </p:grpSpPr>
        <p:sp>
          <p:nvSpPr>
            <p:cNvPr id="39" name="Line 107">
              <a:extLst>
                <a:ext uri="{FF2B5EF4-FFF2-40B4-BE49-F238E27FC236}">
                  <a16:creationId xmlns:a16="http://schemas.microsoft.com/office/drawing/2014/main" id="{B3A0CF86-536E-C3F9-EF1F-7F2A4A7A39AD}"/>
                </a:ext>
              </a:extLst>
            </p:cNvPr>
            <p:cNvSpPr>
              <a:spLocks noChangeShapeType="1"/>
            </p:cNvSpPr>
            <p:nvPr/>
          </p:nvSpPr>
          <p:spPr bwMode="auto">
            <a:xfrm>
              <a:off x="3344" y="1259"/>
              <a:ext cx="1" cy="229"/>
            </a:xfrm>
            <a:prstGeom prst="line">
              <a:avLst/>
            </a:prstGeom>
            <a:noFill/>
            <a:ln w="25200">
              <a:solidFill>
                <a:schemeClr val="bg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40" name="Line 108">
              <a:extLst>
                <a:ext uri="{FF2B5EF4-FFF2-40B4-BE49-F238E27FC236}">
                  <a16:creationId xmlns:a16="http://schemas.microsoft.com/office/drawing/2014/main" id="{0599455C-E079-B7DE-5424-949D03FD309F}"/>
                </a:ext>
              </a:extLst>
            </p:cNvPr>
            <p:cNvSpPr>
              <a:spLocks noChangeShapeType="1"/>
            </p:cNvSpPr>
            <p:nvPr/>
          </p:nvSpPr>
          <p:spPr bwMode="auto">
            <a:xfrm flipV="1">
              <a:off x="2564" y="1391"/>
              <a:ext cx="448" cy="4"/>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41" name="AutoShape 109">
              <a:extLst>
                <a:ext uri="{FF2B5EF4-FFF2-40B4-BE49-F238E27FC236}">
                  <a16:creationId xmlns:a16="http://schemas.microsoft.com/office/drawing/2014/main" id="{798F55F9-025F-537D-954F-16D271BDC179}"/>
                </a:ext>
              </a:extLst>
            </p:cNvPr>
            <p:cNvSpPr>
              <a:spLocks noChangeArrowheads="1"/>
            </p:cNvSpPr>
            <p:nvPr/>
          </p:nvSpPr>
          <p:spPr bwMode="auto">
            <a:xfrm>
              <a:off x="3010" y="1252"/>
              <a:ext cx="632" cy="237"/>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42" name="Text Box 110">
              <a:extLst>
                <a:ext uri="{FF2B5EF4-FFF2-40B4-BE49-F238E27FC236}">
                  <a16:creationId xmlns:a16="http://schemas.microsoft.com/office/drawing/2014/main" id="{27D9606C-F702-5247-0F31-855EDCA41883}"/>
                </a:ext>
              </a:extLst>
            </p:cNvPr>
            <p:cNvSpPr txBox="1">
              <a:spLocks noChangeArrowheads="1"/>
            </p:cNvSpPr>
            <p:nvPr/>
          </p:nvSpPr>
          <p:spPr bwMode="auto">
            <a:xfrm>
              <a:off x="3046" y="1234"/>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8</a:t>
              </a:r>
            </a:p>
          </p:txBody>
        </p:sp>
        <p:sp>
          <p:nvSpPr>
            <p:cNvPr id="43" name="Line 111">
              <a:extLst>
                <a:ext uri="{FF2B5EF4-FFF2-40B4-BE49-F238E27FC236}">
                  <a16:creationId xmlns:a16="http://schemas.microsoft.com/office/drawing/2014/main" id="{DFE32899-6A57-D556-D02D-C76486AD89F3}"/>
                </a:ext>
              </a:extLst>
            </p:cNvPr>
            <p:cNvSpPr>
              <a:spLocks noChangeShapeType="1"/>
            </p:cNvSpPr>
            <p:nvPr/>
          </p:nvSpPr>
          <p:spPr bwMode="auto">
            <a:xfrm>
              <a:off x="3344" y="1252"/>
              <a:ext cx="1" cy="229"/>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grpSp>
      <p:grpSp>
        <p:nvGrpSpPr>
          <p:cNvPr id="44" name="Group 113">
            <a:extLst>
              <a:ext uri="{FF2B5EF4-FFF2-40B4-BE49-F238E27FC236}">
                <a16:creationId xmlns:a16="http://schemas.microsoft.com/office/drawing/2014/main" id="{3BC5117F-19B9-3252-B3D0-7700A135E05E}"/>
              </a:ext>
            </a:extLst>
          </p:cNvPr>
          <p:cNvGrpSpPr>
            <a:grpSpLocks/>
          </p:cNvGrpSpPr>
          <p:nvPr/>
        </p:nvGrpSpPr>
        <p:grpSpPr bwMode="auto">
          <a:xfrm>
            <a:off x="4291013" y="4256086"/>
            <a:ext cx="1712912" cy="422274"/>
            <a:chOff x="3560" y="1234"/>
            <a:chExt cx="1079" cy="266"/>
          </a:xfrm>
        </p:grpSpPr>
        <p:sp>
          <p:nvSpPr>
            <p:cNvPr id="45" name="AutoShape 114">
              <a:extLst>
                <a:ext uri="{FF2B5EF4-FFF2-40B4-BE49-F238E27FC236}">
                  <a16:creationId xmlns:a16="http://schemas.microsoft.com/office/drawing/2014/main" id="{3611CAFF-2FFC-9EEA-C6F0-E7E7732C3AEC}"/>
                </a:ext>
              </a:extLst>
            </p:cNvPr>
            <p:cNvSpPr>
              <a:spLocks noChangeArrowheads="1"/>
            </p:cNvSpPr>
            <p:nvPr/>
          </p:nvSpPr>
          <p:spPr bwMode="auto">
            <a:xfrm>
              <a:off x="4007" y="1259"/>
              <a:ext cx="632" cy="236"/>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46" name="Line 115">
              <a:extLst>
                <a:ext uri="{FF2B5EF4-FFF2-40B4-BE49-F238E27FC236}">
                  <a16:creationId xmlns:a16="http://schemas.microsoft.com/office/drawing/2014/main" id="{712A74F9-4B52-DFFD-5093-A92064EFE75A}"/>
                </a:ext>
              </a:extLst>
            </p:cNvPr>
            <p:cNvSpPr>
              <a:spLocks noChangeShapeType="1"/>
            </p:cNvSpPr>
            <p:nvPr/>
          </p:nvSpPr>
          <p:spPr bwMode="auto">
            <a:xfrm>
              <a:off x="4341" y="1266"/>
              <a:ext cx="0" cy="228"/>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47" name="Text Box 116">
              <a:extLst>
                <a:ext uri="{FF2B5EF4-FFF2-40B4-BE49-F238E27FC236}">
                  <a16:creationId xmlns:a16="http://schemas.microsoft.com/office/drawing/2014/main" id="{DF6157E2-6DBA-C6F3-D5BC-4CF5C5B36FFE}"/>
                </a:ext>
              </a:extLst>
            </p:cNvPr>
            <p:cNvSpPr txBox="1">
              <a:spLocks noChangeArrowheads="1"/>
            </p:cNvSpPr>
            <p:nvPr/>
          </p:nvSpPr>
          <p:spPr bwMode="auto">
            <a:xfrm>
              <a:off x="4048" y="1234"/>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4</a:t>
              </a:r>
            </a:p>
          </p:txBody>
        </p:sp>
        <p:sp>
          <p:nvSpPr>
            <p:cNvPr id="48" name="Line 117">
              <a:extLst>
                <a:ext uri="{FF2B5EF4-FFF2-40B4-BE49-F238E27FC236}">
                  <a16:creationId xmlns:a16="http://schemas.microsoft.com/office/drawing/2014/main" id="{9018B45D-FB8B-E826-A76C-7EA49497FA76}"/>
                </a:ext>
              </a:extLst>
            </p:cNvPr>
            <p:cNvSpPr>
              <a:spLocks noChangeShapeType="1"/>
            </p:cNvSpPr>
            <p:nvPr/>
          </p:nvSpPr>
          <p:spPr bwMode="auto">
            <a:xfrm flipV="1">
              <a:off x="3560" y="1365"/>
              <a:ext cx="449" cy="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grpSp>
        <p:nvGrpSpPr>
          <p:cNvPr id="49" name="Group 119">
            <a:extLst>
              <a:ext uri="{FF2B5EF4-FFF2-40B4-BE49-F238E27FC236}">
                <a16:creationId xmlns:a16="http://schemas.microsoft.com/office/drawing/2014/main" id="{09B04887-3406-DE5A-6199-3262CD72F617}"/>
              </a:ext>
            </a:extLst>
          </p:cNvPr>
          <p:cNvGrpSpPr>
            <a:grpSpLocks/>
          </p:cNvGrpSpPr>
          <p:nvPr/>
        </p:nvGrpSpPr>
        <p:grpSpPr bwMode="auto">
          <a:xfrm>
            <a:off x="4270328" y="2690810"/>
            <a:ext cx="1712913" cy="422274"/>
            <a:chOff x="2564" y="1582"/>
            <a:chExt cx="1079" cy="266"/>
          </a:xfrm>
        </p:grpSpPr>
        <p:sp>
          <p:nvSpPr>
            <p:cNvPr id="50" name="AutoShape 120">
              <a:extLst>
                <a:ext uri="{FF2B5EF4-FFF2-40B4-BE49-F238E27FC236}">
                  <a16:creationId xmlns:a16="http://schemas.microsoft.com/office/drawing/2014/main" id="{E345FCB7-66DC-5D94-9C29-CE2645634816}"/>
                </a:ext>
              </a:extLst>
            </p:cNvPr>
            <p:cNvSpPr>
              <a:spLocks noChangeArrowheads="1"/>
            </p:cNvSpPr>
            <p:nvPr/>
          </p:nvSpPr>
          <p:spPr bwMode="auto">
            <a:xfrm>
              <a:off x="3011" y="1601"/>
              <a:ext cx="632" cy="236"/>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51" name="Line 121">
              <a:extLst>
                <a:ext uri="{FF2B5EF4-FFF2-40B4-BE49-F238E27FC236}">
                  <a16:creationId xmlns:a16="http://schemas.microsoft.com/office/drawing/2014/main" id="{1759FCAC-8FDE-FB42-1CCA-1CFA31D05730}"/>
                </a:ext>
              </a:extLst>
            </p:cNvPr>
            <p:cNvSpPr>
              <a:spLocks noChangeShapeType="1"/>
            </p:cNvSpPr>
            <p:nvPr/>
          </p:nvSpPr>
          <p:spPr bwMode="auto">
            <a:xfrm>
              <a:off x="3344" y="1608"/>
              <a:ext cx="1" cy="228"/>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52" name="Line 122">
              <a:extLst>
                <a:ext uri="{FF2B5EF4-FFF2-40B4-BE49-F238E27FC236}">
                  <a16:creationId xmlns:a16="http://schemas.microsoft.com/office/drawing/2014/main" id="{B2A2444F-698A-71F9-8C69-13474620F50B}"/>
                </a:ext>
              </a:extLst>
            </p:cNvPr>
            <p:cNvSpPr>
              <a:spLocks noChangeShapeType="1"/>
            </p:cNvSpPr>
            <p:nvPr/>
          </p:nvSpPr>
          <p:spPr bwMode="auto">
            <a:xfrm flipV="1">
              <a:off x="2564" y="1732"/>
              <a:ext cx="448" cy="4"/>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53" name="Text Box 123">
              <a:extLst>
                <a:ext uri="{FF2B5EF4-FFF2-40B4-BE49-F238E27FC236}">
                  <a16:creationId xmlns:a16="http://schemas.microsoft.com/office/drawing/2014/main" id="{B6B35C0E-A4CE-B0D9-B8AA-3F3334C8D827}"/>
                </a:ext>
              </a:extLst>
            </p:cNvPr>
            <p:cNvSpPr txBox="1">
              <a:spLocks noChangeArrowheads="1"/>
            </p:cNvSpPr>
            <p:nvPr/>
          </p:nvSpPr>
          <p:spPr bwMode="auto">
            <a:xfrm>
              <a:off x="3054" y="1582"/>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9</a:t>
              </a:r>
            </a:p>
          </p:txBody>
        </p:sp>
      </p:grpSp>
      <p:sp>
        <p:nvSpPr>
          <p:cNvPr id="54" name="Text Box 128">
            <a:extLst>
              <a:ext uri="{FF2B5EF4-FFF2-40B4-BE49-F238E27FC236}">
                <a16:creationId xmlns:a16="http://schemas.microsoft.com/office/drawing/2014/main" id="{B0D82426-0232-3EAF-98B8-2A6B5D545166}"/>
              </a:ext>
            </a:extLst>
          </p:cNvPr>
          <p:cNvSpPr txBox="1">
            <a:spLocks noChangeArrowheads="1"/>
          </p:cNvSpPr>
          <p:nvPr/>
        </p:nvSpPr>
        <p:spPr bwMode="auto">
          <a:xfrm>
            <a:off x="6573277" y="2673853"/>
            <a:ext cx="481013" cy="42227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17</a:t>
            </a:r>
          </a:p>
        </p:txBody>
      </p:sp>
      <p:sp>
        <p:nvSpPr>
          <p:cNvPr id="55" name="Line 129">
            <a:extLst>
              <a:ext uri="{FF2B5EF4-FFF2-40B4-BE49-F238E27FC236}">
                <a16:creationId xmlns:a16="http://schemas.microsoft.com/office/drawing/2014/main" id="{445C728E-D695-7205-61EA-23F21A258902}"/>
              </a:ext>
            </a:extLst>
          </p:cNvPr>
          <p:cNvSpPr>
            <a:spLocks noChangeShapeType="1"/>
          </p:cNvSpPr>
          <p:nvPr/>
        </p:nvSpPr>
        <p:spPr bwMode="auto">
          <a:xfrm flipV="1">
            <a:off x="5798577" y="2881816"/>
            <a:ext cx="712788"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nvGrpSpPr>
          <p:cNvPr id="56" name="Group 136">
            <a:extLst>
              <a:ext uri="{FF2B5EF4-FFF2-40B4-BE49-F238E27FC236}">
                <a16:creationId xmlns:a16="http://schemas.microsoft.com/office/drawing/2014/main" id="{9846F836-FD73-041E-9FB9-5166F466D065}"/>
              </a:ext>
            </a:extLst>
          </p:cNvPr>
          <p:cNvGrpSpPr>
            <a:grpSpLocks/>
          </p:cNvGrpSpPr>
          <p:nvPr/>
        </p:nvGrpSpPr>
        <p:grpSpPr bwMode="auto">
          <a:xfrm>
            <a:off x="4325938" y="5767384"/>
            <a:ext cx="1712912" cy="422274"/>
            <a:chOff x="2559" y="2236"/>
            <a:chExt cx="1079" cy="266"/>
          </a:xfrm>
        </p:grpSpPr>
        <p:sp>
          <p:nvSpPr>
            <p:cNvPr id="57" name="Line 137">
              <a:extLst>
                <a:ext uri="{FF2B5EF4-FFF2-40B4-BE49-F238E27FC236}">
                  <a16:creationId xmlns:a16="http://schemas.microsoft.com/office/drawing/2014/main" id="{5C076783-2450-7186-04C8-B01055DC894B}"/>
                </a:ext>
              </a:extLst>
            </p:cNvPr>
            <p:cNvSpPr>
              <a:spLocks noChangeShapeType="1"/>
            </p:cNvSpPr>
            <p:nvPr/>
          </p:nvSpPr>
          <p:spPr bwMode="auto">
            <a:xfrm flipV="1">
              <a:off x="2559" y="2366"/>
              <a:ext cx="448" cy="4"/>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nvGrpSpPr>
            <p:cNvPr id="58" name="Group 138">
              <a:extLst>
                <a:ext uri="{FF2B5EF4-FFF2-40B4-BE49-F238E27FC236}">
                  <a16:creationId xmlns:a16="http://schemas.microsoft.com/office/drawing/2014/main" id="{AF51BB19-B6C5-234C-915E-70277BEA8DD3}"/>
                </a:ext>
              </a:extLst>
            </p:cNvPr>
            <p:cNvGrpSpPr>
              <a:grpSpLocks/>
            </p:cNvGrpSpPr>
            <p:nvPr/>
          </p:nvGrpSpPr>
          <p:grpSpPr bwMode="auto">
            <a:xfrm>
              <a:off x="3005" y="2236"/>
              <a:ext cx="633" cy="266"/>
              <a:chOff x="3005" y="2236"/>
              <a:chExt cx="633" cy="266"/>
            </a:xfrm>
          </p:grpSpPr>
          <p:sp>
            <p:nvSpPr>
              <p:cNvPr id="59" name="AutoShape 139">
                <a:extLst>
                  <a:ext uri="{FF2B5EF4-FFF2-40B4-BE49-F238E27FC236}">
                    <a16:creationId xmlns:a16="http://schemas.microsoft.com/office/drawing/2014/main" id="{A4886FA0-278A-EE69-9661-53AA89BEB413}"/>
                  </a:ext>
                </a:extLst>
              </p:cNvPr>
              <p:cNvSpPr>
                <a:spLocks noChangeArrowheads="1"/>
              </p:cNvSpPr>
              <p:nvPr/>
            </p:nvSpPr>
            <p:spPr bwMode="auto">
              <a:xfrm>
                <a:off x="3005" y="2255"/>
                <a:ext cx="633" cy="236"/>
              </a:xfrm>
              <a:prstGeom prst="roundRect">
                <a:avLst>
                  <a:gd name="adj" fmla="val 384"/>
                </a:avLst>
              </a:prstGeom>
              <a:solidFill>
                <a:srgbClr val="FF66CC"/>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60" name="Line 140">
                <a:extLst>
                  <a:ext uri="{FF2B5EF4-FFF2-40B4-BE49-F238E27FC236}">
                    <a16:creationId xmlns:a16="http://schemas.microsoft.com/office/drawing/2014/main" id="{AFC1A410-9CEF-518C-76F6-3447A78AE5BF}"/>
                  </a:ext>
                </a:extLst>
              </p:cNvPr>
              <p:cNvSpPr>
                <a:spLocks noChangeShapeType="1"/>
              </p:cNvSpPr>
              <p:nvPr/>
            </p:nvSpPr>
            <p:spPr bwMode="auto">
              <a:xfrm>
                <a:off x="3339" y="2262"/>
                <a:ext cx="1" cy="229"/>
              </a:xfrm>
              <a:prstGeom prst="line">
                <a:avLst/>
              </a:prstGeom>
              <a:noFill/>
              <a:ln w="25200">
                <a:solidFill>
                  <a:srgbClr val="000000"/>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61" name="Text Box 141">
                <a:extLst>
                  <a:ext uri="{FF2B5EF4-FFF2-40B4-BE49-F238E27FC236}">
                    <a16:creationId xmlns:a16="http://schemas.microsoft.com/office/drawing/2014/main" id="{BC6A7CA7-86E3-7467-307D-E4DDAD8DF96B}"/>
                  </a:ext>
                </a:extLst>
              </p:cNvPr>
              <p:cNvSpPr txBox="1">
                <a:spLocks noChangeArrowheads="1"/>
              </p:cNvSpPr>
              <p:nvPr/>
            </p:nvSpPr>
            <p:spPr bwMode="auto">
              <a:xfrm>
                <a:off x="3049" y="2236"/>
                <a:ext cx="204"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7</a:t>
                </a:r>
              </a:p>
            </p:txBody>
          </p:sp>
        </p:grpSp>
      </p:grpSp>
      <p:grpSp>
        <p:nvGrpSpPr>
          <p:cNvPr id="62" name="Group 144">
            <a:extLst>
              <a:ext uri="{FF2B5EF4-FFF2-40B4-BE49-F238E27FC236}">
                <a16:creationId xmlns:a16="http://schemas.microsoft.com/office/drawing/2014/main" id="{BC8AC3FB-FB00-EB98-F2DC-081F3CFBC6E5}"/>
              </a:ext>
            </a:extLst>
          </p:cNvPr>
          <p:cNvGrpSpPr>
            <a:grpSpLocks/>
          </p:cNvGrpSpPr>
          <p:nvPr/>
        </p:nvGrpSpPr>
        <p:grpSpPr bwMode="auto">
          <a:xfrm>
            <a:off x="4305300" y="3770309"/>
            <a:ext cx="1711325" cy="422274"/>
            <a:chOff x="3556" y="2236"/>
            <a:chExt cx="1078" cy="266"/>
          </a:xfrm>
        </p:grpSpPr>
        <p:sp>
          <p:nvSpPr>
            <p:cNvPr id="63" name="AutoShape 52">
              <a:extLst>
                <a:ext uri="{FF2B5EF4-FFF2-40B4-BE49-F238E27FC236}">
                  <a16:creationId xmlns:a16="http://schemas.microsoft.com/office/drawing/2014/main" id="{5C47F9DE-F31A-0959-F9E4-5534AEDC6935}"/>
                </a:ext>
              </a:extLst>
            </p:cNvPr>
            <p:cNvSpPr>
              <a:spLocks noChangeArrowheads="1"/>
            </p:cNvSpPr>
            <p:nvPr/>
          </p:nvSpPr>
          <p:spPr bwMode="auto">
            <a:xfrm>
              <a:off x="4002" y="2261"/>
              <a:ext cx="632" cy="237"/>
            </a:xfrm>
            <a:prstGeom prst="roundRect">
              <a:avLst>
                <a:gd name="adj" fmla="val 384"/>
              </a:avLst>
            </a:prstGeom>
            <a:solidFill>
              <a:srgbClr val="FF66CC"/>
            </a:solidFill>
            <a:ln w="25146">
              <a:solidFill>
                <a:schemeClr val="tx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8979" name="Line 53">
              <a:extLst>
                <a:ext uri="{FF2B5EF4-FFF2-40B4-BE49-F238E27FC236}">
                  <a16:creationId xmlns:a16="http://schemas.microsoft.com/office/drawing/2014/main" id="{7F949990-668D-01A2-B334-6A1071147422}"/>
                </a:ext>
              </a:extLst>
            </p:cNvPr>
            <p:cNvSpPr>
              <a:spLocks noChangeShapeType="1"/>
            </p:cNvSpPr>
            <p:nvPr/>
          </p:nvSpPr>
          <p:spPr bwMode="auto">
            <a:xfrm>
              <a:off x="4336" y="2268"/>
              <a:ext cx="1" cy="229"/>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8980" name="Text Box 55">
              <a:extLst>
                <a:ext uri="{FF2B5EF4-FFF2-40B4-BE49-F238E27FC236}">
                  <a16:creationId xmlns:a16="http://schemas.microsoft.com/office/drawing/2014/main" id="{9A096176-3B16-3D79-C289-47C44181895F}"/>
                </a:ext>
              </a:extLst>
            </p:cNvPr>
            <p:cNvSpPr txBox="1">
              <a:spLocks noChangeArrowheads="1"/>
            </p:cNvSpPr>
            <p:nvPr/>
          </p:nvSpPr>
          <p:spPr bwMode="auto">
            <a:xfrm>
              <a:off x="4048" y="2236"/>
              <a:ext cx="290" cy="26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11</a:t>
              </a:r>
            </a:p>
          </p:txBody>
        </p:sp>
        <p:sp>
          <p:nvSpPr>
            <p:cNvPr id="38981" name="Line 58">
              <a:extLst>
                <a:ext uri="{FF2B5EF4-FFF2-40B4-BE49-F238E27FC236}">
                  <a16:creationId xmlns:a16="http://schemas.microsoft.com/office/drawing/2014/main" id="{D0D32300-3F20-1278-D40F-922E0BB71782}"/>
                </a:ext>
              </a:extLst>
            </p:cNvPr>
            <p:cNvSpPr>
              <a:spLocks noChangeShapeType="1"/>
            </p:cNvSpPr>
            <p:nvPr/>
          </p:nvSpPr>
          <p:spPr bwMode="auto">
            <a:xfrm flipV="1">
              <a:off x="3556" y="2367"/>
              <a:ext cx="448" cy="4"/>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linds(horizontal)">
                                      <p:cBhvr>
                                        <p:cTn id="7" dur="500"/>
                                        <p:tgtEl>
                                          <p:spTgt spid="4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blinds(horizontal)">
                                      <p:cBhvr>
                                        <p:cTn id="11" dur="500"/>
                                        <p:tgtEl>
                                          <p:spTgt spid="38"/>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blinds(horizontal)">
                                      <p:cBhvr>
                                        <p:cTn id="15" dur="500"/>
                                        <p:tgtEl>
                                          <p:spTgt spid="49"/>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linds(horizontal)">
                                      <p:cBhvr>
                                        <p:cTn id="19" dur="500"/>
                                        <p:tgtEl>
                                          <p:spTgt spid="56"/>
                                        </p:tgtEl>
                                      </p:cBhvr>
                                    </p:animEffect>
                                  </p:childTnLst>
                                </p:cTn>
                              </p:par>
                            </p:childTnLst>
                          </p:cTn>
                        </p:par>
                        <p:par>
                          <p:cTn id="20" fill="hold">
                            <p:stCondLst>
                              <p:cond delay="2000"/>
                            </p:stCondLst>
                            <p:childTnLst>
                              <p:par>
                                <p:cTn id="21" presetID="3" presetClass="entr" presetSubtype="10"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blinds(horizontal)">
                                      <p:cBhvr>
                                        <p:cTn id="2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71">
            <a:extLst>
              <a:ext uri="{FF2B5EF4-FFF2-40B4-BE49-F238E27FC236}">
                <a16:creationId xmlns:a16="http://schemas.microsoft.com/office/drawing/2014/main" id="{9075122C-FD30-A92B-2F1A-E8D766B39F6E}"/>
              </a:ext>
            </a:extLst>
          </p:cNvPr>
          <p:cNvSpPr>
            <a:spLocks noChangeArrowheads="1"/>
          </p:cNvSpPr>
          <p:nvPr/>
        </p:nvSpPr>
        <p:spPr bwMode="auto">
          <a:xfrm>
            <a:off x="1879599" y="1946275"/>
            <a:ext cx="611189" cy="2236788"/>
          </a:xfrm>
          <a:prstGeom prst="rect">
            <a:avLst/>
          </a:prstGeom>
          <a:solidFill>
            <a:srgbClr val="CCFFFF"/>
          </a:solidFill>
          <a:ln w="38100" algn="ctr">
            <a:solidFill>
              <a:schemeClr val="tx1"/>
            </a:solidFill>
            <a:miter lim="800000"/>
            <a:headEnd/>
            <a:tailEnd/>
          </a:ln>
          <a:effectLst>
            <a:glow rad="139700">
              <a:schemeClr val="accent3">
                <a:satMod val="175000"/>
                <a:alpha val="40000"/>
              </a:schemeClr>
            </a:glow>
          </a:effectLst>
        </p:spPr>
        <p:txBody>
          <a:bodyPr wrap="squar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grpSp>
        <p:nvGrpSpPr>
          <p:cNvPr id="6" name="Group 5">
            <a:extLst>
              <a:ext uri="{FF2B5EF4-FFF2-40B4-BE49-F238E27FC236}">
                <a16:creationId xmlns:a16="http://schemas.microsoft.com/office/drawing/2014/main" id="{66D41920-F326-6F5E-9CB0-49F90C199B0B}"/>
              </a:ext>
            </a:extLst>
          </p:cNvPr>
          <p:cNvGrpSpPr/>
          <p:nvPr/>
        </p:nvGrpSpPr>
        <p:grpSpPr>
          <a:xfrm>
            <a:off x="3472224" y="1935163"/>
            <a:ext cx="765175" cy="2084387"/>
            <a:chOff x="1525588" y="2166938"/>
            <a:chExt cx="765175" cy="2084387"/>
          </a:xfrm>
          <a:effectLst>
            <a:glow rad="139700">
              <a:schemeClr val="accent3">
                <a:satMod val="175000"/>
                <a:alpha val="40000"/>
              </a:schemeClr>
            </a:glow>
          </a:effectLst>
        </p:grpSpPr>
        <p:sp>
          <p:nvSpPr>
            <p:cNvPr id="21" name="AutoShape 3">
              <a:extLst>
                <a:ext uri="{FF2B5EF4-FFF2-40B4-BE49-F238E27FC236}">
                  <a16:creationId xmlns:a16="http://schemas.microsoft.com/office/drawing/2014/main" id="{A8EBF117-2A9C-8A46-56B5-E819F7FF4253}"/>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2" name="AutoShape 4">
              <a:extLst>
                <a:ext uri="{FF2B5EF4-FFF2-40B4-BE49-F238E27FC236}">
                  <a16:creationId xmlns:a16="http://schemas.microsoft.com/office/drawing/2014/main" id="{FA0F876D-64DB-580F-98A5-D8E3B77E237A}"/>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23" name="AutoShape 6">
              <a:extLst>
                <a:ext uri="{FF2B5EF4-FFF2-40B4-BE49-F238E27FC236}">
                  <a16:creationId xmlns:a16="http://schemas.microsoft.com/office/drawing/2014/main" id="{BBA09B82-66A2-ED69-7320-B4837C7BCA1F}"/>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4" name="AutoShape 4">
              <a:extLst>
                <a:ext uri="{FF2B5EF4-FFF2-40B4-BE49-F238E27FC236}">
                  <a16:creationId xmlns:a16="http://schemas.microsoft.com/office/drawing/2014/main" id="{3C3AD41F-63C4-0F89-C52D-15C11D30A737}"/>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39938" name="Footer Placeholder 1"/>
          <p:cNvSpPr>
            <a:spLocks noGrp="1"/>
          </p:cNvSpPr>
          <p:nvPr>
            <p:ph type="ftr" sz="quarter" idx="10"/>
          </p:nvPr>
        </p:nvSpPr>
        <p:spPr>
          <a:noFill/>
        </p:spPr>
        <p:txBody>
          <a:bodyPr/>
          <a:lstStyle/>
          <a:p>
            <a:r>
              <a:rPr lang="en-US" dirty="0"/>
              <a:t>Art of Multiprocessor Programming</a:t>
            </a:r>
          </a:p>
        </p:txBody>
      </p:sp>
      <p:sp>
        <p:nvSpPr>
          <p:cNvPr id="39939" name="Slide Number Placeholder 2"/>
          <p:cNvSpPr>
            <a:spLocks noGrp="1"/>
          </p:cNvSpPr>
          <p:nvPr>
            <p:ph type="sldNum" sz="quarter" idx="11"/>
          </p:nvPr>
        </p:nvSpPr>
        <p:spPr>
          <a:noFill/>
        </p:spPr>
        <p:txBody>
          <a:bodyPr/>
          <a:lstStyle/>
          <a:p>
            <a:fld id="{AC3EE5AE-8B5E-440B-BA00-01C93D5E4CC6}" type="slidenum">
              <a:rPr lang="x-none" smtClean="0"/>
              <a:pPr/>
              <a:t>31</a:t>
            </a:fld>
            <a:endParaRPr lang="en-US" dirty="0"/>
          </a:p>
        </p:txBody>
      </p:sp>
      <p:sp>
        <p:nvSpPr>
          <p:cNvPr id="39940" name="Rectangle 2"/>
          <p:cNvSpPr>
            <a:spLocks noGrp="1" noChangeArrowheads="1"/>
          </p:cNvSpPr>
          <p:nvPr>
            <p:ph type="title" idx="4294967295"/>
          </p:nvPr>
        </p:nvSpPr>
        <p:spPr/>
        <p:txBody>
          <a:bodyPr/>
          <a:lstStyle/>
          <a:p>
            <a:r>
              <a:rPr lang="en-US" dirty="0"/>
              <a:t>Striped Locks</a:t>
            </a:r>
          </a:p>
        </p:txBody>
      </p:sp>
      <p:sp>
        <p:nvSpPr>
          <p:cNvPr id="1091622" name="Line 38"/>
          <p:cNvSpPr>
            <a:spLocks noChangeShapeType="1"/>
          </p:cNvSpPr>
          <p:nvPr/>
        </p:nvSpPr>
        <p:spPr bwMode="auto">
          <a:xfrm flipV="1">
            <a:off x="2301875" y="2238375"/>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1091628" name="Line 44"/>
          <p:cNvSpPr>
            <a:spLocks noChangeShapeType="1"/>
          </p:cNvSpPr>
          <p:nvPr/>
        </p:nvSpPr>
        <p:spPr bwMode="auto">
          <a:xfrm flipV="1">
            <a:off x="2406650" y="275590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40001" name="Line 80"/>
          <p:cNvSpPr>
            <a:spLocks noChangeShapeType="1"/>
          </p:cNvSpPr>
          <p:nvPr/>
        </p:nvSpPr>
        <p:spPr bwMode="auto">
          <a:xfrm>
            <a:off x="5461000" y="2151065"/>
            <a:ext cx="1588" cy="363538"/>
          </a:xfrm>
          <a:prstGeom prst="line">
            <a:avLst/>
          </a:prstGeom>
          <a:noFill/>
          <a:ln w="25200">
            <a:noFill/>
            <a:round/>
            <a:headEnd/>
            <a:tailEnd/>
          </a:ln>
        </p:spPr>
        <p:txBody>
          <a:bodyPr/>
          <a:lstStyle/>
          <a:p>
            <a:endParaRPr lang="en-US" dirty="0">
              <a:latin typeface="Arial" panose="020B0604020202020204" pitchFamily="34" charset="0"/>
            </a:endParaRPr>
          </a:p>
        </p:txBody>
      </p:sp>
      <p:sp>
        <p:nvSpPr>
          <p:cNvPr id="40002" name="Line 81"/>
          <p:cNvSpPr>
            <a:spLocks noChangeShapeType="1"/>
          </p:cNvSpPr>
          <p:nvPr/>
        </p:nvSpPr>
        <p:spPr bwMode="auto">
          <a:xfrm flipV="1">
            <a:off x="4222750" y="236061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40003" name="AutoShape 82"/>
          <p:cNvSpPr>
            <a:spLocks noChangeArrowheads="1"/>
          </p:cNvSpPr>
          <p:nvPr/>
        </p:nvSpPr>
        <p:spPr bwMode="auto">
          <a:xfrm>
            <a:off x="4930775" y="2139952"/>
            <a:ext cx="1003300" cy="376238"/>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40004" name="Text Box 83"/>
          <p:cNvSpPr txBox="1">
            <a:spLocks noChangeArrowheads="1"/>
          </p:cNvSpPr>
          <p:nvPr/>
        </p:nvSpPr>
        <p:spPr bwMode="auto">
          <a:xfrm>
            <a:off x="4987925" y="2111377"/>
            <a:ext cx="323850" cy="42227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8</a:t>
            </a:r>
          </a:p>
        </p:txBody>
      </p:sp>
      <p:sp>
        <p:nvSpPr>
          <p:cNvPr id="40005" name="Line 84"/>
          <p:cNvSpPr>
            <a:spLocks noChangeShapeType="1"/>
          </p:cNvSpPr>
          <p:nvPr/>
        </p:nvSpPr>
        <p:spPr bwMode="auto">
          <a:xfrm>
            <a:off x="5461000" y="2139952"/>
            <a:ext cx="1588" cy="363538"/>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39997" name="AutoShape 86"/>
          <p:cNvSpPr>
            <a:spLocks noChangeArrowheads="1"/>
          </p:cNvSpPr>
          <p:nvPr/>
        </p:nvSpPr>
        <p:spPr bwMode="auto">
          <a:xfrm>
            <a:off x="5000625" y="4295773"/>
            <a:ext cx="1003300" cy="374649"/>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39998" name="Line 87"/>
          <p:cNvSpPr>
            <a:spLocks noChangeShapeType="1"/>
          </p:cNvSpPr>
          <p:nvPr/>
        </p:nvSpPr>
        <p:spPr bwMode="auto">
          <a:xfrm>
            <a:off x="5530850" y="4306886"/>
            <a:ext cx="0" cy="361949"/>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39999" name="Text Box 88"/>
          <p:cNvSpPr txBox="1">
            <a:spLocks noChangeArrowheads="1"/>
          </p:cNvSpPr>
          <p:nvPr/>
        </p:nvSpPr>
        <p:spPr bwMode="auto">
          <a:xfrm>
            <a:off x="5065713" y="4256086"/>
            <a:ext cx="323850" cy="422274"/>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40000" name="Line 89"/>
          <p:cNvSpPr>
            <a:spLocks noChangeShapeType="1"/>
          </p:cNvSpPr>
          <p:nvPr/>
        </p:nvSpPr>
        <p:spPr bwMode="auto">
          <a:xfrm flipV="1">
            <a:off x="4291013" y="4464048"/>
            <a:ext cx="712787" cy="4762"/>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9993" name="AutoShape 91"/>
          <p:cNvSpPr>
            <a:spLocks noChangeArrowheads="1"/>
          </p:cNvSpPr>
          <p:nvPr/>
        </p:nvSpPr>
        <p:spPr bwMode="auto">
          <a:xfrm>
            <a:off x="4979988" y="2720972"/>
            <a:ext cx="1003300" cy="374649"/>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39994" name="Line 92"/>
          <p:cNvSpPr>
            <a:spLocks noChangeShapeType="1"/>
          </p:cNvSpPr>
          <p:nvPr/>
        </p:nvSpPr>
        <p:spPr bwMode="auto">
          <a:xfrm>
            <a:off x="5508625" y="2732085"/>
            <a:ext cx="1588" cy="361949"/>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39995" name="Line 93"/>
          <p:cNvSpPr>
            <a:spLocks noChangeShapeType="1"/>
          </p:cNvSpPr>
          <p:nvPr/>
        </p:nvSpPr>
        <p:spPr bwMode="auto">
          <a:xfrm flipV="1">
            <a:off x="4270375" y="2928934"/>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39996" name="Text Box 94"/>
          <p:cNvSpPr txBox="1">
            <a:spLocks noChangeArrowheads="1"/>
          </p:cNvSpPr>
          <p:nvPr/>
        </p:nvSpPr>
        <p:spPr bwMode="auto">
          <a:xfrm>
            <a:off x="5048250" y="2690810"/>
            <a:ext cx="323850" cy="422274"/>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39989" name="AutoShape 96"/>
          <p:cNvSpPr>
            <a:spLocks noChangeArrowheads="1"/>
          </p:cNvSpPr>
          <p:nvPr/>
        </p:nvSpPr>
        <p:spPr bwMode="auto">
          <a:xfrm>
            <a:off x="6523038" y="2713041"/>
            <a:ext cx="1003300" cy="374651"/>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39990" name="Line 97"/>
          <p:cNvSpPr>
            <a:spLocks noChangeShapeType="1"/>
          </p:cNvSpPr>
          <p:nvPr/>
        </p:nvSpPr>
        <p:spPr bwMode="auto">
          <a:xfrm>
            <a:off x="7053263" y="2724153"/>
            <a:ext cx="0" cy="361951"/>
          </a:xfrm>
          <a:prstGeom prst="line">
            <a:avLst/>
          </a:prstGeom>
          <a:noFill/>
          <a:ln w="25200">
            <a:solidFill>
              <a:schemeClr val="tx1"/>
            </a:solidFill>
            <a:round/>
            <a:headEnd/>
            <a:tailEnd/>
          </a:ln>
        </p:spPr>
        <p:txBody>
          <a:bodyPr/>
          <a:lstStyle/>
          <a:p>
            <a:endParaRPr lang="en-US" dirty="0">
              <a:latin typeface="Arial" panose="020B0604020202020204" pitchFamily="34" charset="0"/>
              <a:cs typeface="Arial" panose="020B0604020202020204" pitchFamily="34" charset="0"/>
            </a:endParaRPr>
          </a:p>
        </p:txBody>
      </p:sp>
      <p:sp>
        <p:nvSpPr>
          <p:cNvPr id="39991" name="Text Box 98"/>
          <p:cNvSpPr txBox="1">
            <a:spLocks noChangeArrowheads="1"/>
          </p:cNvSpPr>
          <p:nvPr/>
        </p:nvSpPr>
        <p:spPr bwMode="auto">
          <a:xfrm>
            <a:off x="6588125" y="2673353"/>
            <a:ext cx="481013" cy="422276"/>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cs typeface="Arial" panose="020B0604020202020204" pitchFamily="34" charset="0"/>
              </a:rPr>
              <a:t>17</a:t>
            </a:r>
          </a:p>
        </p:txBody>
      </p:sp>
      <p:sp>
        <p:nvSpPr>
          <p:cNvPr id="39992" name="Line 99"/>
          <p:cNvSpPr>
            <a:spLocks noChangeShapeType="1"/>
          </p:cNvSpPr>
          <p:nvPr/>
        </p:nvSpPr>
        <p:spPr bwMode="auto">
          <a:xfrm flipV="1">
            <a:off x="5813425" y="2881316"/>
            <a:ext cx="712788"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cs typeface="Arial" panose="020B0604020202020204" pitchFamily="34" charset="0"/>
            </a:endParaRPr>
          </a:p>
        </p:txBody>
      </p:sp>
      <p:sp>
        <p:nvSpPr>
          <p:cNvPr id="39984" name="Line 101"/>
          <p:cNvSpPr>
            <a:spLocks noChangeShapeType="1"/>
          </p:cNvSpPr>
          <p:nvPr/>
        </p:nvSpPr>
        <p:spPr bwMode="auto">
          <a:xfrm flipV="1">
            <a:off x="4325938" y="5973759"/>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grpSp>
        <p:nvGrpSpPr>
          <p:cNvPr id="39985" name="Group 102"/>
          <p:cNvGrpSpPr>
            <a:grpSpLocks/>
          </p:cNvGrpSpPr>
          <p:nvPr/>
        </p:nvGrpSpPr>
        <p:grpSpPr bwMode="auto">
          <a:xfrm>
            <a:off x="5033963" y="5767384"/>
            <a:ext cx="1004887" cy="422274"/>
            <a:chOff x="3005" y="2236"/>
            <a:chExt cx="633" cy="266"/>
          </a:xfrm>
          <a:effectLst>
            <a:glow rad="139700">
              <a:schemeClr val="accent3">
                <a:satMod val="175000"/>
                <a:alpha val="40000"/>
              </a:schemeClr>
            </a:glow>
          </a:effectLst>
        </p:grpSpPr>
        <p:sp>
          <p:nvSpPr>
            <p:cNvPr id="39986" name="AutoShape 103"/>
            <p:cNvSpPr>
              <a:spLocks noChangeArrowheads="1"/>
            </p:cNvSpPr>
            <p:nvPr/>
          </p:nvSpPr>
          <p:spPr bwMode="auto">
            <a:xfrm>
              <a:off x="3005" y="2255"/>
              <a:ext cx="633" cy="236"/>
            </a:xfrm>
            <a:prstGeom prst="roundRect">
              <a:avLst>
                <a:gd name="adj" fmla="val 384"/>
              </a:avLst>
            </a:prstGeom>
            <a:solidFill>
              <a:srgbClr val="FF66CC"/>
            </a:solidFill>
            <a:ln w="25146">
              <a:solidFill>
                <a:schemeClr val="tx1"/>
              </a:solid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39987" name="Line 104"/>
            <p:cNvSpPr>
              <a:spLocks noChangeShapeType="1"/>
            </p:cNvSpPr>
            <p:nvPr/>
          </p:nvSpPr>
          <p:spPr bwMode="auto">
            <a:xfrm>
              <a:off x="3339" y="2262"/>
              <a:ext cx="1" cy="229"/>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39988" name="Text Box 105"/>
            <p:cNvSpPr txBox="1">
              <a:spLocks noChangeArrowheads="1"/>
            </p:cNvSpPr>
            <p:nvPr/>
          </p:nvSpPr>
          <p:spPr bwMode="auto">
            <a:xfrm>
              <a:off x="3049" y="2236"/>
              <a:ext cx="204" cy="266"/>
            </a:xfrm>
            <a:prstGeom prst="rect">
              <a:avLst/>
            </a:prstGeom>
            <a:noFill/>
            <a:ln w="9525">
              <a:solidFill>
                <a:schemeClr val="tx1"/>
              </a:solid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grpSp>
      <p:sp>
        <p:nvSpPr>
          <p:cNvPr id="39980" name="AutoShape 107"/>
          <p:cNvSpPr>
            <a:spLocks noChangeArrowheads="1"/>
          </p:cNvSpPr>
          <p:nvPr/>
        </p:nvSpPr>
        <p:spPr bwMode="auto">
          <a:xfrm>
            <a:off x="5013325" y="3809996"/>
            <a:ext cx="1003300" cy="376237"/>
          </a:xfrm>
          <a:prstGeom prst="roundRect">
            <a:avLst>
              <a:gd name="adj" fmla="val 384"/>
            </a:avLst>
          </a:prstGeom>
          <a:solidFill>
            <a:srgbClr val="FF66CC"/>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39981" name="Line 108"/>
          <p:cNvSpPr>
            <a:spLocks noChangeShapeType="1"/>
          </p:cNvSpPr>
          <p:nvPr/>
        </p:nvSpPr>
        <p:spPr bwMode="auto">
          <a:xfrm>
            <a:off x="5543550" y="3821109"/>
            <a:ext cx="1588"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39982" name="Text Box 109"/>
          <p:cNvSpPr txBox="1">
            <a:spLocks noChangeArrowheads="1"/>
          </p:cNvSpPr>
          <p:nvPr/>
        </p:nvSpPr>
        <p:spPr bwMode="auto">
          <a:xfrm>
            <a:off x="5086350" y="3770309"/>
            <a:ext cx="460375" cy="422274"/>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11</a:t>
            </a:r>
          </a:p>
        </p:txBody>
      </p:sp>
      <p:sp>
        <p:nvSpPr>
          <p:cNvPr id="39983" name="Line 110"/>
          <p:cNvSpPr>
            <a:spLocks noChangeShapeType="1"/>
          </p:cNvSpPr>
          <p:nvPr/>
        </p:nvSpPr>
        <p:spPr bwMode="auto">
          <a:xfrm flipV="1">
            <a:off x="4305300" y="3978271"/>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1091697" name="Line 113"/>
          <p:cNvSpPr>
            <a:spLocks noChangeShapeType="1"/>
          </p:cNvSpPr>
          <p:nvPr/>
        </p:nvSpPr>
        <p:spPr bwMode="auto">
          <a:xfrm>
            <a:off x="2317750" y="2254250"/>
            <a:ext cx="1512888" cy="157163"/>
          </a:xfrm>
          <a:prstGeom prst="line">
            <a:avLst/>
          </a:prstGeom>
          <a:noFill/>
          <a:ln w="38100">
            <a:solidFill>
              <a:srgbClr val="FF66CC"/>
            </a:solidFill>
            <a:prstDash val="dash"/>
            <a:round/>
            <a:headEnd/>
            <a:tailEnd/>
          </a:ln>
        </p:spPr>
        <p:txBody>
          <a:bodyPr>
            <a:spAutoFit/>
          </a:bodyPr>
          <a:lstStyle/>
          <a:p>
            <a:endParaRPr lang="en-US" dirty="0">
              <a:latin typeface="Arial" panose="020B0604020202020204" pitchFamily="34" charset="0"/>
            </a:endParaRPr>
          </a:p>
        </p:txBody>
      </p:sp>
      <p:sp>
        <p:nvSpPr>
          <p:cNvPr id="1091698" name="Line 114"/>
          <p:cNvSpPr>
            <a:spLocks noChangeShapeType="1"/>
          </p:cNvSpPr>
          <p:nvPr/>
        </p:nvSpPr>
        <p:spPr bwMode="auto">
          <a:xfrm>
            <a:off x="2333625" y="2254250"/>
            <a:ext cx="1403350" cy="2222500"/>
          </a:xfrm>
          <a:prstGeom prst="line">
            <a:avLst/>
          </a:prstGeom>
          <a:noFill/>
          <a:ln w="38100">
            <a:solidFill>
              <a:srgbClr val="FF66CC"/>
            </a:solidFill>
            <a:prstDash val="dash"/>
            <a:round/>
            <a:headEnd/>
            <a:tailEnd/>
          </a:ln>
        </p:spPr>
        <p:txBody>
          <a:bodyPr>
            <a:spAutoFit/>
          </a:bodyPr>
          <a:lstStyle/>
          <a:p>
            <a:endParaRPr lang="en-US" dirty="0">
              <a:latin typeface="Arial" panose="020B0604020202020204" pitchFamily="34" charset="0"/>
            </a:endParaRPr>
          </a:p>
        </p:txBody>
      </p:sp>
      <p:sp>
        <p:nvSpPr>
          <p:cNvPr id="1091699" name="Line 115"/>
          <p:cNvSpPr>
            <a:spLocks noChangeShapeType="1"/>
          </p:cNvSpPr>
          <p:nvPr/>
        </p:nvSpPr>
        <p:spPr bwMode="auto">
          <a:xfrm>
            <a:off x="2320925" y="2778125"/>
            <a:ext cx="1541463" cy="90488"/>
          </a:xfrm>
          <a:prstGeom prst="line">
            <a:avLst/>
          </a:prstGeom>
          <a:noFill/>
          <a:ln w="38100">
            <a:solidFill>
              <a:srgbClr val="FF66CC"/>
            </a:solidFill>
            <a:prstDash val="dash"/>
            <a:round/>
            <a:headEnd/>
            <a:tailEnd/>
          </a:ln>
        </p:spPr>
        <p:txBody>
          <a:bodyPr>
            <a:spAutoFit/>
          </a:bodyPr>
          <a:lstStyle/>
          <a:p>
            <a:endParaRPr lang="en-US" dirty="0">
              <a:latin typeface="Arial" panose="020B0604020202020204" pitchFamily="34" charset="0"/>
            </a:endParaRPr>
          </a:p>
        </p:txBody>
      </p:sp>
      <p:sp>
        <p:nvSpPr>
          <p:cNvPr id="1091700" name="Line 116"/>
          <p:cNvSpPr>
            <a:spLocks noChangeShapeType="1"/>
          </p:cNvSpPr>
          <p:nvPr/>
        </p:nvSpPr>
        <p:spPr bwMode="auto">
          <a:xfrm>
            <a:off x="2346325" y="2816225"/>
            <a:ext cx="1468438" cy="2333625"/>
          </a:xfrm>
          <a:prstGeom prst="line">
            <a:avLst/>
          </a:prstGeom>
          <a:noFill/>
          <a:ln w="38100">
            <a:solidFill>
              <a:srgbClr val="FF66CC"/>
            </a:solidFill>
            <a:prstDash val="dash"/>
            <a:round/>
            <a:headEnd/>
            <a:tailEnd/>
          </a:ln>
        </p:spPr>
        <p:txBody>
          <a:bodyPr>
            <a:spAutoFit/>
          </a:bodyPr>
          <a:lstStyle/>
          <a:p>
            <a:endParaRPr lang="en-US" dirty="0">
              <a:latin typeface="Arial" panose="020B0604020202020204" pitchFamily="34" charset="0"/>
            </a:endParaRPr>
          </a:p>
        </p:txBody>
      </p:sp>
      <p:sp>
        <p:nvSpPr>
          <p:cNvPr id="1091702" name="Line 118"/>
          <p:cNvSpPr>
            <a:spLocks noChangeShapeType="1"/>
          </p:cNvSpPr>
          <p:nvPr/>
        </p:nvSpPr>
        <p:spPr bwMode="auto">
          <a:xfrm flipV="1">
            <a:off x="2395538" y="3324225"/>
            <a:ext cx="1319212" cy="26988"/>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1091703" name="Line 119"/>
          <p:cNvSpPr>
            <a:spLocks noChangeShapeType="1"/>
          </p:cNvSpPr>
          <p:nvPr/>
        </p:nvSpPr>
        <p:spPr bwMode="auto">
          <a:xfrm flipV="1">
            <a:off x="2343150" y="3892550"/>
            <a:ext cx="1339850" cy="15875"/>
          </a:xfrm>
          <a:prstGeom prst="line">
            <a:avLst/>
          </a:prstGeom>
          <a:noFill/>
          <a:ln w="38100">
            <a:solidFill>
              <a:schemeClr val="accent1"/>
            </a:solidFill>
            <a:prstDash val="dash"/>
            <a:round/>
            <a:headEnd/>
            <a:tailEnd/>
          </a:ln>
        </p:spPr>
        <p:txBody>
          <a:bodyPr>
            <a:spAutoFit/>
          </a:bodyPr>
          <a:lstStyle/>
          <a:p>
            <a:endParaRPr lang="en-US" dirty="0">
              <a:latin typeface="Arial" panose="020B0604020202020204" pitchFamily="34" charset="0"/>
            </a:endParaRPr>
          </a:p>
        </p:txBody>
      </p:sp>
      <p:sp>
        <p:nvSpPr>
          <p:cNvPr id="1091704" name="Line 120"/>
          <p:cNvSpPr>
            <a:spLocks noChangeShapeType="1"/>
          </p:cNvSpPr>
          <p:nvPr/>
        </p:nvSpPr>
        <p:spPr bwMode="auto">
          <a:xfrm>
            <a:off x="2239963" y="3421063"/>
            <a:ext cx="1635125" cy="168275"/>
          </a:xfrm>
          <a:prstGeom prst="line">
            <a:avLst/>
          </a:prstGeom>
          <a:noFill/>
          <a:ln w="38100">
            <a:solidFill>
              <a:srgbClr val="FF66CC"/>
            </a:solidFill>
            <a:prstDash val="dash"/>
            <a:round/>
            <a:headEnd/>
            <a:tailEnd/>
          </a:ln>
        </p:spPr>
        <p:txBody>
          <a:bodyPr>
            <a:spAutoFit/>
          </a:bodyPr>
          <a:lstStyle/>
          <a:p>
            <a:endParaRPr lang="en-US" dirty="0">
              <a:latin typeface="Arial" panose="020B0604020202020204" pitchFamily="34" charset="0"/>
            </a:endParaRPr>
          </a:p>
        </p:txBody>
      </p:sp>
      <p:sp>
        <p:nvSpPr>
          <p:cNvPr id="1091705" name="Line 121"/>
          <p:cNvSpPr>
            <a:spLocks noChangeShapeType="1"/>
          </p:cNvSpPr>
          <p:nvPr/>
        </p:nvSpPr>
        <p:spPr bwMode="auto">
          <a:xfrm>
            <a:off x="2293938" y="3976688"/>
            <a:ext cx="1612900" cy="69850"/>
          </a:xfrm>
          <a:prstGeom prst="line">
            <a:avLst/>
          </a:prstGeom>
          <a:noFill/>
          <a:ln w="38100">
            <a:solidFill>
              <a:srgbClr val="FF66CC"/>
            </a:solidFill>
            <a:prstDash val="dash"/>
            <a:round/>
            <a:headEnd/>
            <a:tailEnd/>
          </a:ln>
        </p:spPr>
        <p:txBody>
          <a:bodyPr>
            <a:spAutoFit/>
          </a:bodyPr>
          <a:lstStyle/>
          <a:p>
            <a:endParaRPr lang="en-US" dirty="0">
              <a:latin typeface="Arial" panose="020B0604020202020204" pitchFamily="34" charset="0"/>
            </a:endParaRPr>
          </a:p>
        </p:txBody>
      </p:sp>
      <p:sp>
        <p:nvSpPr>
          <p:cNvPr id="1091706" name="Line 122"/>
          <p:cNvSpPr>
            <a:spLocks noChangeShapeType="1"/>
          </p:cNvSpPr>
          <p:nvPr/>
        </p:nvSpPr>
        <p:spPr bwMode="auto">
          <a:xfrm>
            <a:off x="2233613" y="3441700"/>
            <a:ext cx="1576387" cy="2070100"/>
          </a:xfrm>
          <a:prstGeom prst="line">
            <a:avLst/>
          </a:prstGeom>
          <a:noFill/>
          <a:ln w="38100">
            <a:solidFill>
              <a:srgbClr val="FF66CC"/>
            </a:solidFill>
            <a:prstDash val="dash"/>
            <a:round/>
            <a:headEnd/>
            <a:tailEnd/>
          </a:ln>
        </p:spPr>
        <p:txBody>
          <a:bodyPr>
            <a:spAutoFit/>
          </a:bodyPr>
          <a:lstStyle/>
          <a:p>
            <a:endParaRPr lang="en-US" dirty="0">
              <a:latin typeface="Arial" panose="020B0604020202020204" pitchFamily="34" charset="0"/>
            </a:endParaRPr>
          </a:p>
        </p:txBody>
      </p:sp>
      <p:sp>
        <p:nvSpPr>
          <p:cNvPr id="1091707" name="Line 123"/>
          <p:cNvSpPr>
            <a:spLocks noChangeShapeType="1"/>
          </p:cNvSpPr>
          <p:nvPr/>
        </p:nvSpPr>
        <p:spPr bwMode="auto">
          <a:xfrm>
            <a:off x="2287588" y="3994150"/>
            <a:ext cx="1600200" cy="2190750"/>
          </a:xfrm>
          <a:prstGeom prst="line">
            <a:avLst/>
          </a:prstGeom>
          <a:noFill/>
          <a:ln w="38100">
            <a:solidFill>
              <a:srgbClr val="FF66CC"/>
            </a:solidFill>
            <a:prstDash val="dash"/>
            <a:round/>
            <a:headEnd/>
            <a:tailEnd/>
          </a:ln>
        </p:spPr>
        <p:txBody>
          <a:bodyPr>
            <a:spAutoFit/>
          </a:bodyPr>
          <a:lstStyle/>
          <a:p>
            <a:endParaRPr lang="en-US" dirty="0">
              <a:latin typeface="Arial" panose="020B0604020202020204" pitchFamily="34" charset="0"/>
            </a:endParaRPr>
          </a:p>
        </p:txBody>
      </p:sp>
      <p:grpSp>
        <p:nvGrpSpPr>
          <p:cNvPr id="127" name="Group 5"/>
          <p:cNvGrpSpPr>
            <a:grpSpLocks/>
          </p:cNvGrpSpPr>
          <p:nvPr/>
        </p:nvGrpSpPr>
        <p:grpSpPr bwMode="auto">
          <a:xfrm>
            <a:off x="2003425" y="1978025"/>
            <a:ext cx="330200" cy="481013"/>
            <a:chOff x="2208" y="1920"/>
            <a:chExt cx="1152" cy="1680"/>
          </a:xfrm>
        </p:grpSpPr>
        <p:sp>
          <p:nvSpPr>
            <p:cNvPr id="128" name="Oval 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29" name="Oval 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0" name="AutoShape 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1" name="AutoShape 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32" name="Group 10"/>
          <p:cNvGrpSpPr>
            <a:grpSpLocks/>
          </p:cNvGrpSpPr>
          <p:nvPr/>
        </p:nvGrpSpPr>
        <p:grpSpPr bwMode="auto">
          <a:xfrm>
            <a:off x="2003425" y="2546350"/>
            <a:ext cx="330200" cy="481013"/>
            <a:chOff x="2208" y="1920"/>
            <a:chExt cx="1152" cy="1680"/>
          </a:xfrm>
        </p:grpSpPr>
        <p:sp>
          <p:nvSpPr>
            <p:cNvPr id="133" name="Oval 1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4" name="Oval 1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5" name="AutoShape 1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6" name="AutoShape 1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37" name="Group 15"/>
          <p:cNvGrpSpPr>
            <a:grpSpLocks/>
          </p:cNvGrpSpPr>
          <p:nvPr/>
        </p:nvGrpSpPr>
        <p:grpSpPr bwMode="auto">
          <a:xfrm>
            <a:off x="2003425" y="3113088"/>
            <a:ext cx="330200" cy="481012"/>
            <a:chOff x="2208" y="1920"/>
            <a:chExt cx="1152" cy="1680"/>
          </a:xfrm>
        </p:grpSpPr>
        <p:sp>
          <p:nvSpPr>
            <p:cNvPr id="138" name="Oval 1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39" name="Oval 1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0" name="AutoShape 1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1" name="AutoShape 1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42" name="Group 20"/>
          <p:cNvGrpSpPr>
            <a:grpSpLocks/>
          </p:cNvGrpSpPr>
          <p:nvPr/>
        </p:nvGrpSpPr>
        <p:grpSpPr bwMode="auto">
          <a:xfrm>
            <a:off x="2003425" y="3681413"/>
            <a:ext cx="330200" cy="481012"/>
            <a:chOff x="2208" y="1920"/>
            <a:chExt cx="1152" cy="1680"/>
          </a:xfrm>
        </p:grpSpPr>
        <p:sp>
          <p:nvSpPr>
            <p:cNvPr id="143" name="Oval 2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4" name="Oval 2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5" name="AutoShape 2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46" name="AutoShape 2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147" name="Line 25"/>
          <p:cNvSpPr>
            <a:spLocks noChangeShapeType="1"/>
          </p:cNvSpPr>
          <p:nvPr/>
        </p:nvSpPr>
        <p:spPr bwMode="auto">
          <a:xfrm>
            <a:off x="1908175" y="363855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49" name="Line 27"/>
          <p:cNvSpPr>
            <a:spLocks noChangeShapeType="1"/>
          </p:cNvSpPr>
          <p:nvPr/>
        </p:nvSpPr>
        <p:spPr bwMode="auto">
          <a:xfrm>
            <a:off x="1863725" y="2501900"/>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grpSp>
        <p:nvGrpSpPr>
          <p:cNvPr id="152" name="Group 60"/>
          <p:cNvGrpSpPr>
            <a:grpSpLocks/>
          </p:cNvGrpSpPr>
          <p:nvPr/>
        </p:nvGrpSpPr>
        <p:grpSpPr bwMode="auto">
          <a:xfrm>
            <a:off x="1981200" y="1992313"/>
            <a:ext cx="330200" cy="481012"/>
            <a:chOff x="1993" y="3092"/>
            <a:chExt cx="208" cy="303"/>
          </a:xfrm>
        </p:grpSpPr>
        <p:sp>
          <p:nvSpPr>
            <p:cNvPr id="153" name="Oval 61"/>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54" name="Oval 62"/>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5" name="AutoShape 63"/>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56" name="AutoShape 64"/>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59" name="Group 89"/>
          <p:cNvGrpSpPr>
            <a:grpSpLocks/>
          </p:cNvGrpSpPr>
          <p:nvPr/>
        </p:nvGrpSpPr>
        <p:grpSpPr bwMode="auto">
          <a:xfrm>
            <a:off x="1990725" y="2557463"/>
            <a:ext cx="330200" cy="481012"/>
            <a:chOff x="1993" y="3092"/>
            <a:chExt cx="208" cy="303"/>
          </a:xfrm>
        </p:grpSpPr>
        <p:sp>
          <p:nvSpPr>
            <p:cNvPr id="160" name="Oval 90"/>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61" name="Oval 91"/>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2" name="AutoShape 92"/>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3" name="AutoShape 93"/>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64" name="Group 94"/>
          <p:cNvGrpSpPr>
            <a:grpSpLocks/>
          </p:cNvGrpSpPr>
          <p:nvPr/>
        </p:nvGrpSpPr>
        <p:grpSpPr bwMode="auto">
          <a:xfrm>
            <a:off x="2000250" y="3122613"/>
            <a:ext cx="330200" cy="481012"/>
            <a:chOff x="1993" y="3092"/>
            <a:chExt cx="208" cy="303"/>
          </a:xfrm>
        </p:grpSpPr>
        <p:sp>
          <p:nvSpPr>
            <p:cNvPr id="165" name="Oval 95"/>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66" name="Oval 96"/>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7" name="AutoShape 97"/>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68" name="AutoShape 98"/>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grpSp>
        <p:nvGrpSpPr>
          <p:cNvPr id="169" name="Group 99"/>
          <p:cNvGrpSpPr>
            <a:grpSpLocks/>
          </p:cNvGrpSpPr>
          <p:nvPr/>
        </p:nvGrpSpPr>
        <p:grpSpPr bwMode="auto">
          <a:xfrm>
            <a:off x="2009775" y="3687763"/>
            <a:ext cx="330200" cy="481012"/>
            <a:chOff x="1993" y="3092"/>
            <a:chExt cx="208" cy="303"/>
          </a:xfrm>
        </p:grpSpPr>
        <p:sp>
          <p:nvSpPr>
            <p:cNvPr id="170" name="Oval 100"/>
            <p:cNvSpPr>
              <a:spLocks noChangeArrowheads="1"/>
            </p:cNvSpPr>
            <p:nvPr/>
          </p:nvSpPr>
          <p:spPr bwMode="auto">
            <a:xfrm>
              <a:off x="1993" y="3187"/>
              <a:ext cx="208" cy="208"/>
            </a:xfrm>
            <a:prstGeom prst="ellipse">
              <a:avLst/>
            </a:prstGeom>
            <a:solidFill>
              <a:srgbClr val="FF66CC"/>
            </a:solidFill>
            <a:ln w="9525" algn="ctr">
              <a:noFill/>
              <a:round/>
              <a:headEnd/>
              <a:tailEnd/>
            </a:ln>
          </p:spPr>
          <p:txBody>
            <a:bodyPr wrap="none" anchor="ctr"/>
            <a:lstStyle/>
            <a:p>
              <a:pPr algn="ctr" eaLnBrk="1" hangingPunct="1">
                <a:lnSpc>
                  <a:spcPct val="70000"/>
                </a:lnSpc>
                <a:spcBef>
                  <a:spcPct val="30000"/>
                </a:spcBef>
              </a:pPr>
              <a:endParaRPr lang="en-US" b="1" dirty="0">
                <a:solidFill>
                  <a:srgbClr val="FF66CC"/>
                </a:solidFill>
                <a:latin typeface="Consolas" panose="020B0609020204030204" pitchFamily="49" charset="0"/>
              </a:endParaRPr>
            </a:p>
          </p:txBody>
        </p:sp>
        <p:sp>
          <p:nvSpPr>
            <p:cNvPr id="171" name="Oval 101"/>
            <p:cNvSpPr>
              <a:spLocks noChangeArrowheads="1"/>
            </p:cNvSpPr>
            <p:nvPr/>
          </p:nvSpPr>
          <p:spPr bwMode="auto">
            <a:xfrm>
              <a:off x="2071" y="3231"/>
              <a:ext cx="52" cy="51"/>
            </a:xfrm>
            <a:prstGeom prst="ellipse">
              <a:avLst/>
            </a:prstGeom>
            <a:solidFill>
              <a:schemeClr val="bg1"/>
            </a:solidFill>
            <a:ln w="9525" algn="ctr">
              <a:noFill/>
              <a:round/>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2" name="AutoShape 102"/>
            <p:cNvSpPr>
              <a:spLocks noChangeArrowheads="1"/>
            </p:cNvSpPr>
            <p:nvPr/>
          </p:nvSpPr>
          <p:spPr bwMode="auto">
            <a:xfrm flipV="1">
              <a:off x="2067" y="3265"/>
              <a:ext cx="60"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80 w 21600"/>
                <a:gd name="T13" fmla="*/ 4431 h 21600"/>
                <a:gd name="T14" fmla="*/ 17280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173" name="AutoShape 103"/>
            <p:cNvSpPr>
              <a:spLocks noChangeArrowheads="1"/>
            </p:cNvSpPr>
            <p:nvPr/>
          </p:nvSpPr>
          <p:spPr bwMode="auto">
            <a:xfrm>
              <a:off x="2036" y="3092"/>
              <a:ext cx="113" cy="25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4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66CC"/>
            </a:solidFill>
            <a:ln w="9525" algn="ctr">
              <a:noFill/>
              <a:miter lim="800000"/>
              <a:headEnd/>
              <a:tailEnd/>
            </a:ln>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grpSp>
      <p:sp>
        <p:nvSpPr>
          <p:cNvPr id="177" name="Freeform 176"/>
          <p:cNvSpPr/>
          <p:nvPr/>
        </p:nvSpPr>
        <p:spPr bwMode="auto">
          <a:xfrm>
            <a:off x="2368514" y="4966057"/>
            <a:ext cx="1233375" cy="1070728"/>
          </a:xfrm>
          <a:custGeom>
            <a:avLst/>
            <a:gdLst>
              <a:gd name="connsiteX0" fmla="*/ 0 w 962246"/>
              <a:gd name="connsiteY0" fmla="*/ 1164265 h 1164265"/>
              <a:gd name="connsiteX1" fmla="*/ 914400 w 962246"/>
              <a:gd name="connsiteY1" fmla="*/ 962247 h 1164265"/>
              <a:gd name="connsiteX2" fmla="*/ 547577 w 962246"/>
              <a:gd name="connsiteY2" fmla="*/ 356191 h 1164265"/>
              <a:gd name="connsiteX3" fmla="*/ 962246 w 962246"/>
              <a:gd name="connsiteY3" fmla="*/ 0 h 1164265"/>
              <a:gd name="connsiteX0" fmla="*/ 231305 w 1193551"/>
              <a:gd name="connsiteY0" fmla="*/ 1164265 h 1164265"/>
              <a:gd name="connsiteX1" fmla="*/ 8022 w 1193551"/>
              <a:gd name="connsiteY1" fmla="*/ 202019 h 1164265"/>
              <a:gd name="connsiteX2" fmla="*/ 778882 w 1193551"/>
              <a:gd name="connsiteY2" fmla="*/ 356191 h 1164265"/>
              <a:gd name="connsiteX3" fmla="*/ 1193551 w 1193551"/>
              <a:gd name="connsiteY3" fmla="*/ 0 h 1164265"/>
              <a:gd name="connsiteX0" fmla="*/ 0 w 1446027"/>
              <a:gd name="connsiteY0" fmla="*/ 1570 h 776327"/>
              <a:gd name="connsiteX1" fmla="*/ 260498 w 1446027"/>
              <a:gd name="connsiteY1" fmla="*/ 612943 h 776327"/>
              <a:gd name="connsiteX2" fmla="*/ 1031358 w 1446027"/>
              <a:gd name="connsiteY2" fmla="*/ 767115 h 776327"/>
              <a:gd name="connsiteX3" fmla="*/ 1446027 w 1446027"/>
              <a:gd name="connsiteY3" fmla="*/ 410924 h 776327"/>
              <a:gd name="connsiteX0" fmla="*/ 0 w 1414129"/>
              <a:gd name="connsiteY0" fmla="*/ 1570 h 938087"/>
              <a:gd name="connsiteX1" fmla="*/ 260498 w 1414129"/>
              <a:gd name="connsiteY1" fmla="*/ 612943 h 938087"/>
              <a:gd name="connsiteX2" fmla="*/ 1031358 w 1414129"/>
              <a:gd name="connsiteY2" fmla="*/ 767115 h 938087"/>
              <a:gd name="connsiteX3" fmla="*/ 1414129 w 1414129"/>
              <a:gd name="connsiteY3" fmla="*/ 910654 h 938087"/>
              <a:gd name="connsiteX0" fmla="*/ 0 w 1233375"/>
              <a:gd name="connsiteY0" fmla="*/ 1304 h 1070728"/>
              <a:gd name="connsiteX1" fmla="*/ 79744 w 1233375"/>
              <a:gd name="connsiteY1" fmla="*/ 745584 h 1070728"/>
              <a:gd name="connsiteX2" fmla="*/ 850604 w 1233375"/>
              <a:gd name="connsiteY2" fmla="*/ 899756 h 1070728"/>
              <a:gd name="connsiteX3" fmla="*/ 1233375 w 1233375"/>
              <a:gd name="connsiteY3" fmla="*/ 1043295 h 1070728"/>
            </a:gdLst>
            <a:ahLst/>
            <a:cxnLst>
              <a:cxn ang="0">
                <a:pos x="connsiteX0" y="connsiteY0"/>
              </a:cxn>
              <a:cxn ang="0">
                <a:pos x="connsiteX1" y="connsiteY1"/>
              </a:cxn>
              <a:cxn ang="0">
                <a:pos x="connsiteX2" y="connsiteY2"/>
              </a:cxn>
              <a:cxn ang="0">
                <a:pos x="connsiteX3" y="connsiteY3"/>
              </a:cxn>
            </a:cxnLst>
            <a:rect l="l" t="t" r="r" b="b"/>
            <a:pathLst>
              <a:path w="1233375" h="1070728">
                <a:moveTo>
                  <a:pt x="0" y="1304"/>
                </a:moveTo>
                <a:cubicBezTo>
                  <a:pt x="411568" y="-32366"/>
                  <a:pt x="-62023" y="595842"/>
                  <a:pt x="79744" y="745584"/>
                </a:cubicBezTo>
                <a:cubicBezTo>
                  <a:pt x="221511" y="895326"/>
                  <a:pt x="658332" y="850138"/>
                  <a:pt x="850604" y="899756"/>
                </a:cubicBezTo>
                <a:cubicBezTo>
                  <a:pt x="1042876" y="949374"/>
                  <a:pt x="1030027" y="1141203"/>
                  <a:pt x="1233375" y="1043295"/>
                </a:cubicBezTo>
              </a:path>
            </a:pathLst>
          </a:custGeom>
          <a:no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 name="Line 27">
            <a:extLst>
              <a:ext uri="{FF2B5EF4-FFF2-40B4-BE49-F238E27FC236}">
                <a16:creationId xmlns:a16="http://schemas.microsoft.com/office/drawing/2014/main" id="{88021122-B3CD-AF27-471C-F101AC70AE89}"/>
              </a:ext>
            </a:extLst>
          </p:cNvPr>
          <p:cNvSpPr>
            <a:spLocks noChangeShapeType="1"/>
          </p:cNvSpPr>
          <p:nvPr/>
        </p:nvSpPr>
        <p:spPr bwMode="auto">
          <a:xfrm>
            <a:off x="1863725" y="3086104"/>
            <a:ext cx="584200" cy="0"/>
          </a:xfrm>
          <a:prstGeom prst="line">
            <a:avLst/>
          </a:pr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25" name="AutoShape 88">
            <a:extLst>
              <a:ext uri="{FF2B5EF4-FFF2-40B4-BE49-F238E27FC236}">
                <a16:creationId xmlns:a16="http://schemas.microsoft.com/office/drawing/2014/main" id="{6BEE735C-20F9-D3B1-5955-859F96C8697A}"/>
              </a:ext>
            </a:extLst>
          </p:cNvPr>
          <p:cNvSpPr>
            <a:spLocks noChangeArrowheads="1"/>
          </p:cNvSpPr>
          <p:nvPr/>
        </p:nvSpPr>
        <p:spPr bwMode="auto">
          <a:xfrm>
            <a:off x="1334384" y="4748066"/>
            <a:ext cx="1064069" cy="455941"/>
          </a:xfrm>
          <a:prstGeom prst="roundRect">
            <a:avLst>
              <a:gd name="adj" fmla="val 16667"/>
            </a:avLst>
          </a:prstGeom>
          <a:solidFill>
            <a:schemeClr val="accent2"/>
          </a:solidFill>
          <a:ln w="38100" algn="ctr">
            <a:solidFill>
              <a:schemeClr val="bg1"/>
            </a:solidFill>
            <a:round/>
            <a:headEnd/>
            <a:tailEnd/>
          </a:ln>
          <a:effectLst>
            <a:glow rad="139700">
              <a:schemeClr val="accent3">
                <a:satMod val="175000"/>
                <a:alpha val="40000"/>
              </a:schemeClr>
            </a:glow>
          </a:effectLst>
        </p:spPr>
        <p:txBody>
          <a:bodyPr wrap="square" anchor="ctr">
            <a:spAutoFit/>
          </a:bodyPr>
          <a:lstStyle/>
          <a:p>
            <a:pPr algn="ctr" eaLnBrk="1" hangingPunct="1">
              <a:lnSpc>
                <a:spcPct val="70000"/>
              </a:lnSpc>
              <a:spcBef>
                <a:spcPct val="30000"/>
              </a:spcBef>
            </a:pPr>
            <a:r>
              <a:rPr lang="en-US" sz="2800" dirty="0">
                <a:solidFill>
                  <a:schemeClr val="bg1"/>
                </a:solidFill>
                <a:latin typeface="Arial" panose="020B0604020202020204" pitchFamily="34" charset="0"/>
              </a:rPr>
              <a:t>root</a:t>
            </a:r>
          </a:p>
        </p:txBody>
      </p:sp>
      <p:grpSp>
        <p:nvGrpSpPr>
          <p:cNvPr id="26" name="Group 25">
            <a:extLst>
              <a:ext uri="{FF2B5EF4-FFF2-40B4-BE49-F238E27FC236}">
                <a16:creationId xmlns:a16="http://schemas.microsoft.com/office/drawing/2014/main" id="{0676666F-4296-3989-473E-6342500DBC48}"/>
              </a:ext>
            </a:extLst>
          </p:cNvPr>
          <p:cNvGrpSpPr/>
          <p:nvPr/>
        </p:nvGrpSpPr>
        <p:grpSpPr>
          <a:xfrm>
            <a:off x="3665536" y="2078038"/>
            <a:ext cx="765176" cy="4168774"/>
            <a:chOff x="4264024" y="1906588"/>
            <a:chExt cx="765176" cy="4168774"/>
          </a:xfrm>
          <a:solidFill>
            <a:srgbClr val="FF7C80"/>
          </a:solidFill>
          <a:effectLst>
            <a:glow rad="139700">
              <a:schemeClr val="accent3">
                <a:satMod val="175000"/>
                <a:alpha val="40000"/>
              </a:schemeClr>
            </a:glow>
          </a:effectLst>
        </p:grpSpPr>
        <p:grpSp>
          <p:nvGrpSpPr>
            <p:cNvPr id="27" name="Group 26">
              <a:extLst>
                <a:ext uri="{FF2B5EF4-FFF2-40B4-BE49-F238E27FC236}">
                  <a16:creationId xmlns:a16="http://schemas.microsoft.com/office/drawing/2014/main" id="{7B41ACDF-9500-477F-87A4-896E9CB88B21}"/>
                </a:ext>
              </a:extLst>
            </p:cNvPr>
            <p:cNvGrpSpPr/>
            <p:nvPr/>
          </p:nvGrpSpPr>
          <p:grpSpPr>
            <a:xfrm>
              <a:off x="4264025" y="1906588"/>
              <a:ext cx="765175" cy="2084387"/>
              <a:chOff x="1525588" y="2166938"/>
              <a:chExt cx="765175" cy="2084387"/>
            </a:xfrm>
            <a:grpFill/>
          </p:grpSpPr>
          <p:sp>
            <p:nvSpPr>
              <p:cNvPr id="33" name="AutoShape 3">
                <a:extLst>
                  <a:ext uri="{FF2B5EF4-FFF2-40B4-BE49-F238E27FC236}">
                    <a16:creationId xmlns:a16="http://schemas.microsoft.com/office/drawing/2014/main" id="{00AE0EA3-5D3C-D4FF-3E21-BE7EA1EA49B6}"/>
                  </a:ext>
                </a:extLst>
              </p:cNvPr>
              <p:cNvSpPr>
                <a:spLocks noChangeArrowheads="1"/>
              </p:cNvSpPr>
              <p:nvPr/>
            </p:nvSpPr>
            <p:spPr bwMode="auto">
              <a:xfrm>
                <a:off x="1525588" y="2689225"/>
                <a:ext cx="765175" cy="519113"/>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34" name="AutoShape 4">
                <a:extLst>
                  <a:ext uri="{FF2B5EF4-FFF2-40B4-BE49-F238E27FC236}">
                    <a16:creationId xmlns:a16="http://schemas.microsoft.com/office/drawing/2014/main" id="{179F2103-2DBD-AC01-8E4E-D2065C7E7EF5}"/>
                  </a:ext>
                </a:extLst>
              </p:cNvPr>
              <p:cNvSpPr>
                <a:spLocks noChangeArrowheads="1"/>
              </p:cNvSpPr>
              <p:nvPr/>
            </p:nvSpPr>
            <p:spPr bwMode="auto">
              <a:xfrm>
                <a:off x="1525588" y="32099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35" name="AutoShape 6">
                <a:extLst>
                  <a:ext uri="{FF2B5EF4-FFF2-40B4-BE49-F238E27FC236}">
                    <a16:creationId xmlns:a16="http://schemas.microsoft.com/office/drawing/2014/main" id="{B14CBFF3-BC03-22BB-1294-D22845CCA5D7}"/>
                  </a:ext>
                </a:extLst>
              </p:cNvPr>
              <p:cNvSpPr>
                <a:spLocks noChangeArrowheads="1"/>
              </p:cNvSpPr>
              <p:nvPr/>
            </p:nvSpPr>
            <p:spPr bwMode="auto">
              <a:xfrm>
                <a:off x="1525588" y="2166938"/>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6" name="AutoShape 4">
                <a:extLst>
                  <a:ext uri="{FF2B5EF4-FFF2-40B4-BE49-F238E27FC236}">
                    <a16:creationId xmlns:a16="http://schemas.microsoft.com/office/drawing/2014/main" id="{EE348919-D3A9-1693-B021-C4F23548CA2C}"/>
                  </a:ext>
                </a:extLst>
              </p:cNvPr>
              <p:cNvSpPr>
                <a:spLocks noChangeArrowheads="1"/>
              </p:cNvSpPr>
              <p:nvPr/>
            </p:nvSpPr>
            <p:spPr bwMode="auto">
              <a:xfrm>
                <a:off x="1525588" y="37306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28" name="Group 27">
              <a:extLst>
                <a:ext uri="{FF2B5EF4-FFF2-40B4-BE49-F238E27FC236}">
                  <a16:creationId xmlns:a16="http://schemas.microsoft.com/office/drawing/2014/main" id="{7538852E-5182-475B-FFBB-F3298A6D1C24}"/>
                </a:ext>
              </a:extLst>
            </p:cNvPr>
            <p:cNvGrpSpPr/>
            <p:nvPr/>
          </p:nvGrpSpPr>
          <p:grpSpPr>
            <a:xfrm>
              <a:off x="4264024" y="3990975"/>
              <a:ext cx="765175" cy="2084387"/>
              <a:chOff x="1525588" y="2166938"/>
              <a:chExt cx="765175" cy="2084387"/>
            </a:xfrm>
            <a:grpFill/>
          </p:grpSpPr>
          <p:sp>
            <p:nvSpPr>
              <p:cNvPr id="29" name="AutoShape 3">
                <a:extLst>
                  <a:ext uri="{FF2B5EF4-FFF2-40B4-BE49-F238E27FC236}">
                    <a16:creationId xmlns:a16="http://schemas.microsoft.com/office/drawing/2014/main" id="{777A3761-D4F6-49CF-888F-500928FC8B1A}"/>
                  </a:ext>
                </a:extLst>
              </p:cNvPr>
              <p:cNvSpPr>
                <a:spLocks noChangeArrowheads="1"/>
              </p:cNvSpPr>
              <p:nvPr/>
            </p:nvSpPr>
            <p:spPr bwMode="auto">
              <a:xfrm>
                <a:off x="1525588" y="2689225"/>
                <a:ext cx="765175" cy="519113"/>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30" name="AutoShape 4">
                <a:extLst>
                  <a:ext uri="{FF2B5EF4-FFF2-40B4-BE49-F238E27FC236}">
                    <a16:creationId xmlns:a16="http://schemas.microsoft.com/office/drawing/2014/main" id="{DC27A1DE-C447-5E78-36B0-1DADBBD2413B}"/>
                  </a:ext>
                </a:extLst>
              </p:cNvPr>
              <p:cNvSpPr>
                <a:spLocks noChangeArrowheads="1"/>
              </p:cNvSpPr>
              <p:nvPr/>
            </p:nvSpPr>
            <p:spPr bwMode="auto">
              <a:xfrm>
                <a:off x="1525588" y="32099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31" name="AutoShape 6">
                <a:extLst>
                  <a:ext uri="{FF2B5EF4-FFF2-40B4-BE49-F238E27FC236}">
                    <a16:creationId xmlns:a16="http://schemas.microsoft.com/office/drawing/2014/main" id="{B3310052-89E3-0AC8-7EBF-23714014AAFD}"/>
                  </a:ext>
                </a:extLst>
              </p:cNvPr>
              <p:cNvSpPr>
                <a:spLocks noChangeArrowheads="1"/>
              </p:cNvSpPr>
              <p:nvPr/>
            </p:nvSpPr>
            <p:spPr bwMode="auto">
              <a:xfrm>
                <a:off x="1525588" y="2166938"/>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32" name="AutoShape 4">
                <a:extLst>
                  <a:ext uri="{FF2B5EF4-FFF2-40B4-BE49-F238E27FC236}">
                    <a16:creationId xmlns:a16="http://schemas.microsoft.com/office/drawing/2014/main" id="{A7E229CE-0D75-807F-F013-043D587412CC}"/>
                  </a:ext>
                </a:extLst>
              </p:cNvPr>
              <p:cNvSpPr>
                <a:spLocks noChangeArrowheads="1"/>
              </p:cNvSpPr>
              <p:nvPr/>
            </p:nvSpPr>
            <p:spPr bwMode="auto">
              <a:xfrm>
                <a:off x="1525588" y="3730625"/>
                <a:ext cx="765175" cy="520700"/>
              </a:xfrm>
              <a:prstGeom prst="roundRect">
                <a:avLst>
                  <a:gd name="adj" fmla="val 278"/>
                </a:avLst>
              </a:prstGeom>
              <a:grp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xit" presetSubtype="10" fill="hold" grpId="0" nodeType="withEffect">
                                  <p:stCondLst>
                                    <p:cond delay="0"/>
                                  </p:stCondLst>
                                  <p:childTnLst>
                                    <p:animEffect transition="out" filter="blinds(horizontal)">
                                      <p:cBhvr>
                                        <p:cTn id="6" dur="500"/>
                                        <p:tgtEl>
                                          <p:spTgt spid="1091622"/>
                                        </p:tgtEl>
                                      </p:cBhvr>
                                    </p:animEffect>
                                    <p:set>
                                      <p:cBhvr>
                                        <p:cTn id="7" dur="1" fill="hold">
                                          <p:stCondLst>
                                            <p:cond delay="499"/>
                                          </p:stCondLst>
                                        </p:cTn>
                                        <p:tgtEl>
                                          <p:spTgt spid="1091622"/>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1091628"/>
                                        </p:tgtEl>
                                      </p:cBhvr>
                                    </p:animEffect>
                                    <p:set>
                                      <p:cBhvr>
                                        <p:cTn id="10" dur="1" fill="hold">
                                          <p:stCondLst>
                                            <p:cond delay="499"/>
                                          </p:stCondLst>
                                        </p:cTn>
                                        <p:tgtEl>
                                          <p:spTgt spid="1091628"/>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1091702"/>
                                        </p:tgtEl>
                                      </p:cBhvr>
                                    </p:animEffect>
                                    <p:set>
                                      <p:cBhvr>
                                        <p:cTn id="13" dur="1" fill="hold">
                                          <p:stCondLst>
                                            <p:cond delay="499"/>
                                          </p:stCondLst>
                                        </p:cTn>
                                        <p:tgtEl>
                                          <p:spTgt spid="1091702"/>
                                        </p:tgtEl>
                                        <p:attrNameLst>
                                          <p:attrName>style.visibility</p:attrName>
                                        </p:attrNameLst>
                                      </p:cBhvr>
                                      <p:to>
                                        <p:strVal val="hidden"/>
                                      </p:to>
                                    </p:set>
                                  </p:childTnLst>
                                </p:cTn>
                              </p:par>
                              <p:par>
                                <p:cTn id="14" presetID="3" presetClass="exit" presetSubtype="10" fill="hold" grpId="0" nodeType="withEffect">
                                  <p:stCondLst>
                                    <p:cond delay="0"/>
                                  </p:stCondLst>
                                  <p:childTnLst>
                                    <p:animEffect transition="out" filter="blinds(horizontal)">
                                      <p:cBhvr>
                                        <p:cTn id="15" dur="500"/>
                                        <p:tgtEl>
                                          <p:spTgt spid="1091703"/>
                                        </p:tgtEl>
                                      </p:cBhvr>
                                    </p:animEffect>
                                    <p:set>
                                      <p:cBhvr>
                                        <p:cTn id="16" dur="1" fill="hold">
                                          <p:stCondLst>
                                            <p:cond delay="499"/>
                                          </p:stCondLst>
                                        </p:cTn>
                                        <p:tgtEl>
                                          <p:spTgt spid="109170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091697"/>
                                        </p:tgtEl>
                                        <p:attrNameLst>
                                          <p:attrName>style.visibility</p:attrName>
                                        </p:attrNameLst>
                                      </p:cBhvr>
                                      <p:to>
                                        <p:strVal val="visible"/>
                                      </p:to>
                                    </p:set>
                                    <p:animEffect transition="in" filter="blinds(horizontal)">
                                      <p:cBhvr>
                                        <p:cTn id="21" dur="500"/>
                                        <p:tgtEl>
                                          <p:spTgt spid="1091697"/>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091699"/>
                                        </p:tgtEl>
                                        <p:attrNameLst>
                                          <p:attrName>style.visibility</p:attrName>
                                        </p:attrNameLst>
                                      </p:cBhvr>
                                      <p:to>
                                        <p:strVal val="visible"/>
                                      </p:to>
                                    </p:set>
                                    <p:animEffect transition="in" filter="blinds(horizontal)">
                                      <p:cBhvr>
                                        <p:cTn id="24" dur="500"/>
                                        <p:tgtEl>
                                          <p:spTgt spid="1091699"/>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091704"/>
                                        </p:tgtEl>
                                        <p:attrNameLst>
                                          <p:attrName>style.visibility</p:attrName>
                                        </p:attrNameLst>
                                      </p:cBhvr>
                                      <p:to>
                                        <p:strVal val="visible"/>
                                      </p:to>
                                    </p:set>
                                    <p:animEffect transition="in" filter="blinds(horizontal)">
                                      <p:cBhvr>
                                        <p:cTn id="27" dur="500"/>
                                        <p:tgtEl>
                                          <p:spTgt spid="1091704"/>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091705"/>
                                        </p:tgtEl>
                                        <p:attrNameLst>
                                          <p:attrName>style.visibility</p:attrName>
                                        </p:attrNameLst>
                                      </p:cBhvr>
                                      <p:to>
                                        <p:strVal val="visible"/>
                                      </p:to>
                                    </p:set>
                                    <p:animEffect transition="in" filter="blinds(horizontal)">
                                      <p:cBhvr>
                                        <p:cTn id="30" dur="500"/>
                                        <p:tgtEl>
                                          <p:spTgt spid="1091705"/>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091698"/>
                                        </p:tgtEl>
                                        <p:attrNameLst>
                                          <p:attrName>style.visibility</p:attrName>
                                        </p:attrNameLst>
                                      </p:cBhvr>
                                      <p:to>
                                        <p:strVal val="visible"/>
                                      </p:to>
                                    </p:set>
                                    <p:animEffect transition="in" filter="blinds(horizontal)">
                                      <p:cBhvr>
                                        <p:cTn id="33" dur="500"/>
                                        <p:tgtEl>
                                          <p:spTgt spid="109169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091700"/>
                                        </p:tgtEl>
                                        <p:attrNameLst>
                                          <p:attrName>style.visibility</p:attrName>
                                        </p:attrNameLst>
                                      </p:cBhvr>
                                      <p:to>
                                        <p:strVal val="visible"/>
                                      </p:to>
                                    </p:set>
                                    <p:animEffect transition="in" filter="blinds(horizontal)">
                                      <p:cBhvr>
                                        <p:cTn id="36" dur="500"/>
                                        <p:tgtEl>
                                          <p:spTgt spid="1091700"/>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091706"/>
                                        </p:tgtEl>
                                        <p:attrNameLst>
                                          <p:attrName>style.visibility</p:attrName>
                                        </p:attrNameLst>
                                      </p:cBhvr>
                                      <p:to>
                                        <p:strVal val="visible"/>
                                      </p:to>
                                    </p:set>
                                    <p:animEffect transition="in" filter="blinds(horizontal)">
                                      <p:cBhvr>
                                        <p:cTn id="39" dur="500"/>
                                        <p:tgtEl>
                                          <p:spTgt spid="1091706"/>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091707"/>
                                        </p:tgtEl>
                                        <p:attrNameLst>
                                          <p:attrName>style.visibility</p:attrName>
                                        </p:attrNameLst>
                                      </p:cBhvr>
                                      <p:to>
                                        <p:strVal val="visible"/>
                                      </p:to>
                                    </p:set>
                                    <p:animEffect transition="in" filter="blinds(horizontal)">
                                      <p:cBhvr>
                                        <p:cTn id="42" dur="500"/>
                                        <p:tgtEl>
                                          <p:spTgt spid="1091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1622" grpId="0" animBg="1"/>
      <p:bldP spid="1091628" grpId="0" animBg="1"/>
      <p:bldP spid="1091697" grpId="0" animBg="1"/>
      <p:bldP spid="1091698" grpId="0" animBg="1"/>
      <p:bldP spid="1091699" grpId="0" animBg="1"/>
      <p:bldP spid="1091700" grpId="0" animBg="1"/>
      <p:bldP spid="1091702" grpId="0" animBg="1"/>
      <p:bldP spid="1091703" grpId="0" animBg="1"/>
      <p:bldP spid="1091704" grpId="0" animBg="1"/>
      <p:bldP spid="1091705" grpId="0" animBg="1"/>
      <p:bldP spid="1091706" grpId="0" animBg="1"/>
      <p:bldP spid="109170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a:lstStyle/>
          <a:p>
            <a:r>
              <a:rPr lang="en-US" dirty="0"/>
              <a:t>Observations</a:t>
            </a:r>
          </a:p>
        </p:txBody>
      </p:sp>
      <p:sp>
        <p:nvSpPr>
          <p:cNvPr id="40962" name="Footer Placeholder 1"/>
          <p:cNvSpPr>
            <a:spLocks noGrp="1"/>
          </p:cNvSpPr>
          <p:nvPr>
            <p:ph type="ftr" sz="quarter" idx="10"/>
          </p:nvPr>
        </p:nvSpPr>
        <p:spPr>
          <a:noFill/>
        </p:spPr>
        <p:txBody>
          <a:bodyPr/>
          <a:lstStyle/>
          <a:p>
            <a:r>
              <a:rPr lang="en-US" dirty="0"/>
              <a:t>Art of Multiprocessor Programming</a:t>
            </a:r>
          </a:p>
        </p:txBody>
      </p:sp>
      <p:sp>
        <p:nvSpPr>
          <p:cNvPr id="40963" name="Slide Number Placeholder 2"/>
          <p:cNvSpPr>
            <a:spLocks noGrp="1"/>
          </p:cNvSpPr>
          <p:nvPr>
            <p:ph type="sldNum" sz="quarter" idx="11"/>
          </p:nvPr>
        </p:nvSpPr>
        <p:spPr>
          <a:noFill/>
        </p:spPr>
        <p:txBody>
          <a:bodyPr/>
          <a:lstStyle/>
          <a:p>
            <a:fld id="{32547DC8-316A-4537-8FD3-AE331FF38CF5}" type="slidenum">
              <a:rPr lang="x-none" smtClean="0"/>
              <a:pPr/>
              <a:t>32</a:t>
            </a:fld>
            <a:endParaRPr lang="en-US" dirty="0"/>
          </a:p>
        </p:txBody>
      </p:sp>
      <p:sp>
        <p:nvSpPr>
          <p:cNvPr id="6" name="TextBox 5">
            <a:extLst>
              <a:ext uri="{FF2B5EF4-FFF2-40B4-BE49-F238E27FC236}">
                <a16:creationId xmlns:a16="http://schemas.microsoft.com/office/drawing/2014/main" id="{8F148C07-B3C5-3D41-202C-D4EC9FD4B8FD}"/>
              </a:ext>
            </a:extLst>
          </p:cNvPr>
          <p:cNvSpPr txBox="1"/>
          <p:nvPr/>
        </p:nvSpPr>
        <p:spPr bwMode="auto">
          <a:xfrm>
            <a:off x="1339638" y="2152332"/>
            <a:ext cx="529337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We grow the table, but not locks</a:t>
            </a:r>
          </a:p>
        </p:txBody>
      </p:sp>
      <p:sp>
        <p:nvSpPr>
          <p:cNvPr id="7" name="TextBox 6">
            <a:extLst>
              <a:ext uri="{FF2B5EF4-FFF2-40B4-BE49-F238E27FC236}">
                <a16:creationId xmlns:a16="http://schemas.microsoft.com/office/drawing/2014/main" id="{58D210CB-BD0F-8FD9-60E1-00FE8DB245ED}"/>
              </a:ext>
            </a:extLst>
          </p:cNvPr>
          <p:cNvSpPr txBox="1"/>
          <p:nvPr/>
        </p:nvSpPr>
        <p:spPr bwMode="auto">
          <a:xfrm>
            <a:off x="2163503" y="2945611"/>
            <a:ext cx="503695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Resizing lock array is tricky …</a:t>
            </a:r>
          </a:p>
        </p:txBody>
      </p:sp>
      <p:sp>
        <p:nvSpPr>
          <p:cNvPr id="8" name="TextBox 7">
            <a:extLst>
              <a:ext uri="{FF2B5EF4-FFF2-40B4-BE49-F238E27FC236}">
                <a16:creationId xmlns:a16="http://schemas.microsoft.com/office/drawing/2014/main" id="{25F43EB8-4D19-1D32-FDBD-11B67A64DF99}"/>
              </a:ext>
            </a:extLst>
          </p:cNvPr>
          <p:cNvSpPr txBox="1"/>
          <p:nvPr/>
        </p:nvSpPr>
        <p:spPr bwMode="auto">
          <a:xfrm>
            <a:off x="1339638" y="3738890"/>
            <a:ext cx="385547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We use sequential lists</a:t>
            </a:r>
          </a:p>
        </p:txBody>
      </p:sp>
      <p:sp>
        <p:nvSpPr>
          <p:cNvPr id="9" name="TextBox 8">
            <a:extLst>
              <a:ext uri="{FF2B5EF4-FFF2-40B4-BE49-F238E27FC236}">
                <a16:creationId xmlns:a16="http://schemas.microsoft.com/office/drawing/2014/main" id="{885CAEA8-70FE-99BD-C986-CA8EA5B91770}"/>
              </a:ext>
            </a:extLst>
          </p:cNvPr>
          <p:cNvSpPr txBox="1"/>
          <p:nvPr/>
        </p:nvSpPr>
        <p:spPr bwMode="auto">
          <a:xfrm>
            <a:off x="2163503" y="4532169"/>
            <a:ext cx="398538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Not </a:t>
            </a:r>
            <a:r>
              <a:rPr lang="en-US" sz="2800" dirty="0">
                <a:solidFill>
                  <a:schemeClr val="bg1"/>
                </a:solidFill>
                <a:latin typeface="Consolas" panose="020B0609020204030204" pitchFamily="49" charset="0"/>
                <a:cs typeface="Courier New" panose="02070309020205020404" pitchFamily="49" charset="0"/>
              </a:rPr>
              <a:t>LockFreeList</a:t>
            </a:r>
            <a:r>
              <a:rPr lang="en-US" sz="2800" dirty="0">
                <a:solidFill>
                  <a:srgbClr val="FFFF00"/>
                </a:solidFill>
              </a:rPr>
              <a:t> lists</a:t>
            </a:r>
          </a:p>
        </p:txBody>
      </p:sp>
      <p:sp>
        <p:nvSpPr>
          <p:cNvPr id="10" name="TextBox 9">
            <a:extLst>
              <a:ext uri="{FF2B5EF4-FFF2-40B4-BE49-F238E27FC236}">
                <a16:creationId xmlns:a16="http://schemas.microsoft.com/office/drawing/2014/main" id="{DE5F5B84-C73A-134F-3DB1-1060791C10CD}"/>
              </a:ext>
            </a:extLst>
          </p:cNvPr>
          <p:cNvSpPr txBox="1"/>
          <p:nvPr/>
        </p:nvSpPr>
        <p:spPr bwMode="auto">
          <a:xfrm>
            <a:off x="1339638" y="5325448"/>
            <a:ext cx="464101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Since we’re locking anyway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1"/>
          <p:cNvSpPr>
            <a:spLocks noGrp="1"/>
          </p:cNvSpPr>
          <p:nvPr>
            <p:ph type="ftr" sz="quarter" idx="10"/>
          </p:nvPr>
        </p:nvSpPr>
        <p:spPr>
          <a:noFill/>
        </p:spPr>
        <p:txBody>
          <a:bodyPr/>
          <a:lstStyle/>
          <a:p>
            <a:r>
              <a:rPr lang="en-US" dirty="0"/>
              <a:t>Art of Multiprocessor Programming</a:t>
            </a:r>
          </a:p>
        </p:txBody>
      </p:sp>
      <p:sp>
        <p:nvSpPr>
          <p:cNvPr id="41987" name="Slide Number Placeholder 2"/>
          <p:cNvSpPr>
            <a:spLocks noGrp="1"/>
          </p:cNvSpPr>
          <p:nvPr>
            <p:ph type="sldNum" sz="quarter" idx="11"/>
          </p:nvPr>
        </p:nvSpPr>
        <p:spPr>
          <a:noFill/>
        </p:spPr>
        <p:txBody>
          <a:bodyPr/>
          <a:lstStyle/>
          <a:p>
            <a:fld id="{F80A36C3-734B-416F-AC0D-06D7E8827285}" type="slidenum">
              <a:rPr lang="x-none" smtClean="0"/>
              <a:pPr/>
              <a:t>33</a:t>
            </a:fld>
            <a:endParaRPr lang="en-US" dirty="0"/>
          </a:p>
        </p:txBody>
      </p:sp>
      <p:sp>
        <p:nvSpPr>
          <p:cNvPr id="41988" name="Rectangle 3"/>
          <p:cNvSpPr>
            <a:spLocks noGrp="1" noChangeArrowheads="1"/>
          </p:cNvSpPr>
          <p:nvPr>
            <p:ph type="title" idx="4294967295"/>
          </p:nvPr>
        </p:nvSpPr>
        <p:spPr/>
        <p:txBody>
          <a:bodyPr/>
          <a:lstStyle/>
          <a:p>
            <a:r>
              <a:rPr lang="en-US" dirty="0"/>
              <a:t>Fine-Grained Hash Set</a:t>
            </a:r>
          </a:p>
        </p:txBody>
      </p:sp>
      <p:sp>
        <p:nvSpPr>
          <p:cNvPr id="41989" name="Text Box 4"/>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FGHashSet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RangeLock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FGHashSet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lock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RangeLock</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i &lt; capacity; i++) {</a:t>
            </a:r>
          </a:p>
          <a:p>
            <a:pPr algn="l"/>
            <a:r>
              <a:rPr lang="en-US" b="0" dirty="0">
                <a:solidFill>
                  <a:srgbClr val="D4D4D4"/>
                </a:solidFill>
                <a:effectLst/>
                <a:latin typeface="Consolas" panose="020B0609020204030204" pitchFamily="49" charset="0"/>
              </a:rPr>
              <a:t>    lock[i]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RangeLock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LinkedList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75EFBA50-1F14-3F11-9BFA-8A784F41AA9F}"/>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FGHashSet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RangeLock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FGHashSet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lock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RangeLock</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i &lt; capacity; i++) {</a:t>
            </a:r>
          </a:p>
          <a:p>
            <a:pPr algn="l"/>
            <a:r>
              <a:rPr lang="en-US" b="0" dirty="0">
                <a:solidFill>
                  <a:srgbClr val="D4D4D4"/>
                </a:solidFill>
                <a:effectLst/>
                <a:latin typeface="Consolas" panose="020B0609020204030204" pitchFamily="49" charset="0"/>
              </a:rPr>
              <a:t>    lock[i]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RangeLock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LinkedList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
        <p:nvSpPr>
          <p:cNvPr id="43010" name="Footer Placeholder 1"/>
          <p:cNvSpPr>
            <a:spLocks noGrp="1"/>
          </p:cNvSpPr>
          <p:nvPr>
            <p:ph type="ftr" sz="quarter" idx="10"/>
          </p:nvPr>
        </p:nvSpPr>
        <p:spPr>
          <a:noFill/>
        </p:spPr>
        <p:txBody>
          <a:bodyPr/>
          <a:lstStyle/>
          <a:p>
            <a:r>
              <a:rPr lang="en-US" dirty="0"/>
              <a:t>Art of Multiprocessor Programming</a:t>
            </a:r>
          </a:p>
        </p:txBody>
      </p:sp>
      <p:sp>
        <p:nvSpPr>
          <p:cNvPr id="43011" name="Slide Number Placeholder 2"/>
          <p:cNvSpPr>
            <a:spLocks noGrp="1"/>
          </p:cNvSpPr>
          <p:nvPr>
            <p:ph type="sldNum" sz="quarter" idx="11"/>
          </p:nvPr>
        </p:nvSpPr>
        <p:spPr>
          <a:noFill/>
        </p:spPr>
        <p:txBody>
          <a:bodyPr/>
          <a:lstStyle/>
          <a:p>
            <a:fld id="{DBE1DDAE-1C04-447A-81C4-BDAA54080547}" type="slidenum">
              <a:rPr lang="x-none" smtClean="0"/>
              <a:pPr/>
              <a:t>34</a:t>
            </a:fld>
            <a:endParaRPr lang="en-US" dirty="0"/>
          </a:p>
        </p:txBody>
      </p:sp>
      <p:sp>
        <p:nvSpPr>
          <p:cNvPr id="43012" name="Rectangle 3"/>
          <p:cNvSpPr>
            <a:spLocks noGrp="1" noChangeArrowheads="1"/>
          </p:cNvSpPr>
          <p:nvPr>
            <p:ph type="title" idx="4294967295"/>
          </p:nvPr>
        </p:nvSpPr>
        <p:spPr/>
        <p:txBody>
          <a:bodyPr/>
          <a:lstStyle/>
          <a:p>
            <a:r>
              <a:rPr lang="en-US" dirty="0"/>
              <a:t>Fine-Grained Hash Set</a:t>
            </a:r>
          </a:p>
        </p:txBody>
      </p:sp>
      <p:sp>
        <p:nvSpPr>
          <p:cNvPr id="43014" name="AutoShape 5"/>
          <p:cNvSpPr>
            <a:spLocks noChangeArrowheads="1"/>
          </p:cNvSpPr>
          <p:nvPr/>
        </p:nvSpPr>
        <p:spPr bwMode="auto">
          <a:xfrm>
            <a:off x="901700" y="2411413"/>
            <a:ext cx="5454650" cy="581025"/>
          </a:xfrm>
          <a:prstGeom prst="wedgeRoundRectCallout">
            <a:avLst>
              <a:gd name="adj1" fmla="val 31606"/>
              <a:gd name="adj2" fmla="val 426505"/>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43015" name="Text Box 6"/>
          <p:cNvSpPr txBox="1">
            <a:spLocks noChangeArrowheads="1"/>
          </p:cNvSpPr>
          <p:nvPr/>
        </p:nvSpPr>
        <p:spPr bwMode="auto">
          <a:xfrm>
            <a:off x="4137433" y="5211123"/>
            <a:ext cx="2583963" cy="52322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Array of locks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2730A6D5-A7B0-7BE2-AD6B-406C667E9890}"/>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FGHashSet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RangeLock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FGHashSet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lock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RangeLock</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i &lt; capacity; i++) {</a:t>
            </a:r>
          </a:p>
          <a:p>
            <a:pPr algn="l"/>
            <a:r>
              <a:rPr lang="en-US" b="0" dirty="0">
                <a:solidFill>
                  <a:srgbClr val="D4D4D4"/>
                </a:solidFill>
                <a:effectLst/>
                <a:latin typeface="Consolas" panose="020B0609020204030204" pitchFamily="49" charset="0"/>
              </a:rPr>
              <a:t>    lock[i]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RangeLock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LinkedList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
        <p:nvSpPr>
          <p:cNvPr id="44034" name="Footer Placeholder 1"/>
          <p:cNvSpPr>
            <a:spLocks noGrp="1"/>
          </p:cNvSpPr>
          <p:nvPr>
            <p:ph type="ftr" sz="quarter" idx="10"/>
          </p:nvPr>
        </p:nvSpPr>
        <p:spPr>
          <a:noFill/>
        </p:spPr>
        <p:txBody>
          <a:bodyPr/>
          <a:lstStyle/>
          <a:p>
            <a:r>
              <a:rPr lang="en-US" dirty="0"/>
              <a:t>Art of Multiprocessor Programming</a:t>
            </a:r>
          </a:p>
        </p:txBody>
      </p:sp>
      <p:sp>
        <p:nvSpPr>
          <p:cNvPr id="44035" name="Slide Number Placeholder 2"/>
          <p:cNvSpPr>
            <a:spLocks noGrp="1"/>
          </p:cNvSpPr>
          <p:nvPr>
            <p:ph type="sldNum" sz="quarter" idx="11"/>
          </p:nvPr>
        </p:nvSpPr>
        <p:spPr>
          <a:noFill/>
        </p:spPr>
        <p:txBody>
          <a:bodyPr/>
          <a:lstStyle/>
          <a:p>
            <a:fld id="{D251F8E5-8441-4724-AB4A-AEBEE4AC0E29}" type="slidenum">
              <a:rPr lang="x-none" smtClean="0"/>
              <a:pPr/>
              <a:t>35</a:t>
            </a:fld>
            <a:endParaRPr lang="en-US" dirty="0"/>
          </a:p>
        </p:txBody>
      </p:sp>
      <p:sp>
        <p:nvSpPr>
          <p:cNvPr id="44036" name="Rectangle 3"/>
          <p:cNvSpPr>
            <a:spLocks noGrp="1" noChangeArrowheads="1"/>
          </p:cNvSpPr>
          <p:nvPr>
            <p:ph type="title" idx="4294967295"/>
          </p:nvPr>
        </p:nvSpPr>
        <p:spPr/>
        <p:txBody>
          <a:bodyPr/>
          <a:lstStyle/>
          <a:p>
            <a:r>
              <a:rPr lang="en-US" dirty="0"/>
              <a:t>Fine-Grained Hash Set</a:t>
            </a:r>
          </a:p>
        </p:txBody>
      </p:sp>
      <p:sp>
        <p:nvSpPr>
          <p:cNvPr id="44038" name="AutoShape 5"/>
          <p:cNvSpPr>
            <a:spLocks noChangeArrowheads="1"/>
          </p:cNvSpPr>
          <p:nvPr/>
        </p:nvSpPr>
        <p:spPr bwMode="auto">
          <a:xfrm>
            <a:off x="901700" y="2776538"/>
            <a:ext cx="4524375" cy="581025"/>
          </a:xfrm>
          <a:prstGeom prst="wedgeRoundRectCallout">
            <a:avLst>
              <a:gd name="adj1" fmla="val 30010"/>
              <a:gd name="adj2" fmla="val 37102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44039" name="Text Box 6"/>
          <p:cNvSpPr txBox="1">
            <a:spLocks noChangeArrowheads="1"/>
          </p:cNvSpPr>
          <p:nvPr/>
        </p:nvSpPr>
        <p:spPr bwMode="auto">
          <a:xfrm>
            <a:off x="3124200" y="5319832"/>
            <a:ext cx="2864950"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Array of buckets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34A20DD6-280C-A7C8-A340-6259EBBC7F83}"/>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FGHashSet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RangeLock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FGHashSet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lock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RangeLock</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i &lt; capacity; i++) {</a:t>
            </a:r>
          </a:p>
          <a:p>
            <a:pPr algn="l"/>
            <a:r>
              <a:rPr lang="en-US" b="0" dirty="0">
                <a:solidFill>
                  <a:srgbClr val="D4D4D4"/>
                </a:solidFill>
                <a:effectLst/>
                <a:latin typeface="Consolas" panose="020B0609020204030204" pitchFamily="49" charset="0"/>
              </a:rPr>
              <a:t>    lock[i]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RangeLock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LinkedList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
        <p:nvSpPr>
          <p:cNvPr id="45058" name="Footer Placeholder 1"/>
          <p:cNvSpPr>
            <a:spLocks noGrp="1"/>
          </p:cNvSpPr>
          <p:nvPr>
            <p:ph type="ftr" sz="quarter" idx="10"/>
          </p:nvPr>
        </p:nvSpPr>
        <p:spPr>
          <a:noFill/>
        </p:spPr>
        <p:txBody>
          <a:bodyPr/>
          <a:lstStyle/>
          <a:p>
            <a:r>
              <a:rPr lang="en-US" dirty="0"/>
              <a:t>Art of Multiprocessor Programming</a:t>
            </a:r>
          </a:p>
        </p:txBody>
      </p:sp>
      <p:sp>
        <p:nvSpPr>
          <p:cNvPr id="45059" name="Slide Number Placeholder 2"/>
          <p:cNvSpPr>
            <a:spLocks noGrp="1"/>
          </p:cNvSpPr>
          <p:nvPr>
            <p:ph type="sldNum" sz="quarter" idx="11"/>
          </p:nvPr>
        </p:nvSpPr>
        <p:spPr>
          <a:noFill/>
        </p:spPr>
        <p:txBody>
          <a:bodyPr/>
          <a:lstStyle/>
          <a:p>
            <a:fld id="{E675F8CC-A6BC-483A-BC93-B979EBD82B32}" type="slidenum">
              <a:rPr lang="x-none" smtClean="0"/>
              <a:pPr/>
              <a:t>36</a:t>
            </a:fld>
            <a:endParaRPr lang="en-US" dirty="0"/>
          </a:p>
        </p:txBody>
      </p:sp>
      <p:sp>
        <p:nvSpPr>
          <p:cNvPr id="45060" name="Rectangle 3"/>
          <p:cNvSpPr>
            <a:spLocks noGrp="1" noChangeArrowheads="1"/>
          </p:cNvSpPr>
          <p:nvPr>
            <p:ph type="title" idx="4294967295"/>
          </p:nvPr>
        </p:nvSpPr>
        <p:spPr/>
        <p:txBody>
          <a:bodyPr/>
          <a:lstStyle/>
          <a:p>
            <a:r>
              <a:rPr lang="en-US" dirty="0"/>
              <a:t>Fine-Grained Hash Set</a:t>
            </a:r>
          </a:p>
        </p:txBody>
      </p:sp>
      <p:sp>
        <p:nvSpPr>
          <p:cNvPr id="45062" name="AutoShape 5"/>
          <p:cNvSpPr>
            <a:spLocks noChangeArrowheads="1"/>
          </p:cNvSpPr>
          <p:nvPr/>
        </p:nvSpPr>
        <p:spPr bwMode="auto">
          <a:xfrm>
            <a:off x="1076325" y="4211638"/>
            <a:ext cx="7092950" cy="1306512"/>
          </a:xfrm>
          <a:prstGeom prst="wedgeRoundRectCallout">
            <a:avLst>
              <a:gd name="adj1" fmla="val 12264"/>
              <a:gd name="adj2" fmla="val -12982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45063" name="Text Box 6"/>
          <p:cNvSpPr txBox="1">
            <a:spLocks noChangeArrowheads="1"/>
          </p:cNvSpPr>
          <p:nvPr/>
        </p:nvSpPr>
        <p:spPr bwMode="auto">
          <a:xfrm>
            <a:off x="1277936" y="2520243"/>
            <a:ext cx="7092951" cy="584775"/>
          </a:xfrm>
          <a:prstGeom prst="rect">
            <a:avLst/>
          </a:prstGeom>
          <a:solidFill>
            <a:schemeClr val="tx1">
              <a:alpha val="79999"/>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Initially </a:t>
            </a:r>
            <a:r>
              <a:rPr lang="en-US" sz="3200" i="1" dirty="0">
                <a:solidFill>
                  <a:schemeClr val="bg1"/>
                </a:solidFill>
                <a:latin typeface="Arial" panose="020B0604020202020204" pitchFamily="34" charset="0"/>
                <a:cs typeface="Arial" panose="020B0604020202020204" pitchFamily="34" charset="0"/>
              </a:rPr>
              <a:t>same</a:t>
            </a:r>
            <a:r>
              <a:rPr lang="en-US" sz="2800" dirty="0">
                <a:solidFill>
                  <a:srgbClr val="FFFF00"/>
                </a:solidFill>
                <a:latin typeface="Arial" panose="020B0604020202020204" pitchFamily="34" charset="0"/>
                <a:cs typeface="Arial" panose="020B0604020202020204" pitchFamily="34" charset="0"/>
              </a:rPr>
              <a:t> number of locks and buckets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1"/>
          <p:cNvSpPr>
            <a:spLocks noGrp="1"/>
          </p:cNvSpPr>
          <p:nvPr>
            <p:ph type="ftr" sz="quarter" idx="10"/>
          </p:nvPr>
        </p:nvSpPr>
        <p:spPr>
          <a:noFill/>
        </p:spPr>
        <p:txBody>
          <a:bodyPr/>
          <a:lstStyle/>
          <a:p>
            <a:r>
              <a:rPr lang="en-US" dirty="0"/>
              <a:t>Art of Multiprocessor Programming</a:t>
            </a:r>
          </a:p>
        </p:txBody>
      </p:sp>
      <p:sp>
        <p:nvSpPr>
          <p:cNvPr id="46083" name="Slide Number Placeholder 2"/>
          <p:cNvSpPr>
            <a:spLocks noGrp="1"/>
          </p:cNvSpPr>
          <p:nvPr>
            <p:ph type="sldNum" sz="quarter" idx="11"/>
          </p:nvPr>
        </p:nvSpPr>
        <p:spPr>
          <a:noFill/>
        </p:spPr>
        <p:txBody>
          <a:bodyPr/>
          <a:lstStyle/>
          <a:p>
            <a:fld id="{F3E589EE-F4FE-496E-85AC-E66700C7A2EE}" type="slidenum">
              <a:rPr lang="x-none" smtClean="0"/>
              <a:pPr/>
              <a:t>37</a:t>
            </a:fld>
            <a:endParaRPr lang="en-US" dirty="0"/>
          </a:p>
        </p:txBody>
      </p:sp>
      <p:sp>
        <p:nvSpPr>
          <p:cNvPr id="46084" name="Rectangle 3"/>
          <p:cNvSpPr>
            <a:spLocks noGrp="1" noChangeArrowheads="1"/>
          </p:cNvSpPr>
          <p:nvPr>
            <p:ph type="title" idx="4294967295"/>
          </p:nvPr>
        </p:nvSpPr>
        <p:spPr/>
        <p:txBody>
          <a:bodyPr/>
          <a:lstStyle/>
          <a:p>
            <a:r>
              <a:rPr lang="en-US" dirty="0"/>
              <a:t>The add() method</a:t>
            </a:r>
          </a:p>
        </p:txBody>
      </p:sp>
      <p:sp>
        <p:nvSpPr>
          <p:cNvPr id="46085" name="Text Box 4"/>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keyHash</a:t>
            </a:r>
          </a:p>
          <a:p>
            <a:pPr algn="l"/>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(lock[keyHash])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table[tabHash].</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91092705-413F-2B09-C68A-DF28A5BA0A68}"/>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dirty="0">
                <a:solidFill>
                  <a:srgbClr val="569CD6"/>
                </a:solidFill>
                <a:effectLst/>
                <a:latin typeface="Consolas" panose="020B0609020204030204" pitchFamily="49" charset="0"/>
              </a:rPr>
              <a:t>public</a:t>
            </a:r>
            <a:r>
              <a:rPr lang="en-US" dirty="0">
                <a:solidFill>
                  <a:srgbClr val="D4D4D4"/>
                </a:solidFill>
                <a:effectLst/>
                <a:latin typeface="Consolas" panose="020B0609020204030204" pitchFamily="49" charset="0"/>
              </a:rPr>
              <a:t> </a:t>
            </a:r>
            <a:r>
              <a:rPr lang="en-US" dirty="0">
                <a:solidFill>
                  <a:srgbClr val="4EC9B0"/>
                </a:solidFill>
                <a:effectLst/>
                <a:latin typeface="Consolas" panose="020B0609020204030204" pitchFamily="49" charset="0"/>
              </a:rPr>
              <a:t>boolean</a:t>
            </a:r>
            <a:r>
              <a:rPr lang="en-US" dirty="0">
                <a:solidFill>
                  <a:srgbClr val="D4D4D4"/>
                </a:solidFill>
                <a:effectLst/>
                <a:latin typeface="Consolas" panose="020B0609020204030204" pitchFamily="49" charset="0"/>
              </a:rPr>
              <a:t> </a:t>
            </a:r>
            <a:r>
              <a:rPr lang="en-US" dirty="0">
                <a:solidFill>
                  <a:srgbClr val="DCDCAA"/>
                </a:solidFill>
                <a:effectLst/>
                <a:latin typeface="Consolas" panose="020B0609020204030204" pitchFamily="49" charset="0"/>
              </a:rPr>
              <a:t>add</a:t>
            </a:r>
            <a:r>
              <a:rPr lang="en-US" dirty="0">
                <a:solidFill>
                  <a:srgbClr val="D4D4D4"/>
                </a:solidFill>
                <a:effectLst/>
                <a:latin typeface="Consolas" panose="020B0609020204030204" pitchFamily="49" charset="0"/>
              </a:rPr>
              <a:t>(</a:t>
            </a:r>
            <a:r>
              <a:rPr lang="en-US" dirty="0">
                <a:solidFill>
                  <a:srgbClr val="4EC9B0"/>
                </a:solidFill>
                <a:effectLst/>
                <a:latin typeface="Consolas" panose="020B0609020204030204" pitchFamily="49" charset="0"/>
              </a:rPr>
              <a:t>Object</a:t>
            </a:r>
            <a:r>
              <a:rPr lang="en-US" dirty="0">
                <a:solidFill>
                  <a:srgbClr val="D4D4D4"/>
                </a:solidFill>
                <a:effectLst/>
                <a:latin typeface="Consolas" panose="020B0609020204030204" pitchFamily="49" charset="0"/>
              </a:rPr>
              <a:t> key) {</a:t>
            </a:r>
          </a:p>
          <a:p>
            <a:pPr algn="l"/>
            <a:r>
              <a:rPr lang="en-US" dirty="0">
                <a:solidFill>
                  <a:srgbClr val="D4D4D4"/>
                </a:solidFill>
                <a:effectLst/>
                <a:latin typeface="Consolas" panose="020B0609020204030204" pitchFamily="49" charset="0"/>
              </a:rPr>
              <a:t>  </a:t>
            </a:r>
            <a:r>
              <a:rPr lang="en-US" dirty="0">
                <a:solidFill>
                  <a:srgbClr val="4EC9B0"/>
                </a:solidFill>
                <a:effectLst/>
                <a:latin typeface="Consolas" panose="020B0609020204030204" pitchFamily="49" charset="0"/>
              </a:rPr>
              <a:t>int</a:t>
            </a:r>
            <a:r>
              <a:rPr lang="en-US" dirty="0">
                <a:solidFill>
                  <a:srgbClr val="D4D4D4"/>
                </a:solidFill>
                <a:effectLst/>
                <a:latin typeface="Consolas" panose="020B0609020204030204" pitchFamily="49" charset="0"/>
              </a:rPr>
              <a:t> keyHash</a:t>
            </a:r>
          </a:p>
          <a:p>
            <a:pPr algn="l"/>
            <a:r>
              <a:rPr lang="en-US" dirty="0">
                <a:solidFill>
                  <a:srgbClr val="D4D4D4"/>
                </a:solidFill>
                <a:effectLst/>
                <a:latin typeface="Consolas" panose="020B0609020204030204" pitchFamily="49" charset="0"/>
              </a:rPr>
              <a:t>   = </a:t>
            </a:r>
            <a:r>
              <a:rPr lang="en-US" dirty="0">
                <a:solidFill>
                  <a:srgbClr val="9CDCFE"/>
                </a:solidFill>
                <a:effectLst/>
                <a:latin typeface="Consolas" panose="020B0609020204030204" pitchFamily="49" charset="0"/>
              </a:rPr>
              <a:t>key</a:t>
            </a:r>
            <a:r>
              <a:rPr lang="en-US" dirty="0">
                <a:solidFill>
                  <a:srgbClr val="D4D4D4"/>
                </a:solidFill>
                <a:effectLst/>
                <a:latin typeface="Consolas" panose="020B0609020204030204" pitchFamily="49" charset="0"/>
              </a:rPr>
              <a:t>.</a:t>
            </a:r>
            <a:r>
              <a:rPr lang="en-US" dirty="0">
                <a:solidFill>
                  <a:srgbClr val="DCDCAA"/>
                </a:solidFill>
                <a:effectLst/>
                <a:latin typeface="Consolas" panose="020B0609020204030204" pitchFamily="49" charset="0"/>
              </a:rPr>
              <a:t>hashCode</a:t>
            </a:r>
            <a:r>
              <a:rPr lang="en-US" dirty="0">
                <a:solidFill>
                  <a:srgbClr val="D4D4D4"/>
                </a:solidFill>
                <a:effectLst/>
                <a:latin typeface="Consolas" panose="020B0609020204030204" pitchFamily="49" charset="0"/>
              </a:rPr>
              <a:t>() % </a:t>
            </a:r>
            <a:r>
              <a:rPr lang="en-US" dirty="0">
                <a:solidFill>
                  <a:srgbClr val="9CDCFE"/>
                </a:solidFill>
                <a:effectLst/>
                <a:latin typeface="Consolas" panose="020B0609020204030204" pitchFamily="49" charset="0"/>
              </a:rPr>
              <a:t>lock</a:t>
            </a:r>
            <a:r>
              <a:rPr lang="en-US" dirty="0">
                <a:solidFill>
                  <a:srgbClr val="D4D4D4"/>
                </a:solidFill>
                <a:effectLst/>
                <a:latin typeface="Consolas" panose="020B0609020204030204" pitchFamily="49" charset="0"/>
              </a:rPr>
              <a:t>.</a:t>
            </a:r>
            <a:r>
              <a:rPr lang="en-US" dirty="0">
                <a:solidFill>
                  <a:srgbClr val="9CDCFE"/>
                </a:solidFill>
                <a:effectLst/>
                <a:latin typeface="Consolas" panose="020B0609020204030204" pitchFamily="49" charset="0"/>
              </a:rPr>
              <a:t>length</a:t>
            </a:r>
            <a:r>
              <a:rPr lang="en-US" dirty="0">
                <a:solidFill>
                  <a:srgbClr val="D4D4D4"/>
                </a:solidFill>
                <a:effectLst/>
                <a:latin typeface="Consolas" panose="020B0609020204030204" pitchFamily="49" charset="0"/>
              </a:rPr>
              <a:t>;</a:t>
            </a:r>
          </a:p>
          <a:p>
            <a:pPr algn="l"/>
            <a:r>
              <a:rPr lang="en-US" dirty="0">
                <a:solidFill>
                  <a:srgbClr val="D4D4D4"/>
                </a:solidFill>
                <a:effectLst/>
                <a:latin typeface="Consolas" panose="020B0609020204030204" pitchFamily="49" charset="0"/>
              </a:rPr>
              <a:t>  </a:t>
            </a:r>
            <a:r>
              <a:rPr lang="en-US" dirty="0">
                <a:solidFill>
                  <a:srgbClr val="569CD6"/>
                </a:solidFill>
                <a:effectLst/>
                <a:latin typeface="Consolas" panose="020B0609020204030204" pitchFamily="49" charset="0"/>
              </a:rPr>
              <a:t>synchronized</a:t>
            </a:r>
            <a:r>
              <a:rPr lang="en-US" dirty="0">
                <a:solidFill>
                  <a:srgbClr val="D4D4D4"/>
                </a:solidFill>
                <a:effectLst/>
                <a:latin typeface="Consolas" panose="020B0609020204030204" pitchFamily="49" charset="0"/>
              </a:rPr>
              <a:t> (lock[keyHash]) {</a:t>
            </a:r>
          </a:p>
          <a:p>
            <a:pPr algn="l"/>
            <a:r>
              <a:rPr lang="en-US" dirty="0">
                <a:solidFill>
                  <a:srgbClr val="D4D4D4"/>
                </a:solidFill>
                <a:effectLst/>
                <a:latin typeface="Consolas" panose="020B0609020204030204" pitchFamily="49" charset="0"/>
              </a:rPr>
              <a:t>   </a:t>
            </a:r>
            <a:r>
              <a:rPr lang="en-US" dirty="0">
                <a:solidFill>
                  <a:srgbClr val="4EC9B0"/>
                </a:solidFill>
                <a:effectLst/>
                <a:latin typeface="Consolas" panose="020B0609020204030204" pitchFamily="49" charset="0"/>
              </a:rPr>
              <a:t>int</a:t>
            </a:r>
            <a:r>
              <a:rPr lang="en-US" dirty="0">
                <a:solidFill>
                  <a:srgbClr val="D4D4D4"/>
                </a:solidFill>
                <a:effectLst/>
                <a:latin typeface="Consolas" panose="020B0609020204030204" pitchFamily="49" charset="0"/>
              </a:rPr>
              <a:t> </a:t>
            </a:r>
            <a:r>
              <a:rPr lang="en-US" dirty="0">
                <a:solidFill>
                  <a:srgbClr val="9CDCFE"/>
                </a:solidFill>
                <a:effectLst/>
                <a:latin typeface="Consolas" panose="020B0609020204030204" pitchFamily="49" charset="0"/>
              </a:rPr>
              <a:t>tabHash</a:t>
            </a:r>
            <a:r>
              <a:rPr lang="en-US" dirty="0">
                <a:solidFill>
                  <a:srgbClr val="D4D4D4"/>
                </a:solidFill>
                <a:effectLst/>
                <a:latin typeface="Consolas" panose="020B0609020204030204" pitchFamily="49" charset="0"/>
              </a:rPr>
              <a:t> = </a:t>
            </a:r>
            <a:r>
              <a:rPr lang="en-US" dirty="0">
                <a:solidFill>
                  <a:srgbClr val="9CDCFE"/>
                </a:solidFill>
                <a:effectLst/>
                <a:latin typeface="Consolas" panose="020B0609020204030204" pitchFamily="49" charset="0"/>
              </a:rPr>
              <a:t>key</a:t>
            </a:r>
            <a:r>
              <a:rPr lang="en-US" dirty="0">
                <a:solidFill>
                  <a:srgbClr val="D4D4D4"/>
                </a:solidFill>
                <a:effectLst/>
                <a:latin typeface="Consolas" panose="020B0609020204030204" pitchFamily="49" charset="0"/>
              </a:rPr>
              <a:t>.</a:t>
            </a:r>
            <a:r>
              <a:rPr lang="en-US" dirty="0">
                <a:solidFill>
                  <a:srgbClr val="DCDCAA"/>
                </a:solidFill>
                <a:effectLst/>
                <a:latin typeface="Consolas" panose="020B0609020204030204" pitchFamily="49" charset="0"/>
              </a:rPr>
              <a:t>hashCode</a:t>
            </a:r>
            <a:r>
              <a:rPr lang="en-US" dirty="0">
                <a:solidFill>
                  <a:srgbClr val="D4D4D4"/>
                </a:solidFill>
                <a:effectLst/>
                <a:latin typeface="Consolas" panose="020B0609020204030204" pitchFamily="49" charset="0"/>
              </a:rPr>
              <a:t>() %</a:t>
            </a:r>
          </a:p>
          <a:p>
            <a:pPr algn="l"/>
            <a:r>
              <a:rPr lang="en-US" dirty="0">
                <a:solidFill>
                  <a:srgbClr val="D4D4D4"/>
                </a:solidFill>
                <a:effectLst/>
                <a:latin typeface="Consolas" panose="020B0609020204030204" pitchFamily="49" charset="0"/>
              </a:rPr>
              <a:t>                   </a:t>
            </a:r>
            <a:r>
              <a:rPr lang="en-US" dirty="0">
                <a:solidFill>
                  <a:srgbClr val="9CDCFE"/>
                </a:solidFill>
                <a:effectLst/>
                <a:latin typeface="Consolas" panose="020B0609020204030204" pitchFamily="49" charset="0"/>
              </a:rPr>
              <a:t>table</a:t>
            </a:r>
            <a:r>
              <a:rPr lang="en-US" dirty="0">
                <a:solidFill>
                  <a:srgbClr val="D4D4D4"/>
                </a:solidFill>
                <a:effectLst/>
                <a:latin typeface="Consolas" panose="020B0609020204030204" pitchFamily="49" charset="0"/>
              </a:rPr>
              <a:t>.</a:t>
            </a:r>
            <a:r>
              <a:rPr lang="en-US" dirty="0">
                <a:solidFill>
                  <a:srgbClr val="9CDCFE"/>
                </a:solidFill>
                <a:effectLst/>
                <a:latin typeface="Consolas" panose="020B0609020204030204" pitchFamily="49" charset="0"/>
              </a:rPr>
              <a:t>length</a:t>
            </a:r>
            <a:r>
              <a:rPr lang="en-US" dirty="0">
                <a:solidFill>
                  <a:srgbClr val="D4D4D4"/>
                </a:solidFill>
                <a:effectLst/>
                <a:latin typeface="Consolas" panose="020B0609020204030204" pitchFamily="49" charset="0"/>
              </a:rPr>
              <a:t>;</a:t>
            </a:r>
          </a:p>
          <a:p>
            <a:pPr algn="l"/>
            <a:r>
              <a:rPr lang="en-US" dirty="0">
                <a:solidFill>
                  <a:srgbClr val="D4D4D4"/>
                </a:solidFill>
                <a:effectLst/>
                <a:latin typeface="Consolas" panose="020B0609020204030204" pitchFamily="49" charset="0"/>
              </a:rPr>
              <a:t>   </a:t>
            </a:r>
            <a:r>
              <a:rPr lang="en-US" dirty="0">
                <a:solidFill>
                  <a:srgbClr val="C586C0"/>
                </a:solidFill>
                <a:effectLst/>
                <a:latin typeface="Consolas" panose="020B0609020204030204" pitchFamily="49" charset="0"/>
              </a:rPr>
              <a:t>return</a:t>
            </a:r>
            <a:r>
              <a:rPr lang="en-US" dirty="0">
                <a:solidFill>
                  <a:srgbClr val="D4D4D4"/>
                </a:solidFill>
                <a:effectLst/>
                <a:latin typeface="Consolas" panose="020B0609020204030204" pitchFamily="49" charset="0"/>
              </a:rPr>
              <a:t> table[tabHash].</a:t>
            </a:r>
            <a:r>
              <a:rPr lang="en-US" dirty="0">
                <a:solidFill>
                  <a:srgbClr val="DCDCAA"/>
                </a:solidFill>
                <a:effectLst/>
                <a:latin typeface="Consolas" panose="020B0609020204030204" pitchFamily="49" charset="0"/>
              </a:rPr>
              <a:t>add</a:t>
            </a:r>
            <a:r>
              <a:rPr lang="en-US" dirty="0">
                <a:solidFill>
                  <a:srgbClr val="D4D4D4"/>
                </a:solidFill>
                <a:effectLst/>
                <a:latin typeface="Consolas" panose="020B0609020204030204" pitchFamily="49" charset="0"/>
              </a:rPr>
              <a:t>(key);</a:t>
            </a:r>
          </a:p>
          <a:p>
            <a:pPr algn="l"/>
            <a:r>
              <a:rPr lang="en-US" dirty="0">
                <a:solidFill>
                  <a:srgbClr val="D4D4D4"/>
                </a:solidFill>
                <a:effectLst/>
                <a:latin typeface="Consolas" panose="020B0609020204030204" pitchFamily="49" charset="0"/>
              </a:rPr>
              <a:t>  }</a:t>
            </a:r>
          </a:p>
          <a:p>
            <a:pPr algn="l"/>
            <a:r>
              <a:rPr lang="en-US" dirty="0">
                <a:solidFill>
                  <a:srgbClr val="D4D4D4"/>
                </a:solidFill>
                <a:effectLst/>
                <a:latin typeface="Consolas" panose="020B0609020204030204" pitchFamily="49" charset="0"/>
              </a:rPr>
              <a:t> }</a:t>
            </a:r>
          </a:p>
        </p:txBody>
      </p:sp>
      <p:sp>
        <p:nvSpPr>
          <p:cNvPr id="47106" name="Footer Placeholder 1"/>
          <p:cNvSpPr>
            <a:spLocks noGrp="1"/>
          </p:cNvSpPr>
          <p:nvPr>
            <p:ph type="ftr" sz="quarter" idx="10"/>
          </p:nvPr>
        </p:nvSpPr>
        <p:spPr>
          <a:noFill/>
        </p:spPr>
        <p:txBody>
          <a:bodyPr/>
          <a:lstStyle/>
          <a:p>
            <a:r>
              <a:rPr lang="en-US" dirty="0"/>
              <a:t>Art of Multiprocessor Programming</a:t>
            </a:r>
          </a:p>
        </p:txBody>
      </p:sp>
      <p:sp>
        <p:nvSpPr>
          <p:cNvPr id="47107" name="Slide Number Placeholder 2"/>
          <p:cNvSpPr>
            <a:spLocks noGrp="1"/>
          </p:cNvSpPr>
          <p:nvPr>
            <p:ph type="sldNum" sz="quarter" idx="11"/>
          </p:nvPr>
        </p:nvSpPr>
        <p:spPr>
          <a:noFill/>
        </p:spPr>
        <p:txBody>
          <a:bodyPr/>
          <a:lstStyle/>
          <a:p>
            <a:fld id="{5AFC54D0-F88F-4ACA-9D01-7F5D8F4CACB3}" type="slidenum">
              <a:rPr lang="x-none" smtClean="0"/>
              <a:pPr/>
              <a:t>38</a:t>
            </a:fld>
            <a:endParaRPr lang="en-US" dirty="0"/>
          </a:p>
        </p:txBody>
      </p:sp>
      <p:sp>
        <p:nvSpPr>
          <p:cNvPr id="47108" name="Rectangle 3"/>
          <p:cNvSpPr>
            <a:spLocks noGrp="1" noChangeArrowheads="1"/>
          </p:cNvSpPr>
          <p:nvPr>
            <p:ph type="title" idx="4294967295"/>
          </p:nvPr>
        </p:nvSpPr>
        <p:spPr/>
        <p:txBody>
          <a:bodyPr/>
          <a:lstStyle/>
          <a:p>
            <a:r>
              <a:rPr lang="en-US" dirty="0"/>
              <a:t>Fine-Grained Locking</a:t>
            </a:r>
          </a:p>
        </p:txBody>
      </p:sp>
      <p:sp>
        <p:nvSpPr>
          <p:cNvPr id="47110" name="AutoShape 5"/>
          <p:cNvSpPr>
            <a:spLocks noChangeArrowheads="1"/>
          </p:cNvSpPr>
          <p:nvPr/>
        </p:nvSpPr>
        <p:spPr bwMode="auto">
          <a:xfrm>
            <a:off x="887278" y="2371427"/>
            <a:ext cx="6383338" cy="833437"/>
          </a:xfrm>
          <a:prstGeom prst="wedgeRoundRectCallout">
            <a:avLst>
              <a:gd name="adj1" fmla="val 7384"/>
              <a:gd name="adj2" fmla="val 22744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47111" name="Text Box 6"/>
          <p:cNvSpPr txBox="1">
            <a:spLocks noChangeArrowheads="1"/>
          </p:cNvSpPr>
          <p:nvPr/>
        </p:nvSpPr>
        <p:spPr bwMode="auto">
          <a:xfrm>
            <a:off x="2879725" y="4703763"/>
            <a:ext cx="2398445" cy="523220"/>
          </a:xfrm>
          <a:prstGeom prst="rect">
            <a:avLst/>
          </a:prstGeom>
          <a:solidFill>
            <a:schemeClr val="tx1">
              <a:alpha val="79999"/>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Which lock?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A0C11C0B-0B42-F426-CEAA-608AB762918C}"/>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keyHash</a:t>
            </a:r>
          </a:p>
          <a:p>
            <a:pPr algn="l"/>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(lock[keyHash])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table[tabHash].</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48130" name="Footer Placeholder 1"/>
          <p:cNvSpPr>
            <a:spLocks noGrp="1"/>
          </p:cNvSpPr>
          <p:nvPr>
            <p:ph type="ftr" sz="quarter" idx="10"/>
          </p:nvPr>
        </p:nvSpPr>
        <p:spPr>
          <a:noFill/>
        </p:spPr>
        <p:txBody>
          <a:bodyPr/>
          <a:lstStyle/>
          <a:p>
            <a:r>
              <a:rPr lang="en-US" dirty="0"/>
              <a:t>Art of Multiprocessor Programming</a:t>
            </a:r>
          </a:p>
        </p:txBody>
      </p:sp>
      <p:sp>
        <p:nvSpPr>
          <p:cNvPr id="48131" name="Slide Number Placeholder 2"/>
          <p:cNvSpPr>
            <a:spLocks noGrp="1"/>
          </p:cNvSpPr>
          <p:nvPr>
            <p:ph type="sldNum" sz="quarter" idx="11"/>
          </p:nvPr>
        </p:nvSpPr>
        <p:spPr>
          <a:noFill/>
        </p:spPr>
        <p:txBody>
          <a:bodyPr/>
          <a:lstStyle/>
          <a:p>
            <a:fld id="{38AA9F45-AC1F-4F06-9FB0-2D9AA2E44745}" type="slidenum">
              <a:rPr lang="x-none" smtClean="0"/>
              <a:pPr/>
              <a:t>39</a:t>
            </a:fld>
            <a:endParaRPr lang="en-US" dirty="0"/>
          </a:p>
        </p:txBody>
      </p:sp>
      <p:sp>
        <p:nvSpPr>
          <p:cNvPr id="4813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4BEA253F-F3D8-4EE9-8BC1-728C6CD2B384}" type="slidenum">
              <a:rPr lang="x-none" sz="1400">
                <a:solidFill>
                  <a:schemeClr val="tx1"/>
                </a:solidFill>
                <a:latin typeface="Arial" panose="020B0604020202020204" pitchFamily="34" charset="0"/>
                <a:cs typeface="Arial" panose="020B0604020202020204" pitchFamily="34" charset="0"/>
              </a:rPr>
              <a:pPr/>
              <a:t>39</a:t>
            </a:fld>
            <a:endParaRPr lang="en-US" sz="1400" dirty="0">
              <a:solidFill>
                <a:schemeClr val="tx1"/>
              </a:solidFill>
              <a:latin typeface="Arial" panose="020B0604020202020204" pitchFamily="34" charset="0"/>
              <a:cs typeface="Arial" panose="020B0604020202020204" pitchFamily="34" charset="0"/>
            </a:endParaRPr>
          </a:p>
        </p:txBody>
      </p:sp>
      <p:sp>
        <p:nvSpPr>
          <p:cNvPr id="48133" name="Rectangle 3"/>
          <p:cNvSpPr>
            <a:spLocks noGrp="1" noChangeArrowheads="1"/>
          </p:cNvSpPr>
          <p:nvPr>
            <p:ph type="title" idx="4294967295"/>
          </p:nvPr>
        </p:nvSpPr>
        <p:spPr/>
        <p:txBody>
          <a:bodyPr/>
          <a:lstStyle/>
          <a:p>
            <a:r>
              <a:rPr lang="en-US" dirty="0"/>
              <a:t>The add() method</a:t>
            </a:r>
          </a:p>
        </p:txBody>
      </p:sp>
      <p:sp>
        <p:nvSpPr>
          <p:cNvPr id="48135" name="AutoShape 5"/>
          <p:cNvSpPr>
            <a:spLocks noChangeArrowheads="1"/>
          </p:cNvSpPr>
          <p:nvPr/>
        </p:nvSpPr>
        <p:spPr bwMode="auto">
          <a:xfrm>
            <a:off x="933449" y="3178218"/>
            <a:ext cx="5972175" cy="449262"/>
          </a:xfrm>
          <a:prstGeom prst="wedgeRoundRectCallout">
            <a:avLst>
              <a:gd name="adj1" fmla="val 8880"/>
              <a:gd name="adj2" fmla="val 34469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cs typeface="Arial" panose="020B0604020202020204" pitchFamily="34" charset="0"/>
            </a:endParaRPr>
          </a:p>
        </p:txBody>
      </p:sp>
      <p:sp>
        <p:nvSpPr>
          <p:cNvPr id="48136" name="Text Box 6"/>
          <p:cNvSpPr txBox="1">
            <a:spLocks noChangeArrowheads="1"/>
          </p:cNvSpPr>
          <p:nvPr/>
        </p:nvSpPr>
        <p:spPr bwMode="auto">
          <a:xfrm>
            <a:off x="2995612" y="4991903"/>
            <a:ext cx="3152775" cy="579438"/>
          </a:xfrm>
          <a:prstGeom prst="rect">
            <a:avLst/>
          </a:prstGeom>
          <a:noFill/>
          <a:ln w="38100">
            <a:solidFill>
              <a:srgbClr val="FF0000"/>
            </a:solidFill>
            <a:miter lim="800000"/>
            <a:headEnd/>
            <a:tailEnd/>
          </a:ln>
        </p:spPr>
        <p:txBody>
          <a:bodyPr wrap="square">
            <a:spAutoFit/>
          </a:bodyPr>
          <a:lstStyle/>
          <a:p>
            <a:pPr algn="ctr"/>
            <a:r>
              <a:rPr lang="en-US" sz="3200" dirty="0">
                <a:solidFill>
                  <a:srgbClr val="FFFF00"/>
                </a:solidFill>
                <a:latin typeface="Arial" panose="020B0604020202020204" pitchFamily="34" charset="0"/>
                <a:cs typeface="Arial" panose="020B0604020202020204" pitchFamily="34" charset="0"/>
              </a:rPr>
              <a:t>Acquire the lock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54A6A71E-C7BE-077A-83B2-7B50C6E06168}"/>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keyHash</a:t>
            </a:r>
          </a:p>
          <a:p>
            <a:pPr algn="l"/>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(lock[keyHash])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table[tabHash].</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49154" name="Footer Placeholder 1"/>
          <p:cNvSpPr>
            <a:spLocks noGrp="1"/>
          </p:cNvSpPr>
          <p:nvPr>
            <p:ph type="ftr" sz="quarter" idx="10"/>
          </p:nvPr>
        </p:nvSpPr>
        <p:spPr>
          <a:noFill/>
        </p:spPr>
        <p:txBody>
          <a:bodyPr/>
          <a:lstStyle/>
          <a:p>
            <a:r>
              <a:rPr lang="en-US" dirty="0"/>
              <a:t>Art of Multiprocessor Programming</a:t>
            </a:r>
          </a:p>
        </p:txBody>
      </p:sp>
      <p:sp>
        <p:nvSpPr>
          <p:cNvPr id="49155" name="Slide Number Placeholder 2"/>
          <p:cNvSpPr>
            <a:spLocks noGrp="1"/>
          </p:cNvSpPr>
          <p:nvPr>
            <p:ph type="sldNum" sz="quarter" idx="11"/>
          </p:nvPr>
        </p:nvSpPr>
        <p:spPr>
          <a:noFill/>
        </p:spPr>
        <p:txBody>
          <a:bodyPr/>
          <a:lstStyle/>
          <a:p>
            <a:fld id="{3F4608CB-0967-4183-88F1-92A0220602FB}" type="slidenum">
              <a:rPr lang="x-none" smtClean="0"/>
              <a:pPr/>
              <a:t>40</a:t>
            </a:fld>
            <a:endParaRPr lang="en-US" dirty="0"/>
          </a:p>
        </p:txBody>
      </p:sp>
      <p:sp>
        <p:nvSpPr>
          <p:cNvPr id="4915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5D56F36C-2F83-49B6-9F60-BAA0E36BCA58}" type="slidenum">
              <a:rPr lang="x-none" sz="1400">
                <a:solidFill>
                  <a:schemeClr val="tx1"/>
                </a:solidFill>
                <a:latin typeface="Arial" panose="020B0604020202020204" pitchFamily="34" charset="0"/>
                <a:cs typeface="Arial" panose="020B0604020202020204" pitchFamily="34" charset="0"/>
              </a:rPr>
              <a:pPr/>
              <a:t>40</a:t>
            </a:fld>
            <a:endParaRPr lang="en-US" sz="1400" dirty="0">
              <a:solidFill>
                <a:schemeClr val="tx1"/>
              </a:solidFill>
              <a:latin typeface="Arial" panose="020B0604020202020204" pitchFamily="34" charset="0"/>
              <a:cs typeface="Arial" panose="020B0604020202020204" pitchFamily="34" charset="0"/>
            </a:endParaRPr>
          </a:p>
        </p:txBody>
      </p:sp>
      <p:sp>
        <p:nvSpPr>
          <p:cNvPr id="49157" name="Rectangle 3"/>
          <p:cNvSpPr>
            <a:spLocks noGrp="1" noChangeArrowheads="1"/>
          </p:cNvSpPr>
          <p:nvPr>
            <p:ph type="title" idx="4294967295"/>
          </p:nvPr>
        </p:nvSpPr>
        <p:spPr/>
        <p:txBody>
          <a:bodyPr/>
          <a:lstStyle/>
          <a:p>
            <a:r>
              <a:rPr lang="en-US" dirty="0"/>
              <a:t>Fine-Grained Locking</a:t>
            </a:r>
          </a:p>
        </p:txBody>
      </p:sp>
      <p:sp>
        <p:nvSpPr>
          <p:cNvPr id="49159" name="AutoShape 5"/>
          <p:cNvSpPr>
            <a:spLocks noChangeArrowheads="1"/>
          </p:cNvSpPr>
          <p:nvPr/>
        </p:nvSpPr>
        <p:spPr bwMode="auto">
          <a:xfrm>
            <a:off x="1293813" y="3541486"/>
            <a:ext cx="5846762" cy="793977"/>
          </a:xfrm>
          <a:prstGeom prst="wedgeRoundRectCallout">
            <a:avLst>
              <a:gd name="adj1" fmla="val 8784"/>
              <a:gd name="adj2" fmla="val 17058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49160" name="Text Box 6"/>
          <p:cNvSpPr txBox="1">
            <a:spLocks noChangeArrowheads="1"/>
          </p:cNvSpPr>
          <p:nvPr/>
        </p:nvSpPr>
        <p:spPr bwMode="auto">
          <a:xfrm>
            <a:off x="3194957" y="5398861"/>
            <a:ext cx="2874601"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Which bucket?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FC001AF2-BBB2-7AED-7B11-FFCDAAE90F7F}"/>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keyHash</a:t>
            </a:r>
          </a:p>
          <a:p>
            <a:pPr algn="l"/>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(lock[keyHash])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table[tabHash].</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50178" name="Footer Placeholder 1"/>
          <p:cNvSpPr>
            <a:spLocks noGrp="1"/>
          </p:cNvSpPr>
          <p:nvPr>
            <p:ph type="ftr" sz="quarter" idx="10"/>
          </p:nvPr>
        </p:nvSpPr>
        <p:spPr>
          <a:noFill/>
        </p:spPr>
        <p:txBody>
          <a:bodyPr/>
          <a:lstStyle/>
          <a:p>
            <a:r>
              <a:rPr lang="en-US" dirty="0"/>
              <a:t>Art of Multiprocessor Programming</a:t>
            </a:r>
          </a:p>
        </p:txBody>
      </p:sp>
      <p:sp>
        <p:nvSpPr>
          <p:cNvPr id="50179" name="Slide Number Placeholder 2"/>
          <p:cNvSpPr>
            <a:spLocks noGrp="1"/>
          </p:cNvSpPr>
          <p:nvPr>
            <p:ph type="sldNum" sz="quarter" idx="11"/>
          </p:nvPr>
        </p:nvSpPr>
        <p:spPr>
          <a:noFill/>
        </p:spPr>
        <p:txBody>
          <a:bodyPr/>
          <a:lstStyle/>
          <a:p>
            <a:fld id="{A7C0F289-554F-4821-8A85-F0CAF0E74615}" type="slidenum">
              <a:rPr lang="x-none" smtClean="0"/>
              <a:pPr/>
              <a:t>41</a:t>
            </a:fld>
            <a:endParaRPr lang="en-US" dirty="0"/>
          </a:p>
        </p:txBody>
      </p:sp>
      <p:sp>
        <p:nvSpPr>
          <p:cNvPr id="5018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A9269970-C83D-4191-9179-72232E222150}" type="slidenum">
              <a:rPr lang="x-none" sz="1400">
                <a:solidFill>
                  <a:schemeClr val="tx1"/>
                </a:solidFill>
                <a:latin typeface="Arial" panose="020B0604020202020204" pitchFamily="34" charset="0"/>
                <a:cs typeface="Arial" panose="020B0604020202020204" pitchFamily="34" charset="0"/>
              </a:rPr>
              <a:pPr/>
              <a:t>41</a:t>
            </a:fld>
            <a:endParaRPr lang="en-US" sz="1400" dirty="0">
              <a:solidFill>
                <a:schemeClr val="tx1"/>
              </a:solidFill>
              <a:latin typeface="Arial" panose="020B0604020202020204" pitchFamily="34" charset="0"/>
              <a:cs typeface="Arial" panose="020B0604020202020204" pitchFamily="34" charset="0"/>
            </a:endParaRPr>
          </a:p>
        </p:txBody>
      </p:sp>
      <p:sp>
        <p:nvSpPr>
          <p:cNvPr id="50181" name="Rectangle 3"/>
          <p:cNvSpPr>
            <a:spLocks noGrp="1" noChangeArrowheads="1"/>
          </p:cNvSpPr>
          <p:nvPr>
            <p:ph type="title" idx="4294967295"/>
          </p:nvPr>
        </p:nvSpPr>
        <p:spPr/>
        <p:txBody>
          <a:bodyPr/>
          <a:lstStyle/>
          <a:p>
            <a:r>
              <a:rPr lang="en-US" dirty="0"/>
              <a:t>The </a:t>
            </a:r>
            <a:r>
              <a:rPr lang="en-US" dirty="0">
                <a:latin typeface="Consolas" panose="020B0609020204030204" pitchFamily="49" charset="0"/>
              </a:rPr>
              <a:t>add() </a:t>
            </a:r>
            <a:r>
              <a:rPr lang="en-US" dirty="0"/>
              <a:t>method</a:t>
            </a:r>
          </a:p>
        </p:txBody>
      </p:sp>
      <p:sp>
        <p:nvSpPr>
          <p:cNvPr id="50183" name="AutoShape 5"/>
          <p:cNvSpPr>
            <a:spLocks noChangeArrowheads="1"/>
          </p:cNvSpPr>
          <p:nvPr/>
        </p:nvSpPr>
        <p:spPr bwMode="auto">
          <a:xfrm>
            <a:off x="1279525" y="4172465"/>
            <a:ext cx="6037263" cy="528637"/>
          </a:xfrm>
          <a:prstGeom prst="wedgeRoundRectCallout">
            <a:avLst>
              <a:gd name="adj1" fmla="val 34852"/>
              <a:gd name="adj2" fmla="val -16651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50184" name="Text Box 6"/>
          <p:cNvSpPr txBox="1">
            <a:spLocks noChangeArrowheads="1"/>
          </p:cNvSpPr>
          <p:nvPr/>
        </p:nvSpPr>
        <p:spPr bwMode="auto">
          <a:xfrm>
            <a:off x="4965417" y="2470837"/>
            <a:ext cx="2965419"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Call that bucket’s </a:t>
            </a:r>
            <a:r>
              <a:rPr lang="en-US" sz="2800" dirty="0">
                <a:solidFill>
                  <a:schemeClr val="bg1"/>
                </a:solidFill>
                <a:latin typeface="Consolas" panose="020B0609020204030204" pitchFamily="49" charset="0"/>
                <a:cs typeface="Courier New" panose="02070309020205020404" pitchFamily="49" charset="0"/>
              </a:rPr>
              <a:t>add</a:t>
            </a:r>
            <a:r>
              <a:rPr lang="en-US" sz="2800" dirty="0">
                <a:solidFill>
                  <a:schemeClr val="bg1"/>
                </a:solidFill>
                <a:latin typeface="Consolas" panose="020B0609020204030204" pitchFamily="49" charset="0"/>
                <a:cs typeface="Arial" panose="020B0604020202020204" pitchFamily="34" charset="0"/>
              </a:rPr>
              <a:t>() </a:t>
            </a:r>
            <a:r>
              <a:rPr lang="en-US" sz="2800" dirty="0">
                <a:solidFill>
                  <a:srgbClr val="FFFF00"/>
                </a:solidFill>
                <a:latin typeface="Arial" panose="020B0604020202020204" pitchFamily="34" charset="0"/>
                <a:cs typeface="Arial" panose="020B0604020202020204" pitchFamily="34" charset="0"/>
              </a:rPr>
              <a:t>method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2" name="Footer Placeholder 1"/>
          <p:cNvSpPr>
            <a:spLocks noGrp="1"/>
          </p:cNvSpPr>
          <p:nvPr>
            <p:ph type="ftr" sz="quarter" idx="10"/>
          </p:nvPr>
        </p:nvSpPr>
        <p:spPr>
          <a:noFill/>
        </p:spPr>
        <p:txBody>
          <a:bodyPr/>
          <a:lstStyle/>
          <a:p>
            <a:r>
              <a:rPr lang="en-US" dirty="0"/>
              <a:t>Art of Multiprocessor Programming</a:t>
            </a:r>
          </a:p>
        </p:txBody>
      </p:sp>
      <p:sp>
        <p:nvSpPr>
          <p:cNvPr id="51203" name="Slide Number Placeholder 2"/>
          <p:cNvSpPr>
            <a:spLocks noGrp="1"/>
          </p:cNvSpPr>
          <p:nvPr>
            <p:ph type="sldNum" sz="quarter" idx="11"/>
          </p:nvPr>
        </p:nvSpPr>
        <p:spPr>
          <a:noFill/>
        </p:spPr>
        <p:txBody>
          <a:bodyPr/>
          <a:lstStyle/>
          <a:p>
            <a:fld id="{E567CB03-B6BC-45D0-967B-B96B9E268E16}" type="slidenum">
              <a:rPr lang="x-none" smtClean="0"/>
              <a:pPr/>
              <a:t>42</a:t>
            </a:fld>
            <a:endParaRPr lang="en-US" dirty="0"/>
          </a:p>
        </p:txBody>
      </p:sp>
      <p:sp>
        <p:nvSpPr>
          <p:cNvPr id="5120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9F478F43-3180-4A2F-BBAE-D98676B9D44A}" type="slidenum">
              <a:rPr lang="x-none" sz="1400">
                <a:solidFill>
                  <a:schemeClr val="tx1"/>
                </a:solidFill>
                <a:latin typeface="Arial" panose="020B0604020202020204" pitchFamily="34" charset="0"/>
                <a:cs typeface="Arial" panose="020B0604020202020204" pitchFamily="34" charset="0"/>
              </a:rPr>
              <a:pPr/>
              <a:t>42</a:t>
            </a:fld>
            <a:endParaRPr lang="en-US" sz="1400" dirty="0">
              <a:solidFill>
                <a:schemeClr val="tx1"/>
              </a:solidFill>
              <a:latin typeface="Arial" panose="020B0604020202020204" pitchFamily="34" charset="0"/>
              <a:cs typeface="Arial" panose="020B0604020202020204" pitchFamily="34" charset="0"/>
            </a:endParaRPr>
          </a:p>
        </p:txBody>
      </p:sp>
      <p:sp>
        <p:nvSpPr>
          <p:cNvPr id="51205" name="Rectangle 3"/>
          <p:cNvSpPr>
            <a:spLocks noGrp="1" noChangeArrowheads="1"/>
          </p:cNvSpPr>
          <p:nvPr>
            <p:ph type="title" idx="4294967295"/>
          </p:nvPr>
        </p:nvSpPr>
        <p:spPr/>
        <p:txBody>
          <a:bodyPr/>
          <a:lstStyle/>
          <a:p>
            <a:r>
              <a:rPr lang="en-US" dirty="0"/>
              <a:t>Resizing</a:t>
            </a:r>
          </a:p>
        </p:txBody>
      </p:sp>
      <p:sp>
        <p:nvSpPr>
          <p:cNvPr id="51206" name="Text Box 4"/>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depth,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oldTab)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(lock[depth])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(oldTab == table){</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depth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(next &lt;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 (next, oldTab);</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sequentialResize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Tree>
    <p:extLst>
      <p:ext uri="{BB962C8B-B14F-4D97-AF65-F5344CB8AC3E}">
        <p14:creationId xmlns:p14="http://schemas.microsoft.com/office/powerpoint/2010/main" val="2267689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D5995816-531D-4C07-8CD9-5BC343A8A68E}"/>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depth,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oldTab)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(lock[depth])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(oldTab == table){</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depth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(next &lt;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 (next, oldTab);</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sequentialResize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51202" name="Footer Placeholder 1"/>
          <p:cNvSpPr>
            <a:spLocks noGrp="1"/>
          </p:cNvSpPr>
          <p:nvPr>
            <p:ph type="ftr" sz="quarter" idx="10"/>
          </p:nvPr>
        </p:nvSpPr>
        <p:spPr>
          <a:noFill/>
        </p:spPr>
        <p:txBody>
          <a:bodyPr/>
          <a:lstStyle/>
          <a:p>
            <a:r>
              <a:rPr lang="en-US" dirty="0"/>
              <a:t>Art of Multiprocessor Programming</a:t>
            </a:r>
          </a:p>
        </p:txBody>
      </p:sp>
      <p:sp>
        <p:nvSpPr>
          <p:cNvPr id="51203" name="Slide Number Placeholder 2"/>
          <p:cNvSpPr>
            <a:spLocks noGrp="1"/>
          </p:cNvSpPr>
          <p:nvPr>
            <p:ph type="sldNum" sz="quarter" idx="11"/>
          </p:nvPr>
        </p:nvSpPr>
        <p:spPr>
          <a:noFill/>
        </p:spPr>
        <p:txBody>
          <a:bodyPr/>
          <a:lstStyle/>
          <a:p>
            <a:fld id="{E567CB03-B6BC-45D0-967B-B96B9E268E16}" type="slidenum">
              <a:rPr lang="x-none" smtClean="0"/>
              <a:pPr/>
              <a:t>43</a:t>
            </a:fld>
            <a:endParaRPr lang="en-US" dirty="0"/>
          </a:p>
        </p:txBody>
      </p:sp>
      <p:sp>
        <p:nvSpPr>
          <p:cNvPr id="5120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9F478F43-3180-4A2F-BBAE-D98676B9D44A}" type="slidenum">
              <a:rPr lang="x-none" sz="1400">
                <a:solidFill>
                  <a:schemeClr val="tx1"/>
                </a:solidFill>
                <a:latin typeface="Arial" panose="020B0604020202020204" pitchFamily="34" charset="0"/>
                <a:cs typeface="Arial" panose="020B0604020202020204" pitchFamily="34" charset="0"/>
              </a:rPr>
              <a:pPr/>
              <a:t>43</a:t>
            </a:fld>
            <a:endParaRPr lang="en-US" sz="1400" dirty="0">
              <a:solidFill>
                <a:schemeClr val="tx1"/>
              </a:solidFill>
              <a:latin typeface="Arial" panose="020B0604020202020204" pitchFamily="34" charset="0"/>
              <a:cs typeface="Arial" panose="020B0604020202020204" pitchFamily="34" charset="0"/>
            </a:endParaRPr>
          </a:p>
        </p:txBody>
      </p:sp>
      <p:sp>
        <p:nvSpPr>
          <p:cNvPr id="51205" name="Rectangle 3"/>
          <p:cNvSpPr>
            <a:spLocks noGrp="1" noChangeArrowheads="1"/>
          </p:cNvSpPr>
          <p:nvPr>
            <p:ph type="title" idx="4294967295"/>
          </p:nvPr>
        </p:nvSpPr>
        <p:spPr/>
        <p:txBody>
          <a:bodyPr/>
          <a:lstStyle/>
          <a:p>
            <a:r>
              <a:rPr lang="en-US" dirty="0"/>
              <a:t>Fine-Grained Locking</a:t>
            </a:r>
          </a:p>
        </p:txBody>
      </p:sp>
      <p:sp>
        <p:nvSpPr>
          <p:cNvPr id="51207" name="AutoShape 5"/>
          <p:cNvSpPr>
            <a:spLocks noChangeArrowheads="1"/>
          </p:cNvSpPr>
          <p:nvPr/>
        </p:nvSpPr>
        <p:spPr bwMode="auto">
          <a:xfrm>
            <a:off x="790575" y="2066925"/>
            <a:ext cx="7202488" cy="692150"/>
          </a:xfrm>
          <a:prstGeom prst="wedgeRoundRectCallout">
            <a:avLst>
              <a:gd name="adj1" fmla="val 7710"/>
              <a:gd name="adj2" fmla="val 28075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51208" name="Text Box 6"/>
          <p:cNvSpPr txBox="1">
            <a:spLocks noChangeArrowheads="1"/>
          </p:cNvSpPr>
          <p:nvPr/>
        </p:nvSpPr>
        <p:spPr bwMode="auto">
          <a:xfrm>
            <a:off x="2030413" y="4455421"/>
            <a:ext cx="5962650"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b="1" dirty="0">
                <a:solidFill>
                  <a:srgbClr val="FFFF00"/>
                </a:solidFill>
                <a:latin typeface="Consolas" panose="020B0609020204030204" pitchFamily="49" charset="0"/>
                <a:cs typeface="Courier New" panose="02070309020205020404" pitchFamily="49" charset="0"/>
              </a:rPr>
              <a:t>resize</a:t>
            </a:r>
            <a:r>
              <a:rPr lang="en-US" sz="2800" dirty="0">
                <a:solidFill>
                  <a:srgbClr val="FFFF00"/>
                </a:solidFill>
                <a:latin typeface="Arial" panose="020B0604020202020204" pitchFamily="34" charset="0"/>
                <a:cs typeface="Arial" panose="020B0604020202020204" pitchFamily="34" charset="0"/>
              </a:rPr>
              <a:t>() calls </a:t>
            </a:r>
            <a:r>
              <a:rPr lang="en-US" sz="2800" b="1" dirty="0">
                <a:solidFill>
                  <a:srgbClr val="FFFF00"/>
                </a:solidFill>
                <a:latin typeface="Consolas" panose="020B0609020204030204" pitchFamily="49" charset="0"/>
                <a:cs typeface="Courier New" panose="02070309020205020404" pitchFamily="49" charset="0"/>
              </a:rPr>
              <a:t>resize(0,table)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E7E1DBCA-4CD5-6F40-4AC2-4051FE95220A}"/>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depth,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oldTab)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(lock[depth])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(oldTab == table){</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depth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(next &lt;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 (next, oldTab);</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sequentialResize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52226" name="Footer Placeholder 1"/>
          <p:cNvSpPr>
            <a:spLocks noGrp="1"/>
          </p:cNvSpPr>
          <p:nvPr>
            <p:ph type="ftr" sz="quarter" idx="10"/>
          </p:nvPr>
        </p:nvSpPr>
        <p:spPr>
          <a:noFill/>
        </p:spPr>
        <p:txBody>
          <a:bodyPr/>
          <a:lstStyle/>
          <a:p>
            <a:r>
              <a:rPr lang="en-US" dirty="0"/>
              <a:t>Art of Multiprocessor Programming</a:t>
            </a:r>
          </a:p>
        </p:txBody>
      </p:sp>
      <p:sp>
        <p:nvSpPr>
          <p:cNvPr id="52227" name="Slide Number Placeholder 2"/>
          <p:cNvSpPr>
            <a:spLocks noGrp="1"/>
          </p:cNvSpPr>
          <p:nvPr>
            <p:ph type="sldNum" sz="quarter" idx="11"/>
          </p:nvPr>
        </p:nvSpPr>
        <p:spPr>
          <a:noFill/>
        </p:spPr>
        <p:txBody>
          <a:bodyPr/>
          <a:lstStyle/>
          <a:p>
            <a:fld id="{B321A0C5-9A42-4D4D-B66F-5DA1398DA00D}" type="slidenum">
              <a:rPr lang="x-none" smtClean="0"/>
              <a:pPr/>
              <a:t>44</a:t>
            </a:fld>
            <a:endParaRPr lang="en-US" dirty="0"/>
          </a:p>
        </p:txBody>
      </p:sp>
      <p:sp>
        <p:nvSpPr>
          <p:cNvPr id="5222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C7367735-7CAE-43CD-BF9B-709EF69046F3}" type="slidenum">
              <a:rPr lang="x-none" sz="1400">
                <a:solidFill>
                  <a:schemeClr val="tx1"/>
                </a:solidFill>
                <a:latin typeface="Arial" panose="020B0604020202020204" pitchFamily="34" charset="0"/>
                <a:cs typeface="Arial" panose="020B0604020202020204" pitchFamily="34" charset="0"/>
              </a:rPr>
              <a:pPr/>
              <a:t>44</a:t>
            </a:fld>
            <a:endParaRPr lang="en-US" sz="1400" dirty="0">
              <a:solidFill>
                <a:schemeClr val="tx1"/>
              </a:solidFill>
              <a:latin typeface="Arial" panose="020B0604020202020204" pitchFamily="34" charset="0"/>
              <a:cs typeface="Arial" panose="020B0604020202020204" pitchFamily="34" charset="0"/>
            </a:endParaRPr>
          </a:p>
        </p:txBody>
      </p:sp>
      <p:sp>
        <p:nvSpPr>
          <p:cNvPr id="52229" name="Rectangle 3"/>
          <p:cNvSpPr>
            <a:spLocks noGrp="1" noChangeArrowheads="1"/>
          </p:cNvSpPr>
          <p:nvPr>
            <p:ph type="title" idx="4294967295"/>
          </p:nvPr>
        </p:nvSpPr>
        <p:spPr/>
        <p:txBody>
          <a:bodyPr/>
          <a:lstStyle/>
          <a:p>
            <a:r>
              <a:rPr lang="en-US" dirty="0"/>
              <a:t>Resizing</a:t>
            </a:r>
          </a:p>
        </p:txBody>
      </p:sp>
      <p:sp>
        <p:nvSpPr>
          <p:cNvPr id="52231" name="AutoShape 5"/>
          <p:cNvSpPr>
            <a:spLocks noChangeArrowheads="1"/>
          </p:cNvSpPr>
          <p:nvPr/>
        </p:nvSpPr>
        <p:spPr bwMode="auto">
          <a:xfrm>
            <a:off x="885825" y="2700338"/>
            <a:ext cx="5514975" cy="573087"/>
          </a:xfrm>
          <a:prstGeom prst="wedgeRoundRectCallout">
            <a:avLst>
              <a:gd name="adj1" fmla="val 32875"/>
              <a:gd name="adj2" fmla="val 26219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52232" name="Text Box 6"/>
          <p:cNvSpPr txBox="1">
            <a:spLocks noChangeArrowheads="1"/>
          </p:cNvSpPr>
          <p:nvPr/>
        </p:nvSpPr>
        <p:spPr bwMode="auto">
          <a:xfrm>
            <a:off x="3912623" y="4591223"/>
            <a:ext cx="3357311"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Acquire next lock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7FFCE4E3-F88E-8AE1-FB85-0D2D5288A96E}"/>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depth,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oldTab)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(lock[depth])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(oldTab == table){</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depth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(next &lt;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 (next, oldTab);</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sequentialResize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53250" name="Footer Placeholder 1"/>
          <p:cNvSpPr>
            <a:spLocks noGrp="1"/>
          </p:cNvSpPr>
          <p:nvPr>
            <p:ph type="ftr" sz="quarter" idx="10"/>
          </p:nvPr>
        </p:nvSpPr>
        <p:spPr>
          <a:noFill/>
        </p:spPr>
        <p:txBody>
          <a:bodyPr/>
          <a:lstStyle/>
          <a:p>
            <a:r>
              <a:rPr lang="en-US" dirty="0"/>
              <a:t>Art of Multiprocessor Programming</a:t>
            </a:r>
          </a:p>
        </p:txBody>
      </p:sp>
      <p:sp>
        <p:nvSpPr>
          <p:cNvPr id="53251" name="Slide Number Placeholder 2"/>
          <p:cNvSpPr>
            <a:spLocks noGrp="1"/>
          </p:cNvSpPr>
          <p:nvPr>
            <p:ph type="sldNum" sz="quarter" idx="11"/>
          </p:nvPr>
        </p:nvSpPr>
        <p:spPr>
          <a:noFill/>
        </p:spPr>
        <p:txBody>
          <a:bodyPr/>
          <a:lstStyle/>
          <a:p>
            <a:fld id="{218B3A71-9B33-4CAB-A72E-6AE35D17B894}" type="slidenum">
              <a:rPr lang="x-none" smtClean="0"/>
              <a:pPr/>
              <a:t>45</a:t>
            </a:fld>
            <a:endParaRPr lang="en-US" dirty="0"/>
          </a:p>
        </p:txBody>
      </p:sp>
      <p:sp>
        <p:nvSpPr>
          <p:cNvPr id="5325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4379C082-E3C2-4BE1-87D4-8B60D9E48777}" type="slidenum">
              <a:rPr lang="x-none" sz="1400">
                <a:solidFill>
                  <a:schemeClr val="tx1"/>
                </a:solidFill>
                <a:latin typeface="Arial" panose="020B0604020202020204" pitchFamily="34" charset="0"/>
                <a:cs typeface="Arial" panose="020B0604020202020204" pitchFamily="34" charset="0"/>
              </a:rPr>
              <a:pPr/>
              <a:t>45</a:t>
            </a:fld>
            <a:endParaRPr lang="en-US" sz="1400" dirty="0">
              <a:solidFill>
                <a:schemeClr val="tx1"/>
              </a:solidFill>
              <a:latin typeface="Arial" panose="020B0604020202020204" pitchFamily="34" charset="0"/>
              <a:cs typeface="Arial" panose="020B0604020202020204" pitchFamily="34" charset="0"/>
            </a:endParaRPr>
          </a:p>
        </p:txBody>
      </p:sp>
      <p:sp>
        <p:nvSpPr>
          <p:cNvPr id="53253" name="Rectangle 3"/>
          <p:cNvSpPr>
            <a:spLocks noGrp="1" noChangeArrowheads="1"/>
          </p:cNvSpPr>
          <p:nvPr>
            <p:ph type="title" idx="4294967295"/>
          </p:nvPr>
        </p:nvSpPr>
        <p:spPr/>
        <p:txBody>
          <a:bodyPr/>
          <a:lstStyle/>
          <a:p>
            <a:r>
              <a:rPr lang="en-US" dirty="0"/>
              <a:t>Resizing</a:t>
            </a:r>
          </a:p>
        </p:txBody>
      </p:sp>
      <p:sp>
        <p:nvSpPr>
          <p:cNvPr id="53255" name="AutoShape 5"/>
          <p:cNvSpPr>
            <a:spLocks noChangeArrowheads="1"/>
          </p:cNvSpPr>
          <p:nvPr/>
        </p:nvSpPr>
        <p:spPr bwMode="auto">
          <a:xfrm>
            <a:off x="1058863" y="3032125"/>
            <a:ext cx="4360862" cy="588963"/>
          </a:xfrm>
          <a:prstGeom prst="wedgeRoundRectCallout">
            <a:avLst>
              <a:gd name="adj1" fmla="val 32556"/>
              <a:gd name="adj2" fmla="val 23194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53256" name="Text Box 6"/>
          <p:cNvSpPr txBox="1">
            <a:spLocks noChangeArrowheads="1"/>
          </p:cNvSpPr>
          <p:nvPr/>
        </p:nvSpPr>
        <p:spPr bwMode="auto">
          <a:xfrm>
            <a:off x="1966315" y="4805017"/>
            <a:ext cx="5774397"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Check that no one else has resized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074441EE-43FC-DB31-08CC-DD5EACB02341}"/>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depth,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oldTab)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(lock[depth])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(oldTab == table){</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depth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(next &lt;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 (next, oldTab);</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sequentialResize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54274" name="Footer Placeholder 1"/>
          <p:cNvSpPr>
            <a:spLocks noGrp="1"/>
          </p:cNvSpPr>
          <p:nvPr>
            <p:ph type="ftr" sz="quarter" idx="10"/>
          </p:nvPr>
        </p:nvSpPr>
        <p:spPr>
          <a:noFill/>
        </p:spPr>
        <p:txBody>
          <a:bodyPr/>
          <a:lstStyle/>
          <a:p>
            <a:r>
              <a:rPr lang="en-US" dirty="0"/>
              <a:t>Art of Multiprocessor Programming</a:t>
            </a:r>
          </a:p>
        </p:txBody>
      </p:sp>
      <p:sp>
        <p:nvSpPr>
          <p:cNvPr id="54275" name="Slide Number Placeholder 2"/>
          <p:cNvSpPr>
            <a:spLocks noGrp="1"/>
          </p:cNvSpPr>
          <p:nvPr>
            <p:ph type="sldNum" sz="quarter" idx="11"/>
          </p:nvPr>
        </p:nvSpPr>
        <p:spPr>
          <a:noFill/>
        </p:spPr>
        <p:txBody>
          <a:bodyPr/>
          <a:lstStyle/>
          <a:p>
            <a:fld id="{32BC4AAC-155F-4754-8C23-F63595EBBB30}" type="slidenum">
              <a:rPr lang="x-none" smtClean="0"/>
              <a:pPr/>
              <a:t>46</a:t>
            </a:fld>
            <a:endParaRPr lang="en-US" dirty="0"/>
          </a:p>
        </p:txBody>
      </p:sp>
      <p:sp>
        <p:nvSpPr>
          <p:cNvPr id="5427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77FEE0BA-F707-4D73-9B6B-2AA080BFFD4A}" type="slidenum">
              <a:rPr lang="x-none" sz="1400">
                <a:solidFill>
                  <a:schemeClr val="tx1"/>
                </a:solidFill>
                <a:latin typeface="Arial" panose="020B0604020202020204" pitchFamily="34" charset="0"/>
                <a:cs typeface="Arial" panose="020B0604020202020204" pitchFamily="34" charset="0"/>
              </a:rPr>
              <a:pPr/>
              <a:t>46</a:t>
            </a:fld>
            <a:endParaRPr lang="en-US" sz="1400" dirty="0">
              <a:solidFill>
                <a:schemeClr val="tx1"/>
              </a:solidFill>
              <a:latin typeface="Arial" panose="020B0604020202020204" pitchFamily="34" charset="0"/>
              <a:cs typeface="Arial" panose="020B0604020202020204" pitchFamily="34" charset="0"/>
            </a:endParaRPr>
          </a:p>
        </p:txBody>
      </p:sp>
      <p:sp>
        <p:nvSpPr>
          <p:cNvPr id="54277" name="Rectangle 3"/>
          <p:cNvSpPr>
            <a:spLocks noGrp="1" noChangeArrowheads="1"/>
          </p:cNvSpPr>
          <p:nvPr>
            <p:ph type="title" idx="4294967295"/>
          </p:nvPr>
        </p:nvSpPr>
        <p:spPr/>
        <p:txBody>
          <a:bodyPr/>
          <a:lstStyle/>
          <a:p>
            <a:r>
              <a:rPr lang="en-US" dirty="0"/>
              <a:t>Resizing</a:t>
            </a:r>
          </a:p>
        </p:txBody>
      </p:sp>
      <p:sp>
        <p:nvSpPr>
          <p:cNvPr id="54279" name="AutoShape 5"/>
          <p:cNvSpPr>
            <a:spLocks noChangeArrowheads="1"/>
          </p:cNvSpPr>
          <p:nvPr/>
        </p:nvSpPr>
        <p:spPr bwMode="auto">
          <a:xfrm>
            <a:off x="1216025" y="3427413"/>
            <a:ext cx="4767263" cy="1206500"/>
          </a:xfrm>
          <a:prstGeom prst="wedgeRoundRectCallout">
            <a:avLst>
              <a:gd name="adj1" fmla="val 9498"/>
              <a:gd name="adj2" fmla="val -11331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54280" name="Text Box 6"/>
          <p:cNvSpPr txBox="1">
            <a:spLocks noChangeArrowheads="1"/>
          </p:cNvSpPr>
          <p:nvPr/>
        </p:nvSpPr>
        <p:spPr bwMode="auto">
          <a:xfrm>
            <a:off x="790576" y="2147888"/>
            <a:ext cx="5293354"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Recursively acquire next lock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A238B6AB-8478-0695-0907-9A80946EBEC8}"/>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depth,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List</a:t>
            </a:r>
            <a:r>
              <a:rPr lang="en-US" b="0" dirty="0">
                <a:solidFill>
                  <a:srgbClr val="D4D4D4"/>
                </a:solidFill>
                <a:effectLst/>
                <a:latin typeface="Consolas" panose="020B0609020204030204" pitchFamily="49" charset="0"/>
              </a:rPr>
              <a:t>[] oldTab)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r>
              <a:rPr lang="en-US" b="0" dirty="0">
                <a:solidFill>
                  <a:srgbClr val="D4D4D4"/>
                </a:solidFill>
                <a:effectLst/>
                <a:latin typeface="Consolas" panose="020B0609020204030204" pitchFamily="49" charset="0"/>
              </a:rPr>
              <a:t> (lock[depth])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(oldTab == table){</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depth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(next &lt; </a:t>
            </a:r>
            <a:r>
              <a:rPr lang="en-US" b="0" dirty="0">
                <a:solidFill>
                  <a:srgbClr val="9CDCFE"/>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a:t>
            </a:r>
            <a:r>
              <a:rPr lang="en-US" b="0" dirty="0">
                <a:solidFill>
                  <a:srgbClr val="D4D4D4"/>
                </a:solidFill>
                <a:effectLst/>
                <a:latin typeface="Consolas" panose="020B0609020204030204" pitchFamily="49" charset="0"/>
              </a:rPr>
              <a:t> (next, oldTab);</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sequentialResize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55298" name="Footer Placeholder 1"/>
          <p:cNvSpPr>
            <a:spLocks noGrp="1"/>
          </p:cNvSpPr>
          <p:nvPr>
            <p:ph type="ftr" sz="quarter" idx="10"/>
          </p:nvPr>
        </p:nvSpPr>
        <p:spPr>
          <a:noFill/>
        </p:spPr>
        <p:txBody>
          <a:bodyPr/>
          <a:lstStyle/>
          <a:p>
            <a:r>
              <a:rPr lang="en-US" dirty="0"/>
              <a:t>Art of Multiprocessor Programming</a:t>
            </a:r>
          </a:p>
        </p:txBody>
      </p:sp>
      <p:sp>
        <p:nvSpPr>
          <p:cNvPr id="55299" name="Slide Number Placeholder 2"/>
          <p:cNvSpPr>
            <a:spLocks noGrp="1"/>
          </p:cNvSpPr>
          <p:nvPr>
            <p:ph type="sldNum" sz="quarter" idx="11"/>
          </p:nvPr>
        </p:nvSpPr>
        <p:spPr>
          <a:noFill/>
        </p:spPr>
        <p:txBody>
          <a:bodyPr/>
          <a:lstStyle/>
          <a:p>
            <a:fld id="{2FC87CA9-EF09-4E26-A7A7-B5B111AE4729}" type="slidenum">
              <a:rPr lang="x-none" smtClean="0"/>
              <a:pPr/>
              <a:t>47</a:t>
            </a:fld>
            <a:endParaRPr lang="en-US" dirty="0"/>
          </a:p>
        </p:txBody>
      </p:sp>
      <p:sp>
        <p:nvSpPr>
          <p:cNvPr id="5530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BAACAA65-D211-4125-99E3-51B85478AAB4}" type="slidenum">
              <a:rPr lang="x-none" sz="1400">
                <a:solidFill>
                  <a:schemeClr val="tx1"/>
                </a:solidFill>
                <a:latin typeface="Arial" panose="020B0604020202020204" pitchFamily="34" charset="0"/>
                <a:cs typeface="Arial" panose="020B0604020202020204" pitchFamily="34" charset="0"/>
              </a:rPr>
              <a:pPr/>
              <a:t>47</a:t>
            </a:fld>
            <a:endParaRPr lang="en-US" sz="1400" dirty="0">
              <a:solidFill>
                <a:schemeClr val="tx1"/>
              </a:solidFill>
              <a:latin typeface="Arial" panose="020B0604020202020204" pitchFamily="34" charset="0"/>
              <a:cs typeface="Arial" panose="020B0604020202020204" pitchFamily="34" charset="0"/>
            </a:endParaRPr>
          </a:p>
        </p:txBody>
      </p:sp>
      <p:sp>
        <p:nvSpPr>
          <p:cNvPr id="55301" name="Rectangle 3"/>
          <p:cNvSpPr>
            <a:spLocks noGrp="1" noChangeArrowheads="1"/>
          </p:cNvSpPr>
          <p:nvPr>
            <p:ph type="title" idx="4294967295"/>
          </p:nvPr>
        </p:nvSpPr>
        <p:spPr/>
        <p:txBody>
          <a:bodyPr/>
          <a:lstStyle/>
          <a:p>
            <a:r>
              <a:rPr lang="en-US" dirty="0"/>
              <a:t>Resizing</a:t>
            </a:r>
          </a:p>
        </p:txBody>
      </p:sp>
      <p:sp>
        <p:nvSpPr>
          <p:cNvPr id="55303" name="AutoShape 5"/>
          <p:cNvSpPr>
            <a:spLocks noChangeArrowheads="1"/>
          </p:cNvSpPr>
          <p:nvPr/>
        </p:nvSpPr>
        <p:spPr bwMode="auto">
          <a:xfrm>
            <a:off x="1155700" y="4875213"/>
            <a:ext cx="3844925" cy="531812"/>
          </a:xfrm>
          <a:prstGeom prst="wedgeRoundRectCallout">
            <a:avLst>
              <a:gd name="adj1" fmla="val 27829"/>
              <a:gd name="adj2" fmla="val -44880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55304" name="Text Box 6"/>
          <p:cNvSpPr txBox="1">
            <a:spLocks noChangeArrowheads="1"/>
          </p:cNvSpPr>
          <p:nvPr/>
        </p:nvSpPr>
        <p:spPr bwMode="auto">
          <a:xfrm>
            <a:off x="2169766" y="2151573"/>
            <a:ext cx="4804467"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Locks acquired, get to work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Another Locking Structure</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10F936D8-AF66-474C-A042-597428A3F87F}" type="slidenum">
              <a:rPr lang="x-none" smtClean="0"/>
              <a:pPr>
                <a:defRPr/>
              </a:pPr>
              <a:t>48</a:t>
            </a:fld>
            <a:endParaRPr lang="en-US" dirty="0"/>
          </a:p>
        </p:txBody>
      </p:sp>
      <p:sp>
        <p:nvSpPr>
          <p:cNvPr id="8" name="TextBox 7">
            <a:extLst>
              <a:ext uri="{FF2B5EF4-FFF2-40B4-BE49-F238E27FC236}">
                <a16:creationId xmlns:a16="http://schemas.microsoft.com/office/drawing/2014/main" id="{FA208395-829B-CB71-A90B-EBE631C8269B}"/>
              </a:ext>
            </a:extLst>
          </p:cNvPr>
          <p:cNvSpPr txBox="1"/>
          <p:nvPr/>
        </p:nvSpPr>
        <p:spPr bwMode="auto">
          <a:xfrm>
            <a:off x="1686162" y="2633608"/>
            <a:ext cx="5508239"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cs typeface="Courier New" pitchFamily="49" charset="0"/>
              </a:rPr>
              <a:t>add()</a:t>
            </a:r>
            <a:r>
              <a:rPr lang="en-US" sz="2800" dirty="0">
                <a:solidFill>
                  <a:schemeClr val="bg1"/>
                </a:solidFill>
                <a:latin typeface="Consolas" panose="020B0609020204030204" pitchFamily="49" charset="0"/>
              </a:rPr>
              <a:t>, </a:t>
            </a:r>
            <a:r>
              <a:rPr lang="en-US" sz="2800" dirty="0">
                <a:solidFill>
                  <a:schemeClr val="bg1"/>
                </a:solidFill>
                <a:latin typeface="Consolas" panose="020B0609020204030204" pitchFamily="49" charset="0"/>
                <a:cs typeface="Courier New" pitchFamily="49" charset="0"/>
              </a:rPr>
              <a:t>remove()</a:t>
            </a:r>
            <a:r>
              <a:rPr lang="en-US" sz="2800" dirty="0">
                <a:solidFill>
                  <a:schemeClr val="bg1"/>
                </a:solidFill>
                <a:latin typeface="Consolas" panose="020B0609020204030204" pitchFamily="49" charset="0"/>
              </a:rPr>
              <a:t>, </a:t>
            </a:r>
            <a:r>
              <a:rPr lang="en-US" sz="2800" dirty="0">
                <a:solidFill>
                  <a:schemeClr val="bg1"/>
                </a:solidFill>
                <a:latin typeface="Consolas" panose="020B0609020204030204" pitchFamily="49" charset="0"/>
                <a:cs typeface="Courier New" pitchFamily="49" charset="0"/>
              </a:rPr>
              <a:t>contains()</a:t>
            </a:r>
          </a:p>
          <a:p>
            <a:pPr lvl="1" algn="l"/>
            <a:r>
              <a:rPr lang="en-US" sz="2800" dirty="0">
                <a:solidFill>
                  <a:srgbClr val="FFFF00"/>
                </a:solidFill>
              </a:rPr>
              <a:t>Lock table in </a:t>
            </a:r>
            <a:r>
              <a:rPr lang="en-US" sz="2800" i="1" dirty="0">
                <a:solidFill>
                  <a:schemeClr val="bg1"/>
                </a:solidFill>
              </a:rPr>
              <a:t>shared</a:t>
            </a:r>
            <a:r>
              <a:rPr lang="en-US" sz="2800" dirty="0">
                <a:solidFill>
                  <a:srgbClr val="FFFF00"/>
                </a:solidFill>
              </a:rPr>
              <a:t> mode</a:t>
            </a:r>
          </a:p>
        </p:txBody>
      </p:sp>
      <p:sp>
        <p:nvSpPr>
          <p:cNvPr id="9" name="TextBox 8">
            <a:extLst>
              <a:ext uri="{FF2B5EF4-FFF2-40B4-BE49-F238E27FC236}">
                <a16:creationId xmlns:a16="http://schemas.microsoft.com/office/drawing/2014/main" id="{8DA5FE80-8BA1-8A0A-65C5-B7784B3CA532}"/>
              </a:ext>
            </a:extLst>
          </p:cNvPr>
          <p:cNvSpPr txBox="1"/>
          <p:nvPr/>
        </p:nvSpPr>
        <p:spPr bwMode="auto">
          <a:xfrm>
            <a:off x="1686162" y="4513346"/>
            <a:ext cx="5424883"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cs typeface="Courier New" pitchFamily="49" charset="0"/>
              </a:rPr>
              <a:t>resize()</a:t>
            </a:r>
          </a:p>
          <a:p>
            <a:pPr lvl="1" algn="l"/>
            <a:r>
              <a:rPr lang="en-US" sz="2800" dirty="0">
                <a:solidFill>
                  <a:srgbClr val="FFFF00"/>
                </a:solidFill>
              </a:rPr>
              <a:t>Locks table in </a:t>
            </a:r>
            <a:r>
              <a:rPr lang="en-US" sz="2800" i="1" dirty="0">
                <a:solidFill>
                  <a:schemeClr val="bg1"/>
                </a:solidFill>
              </a:rPr>
              <a:t>exclusive</a:t>
            </a:r>
            <a:r>
              <a:rPr lang="en-US" sz="2800" dirty="0">
                <a:solidFill>
                  <a:srgbClr val="FFFF00"/>
                </a:solidFill>
              </a:rPr>
              <a:t> mode</a:t>
            </a:r>
          </a:p>
        </p:txBody>
      </p:sp>
    </p:spTree>
    <p:extLst>
      <p:ext uri="{BB962C8B-B14F-4D97-AF65-F5344CB8AC3E}">
        <p14:creationId xmlns:p14="http://schemas.microsoft.com/office/powerpoint/2010/main" val="147330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1"/>
          <p:cNvSpPr>
            <a:spLocks noGrp="1"/>
          </p:cNvSpPr>
          <p:nvPr>
            <p:ph type="ftr" sz="quarter" idx="10"/>
          </p:nvPr>
        </p:nvSpPr>
        <p:spPr>
          <a:noFill/>
        </p:spPr>
        <p:txBody>
          <a:bodyPr/>
          <a:lstStyle/>
          <a:p>
            <a:r>
              <a:rPr lang="en-US" dirty="0"/>
              <a:t>Art of Multiprocessor Programming</a:t>
            </a:r>
          </a:p>
        </p:txBody>
      </p:sp>
      <p:sp>
        <p:nvSpPr>
          <p:cNvPr id="59395" name="Slide Number Placeholder 2"/>
          <p:cNvSpPr>
            <a:spLocks noGrp="1"/>
          </p:cNvSpPr>
          <p:nvPr>
            <p:ph type="sldNum" sz="quarter" idx="11"/>
          </p:nvPr>
        </p:nvSpPr>
        <p:spPr>
          <a:noFill/>
        </p:spPr>
        <p:txBody>
          <a:bodyPr/>
          <a:lstStyle/>
          <a:p>
            <a:fld id="{37DA038E-880F-44BB-9279-10E378B4AB48}" type="slidenum">
              <a:rPr lang="x-none" smtClean="0"/>
              <a:pPr/>
              <a:t>49</a:t>
            </a:fld>
            <a:endParaRPr lang="en-US" dirty="0"/>
          </a:p>
        </p:txBody>
      </p:sp>
      <p:sp>
        <p:nvSpPr>
          <p:cNvPr id="59396" name="Rectangle 3"/>
          <p:cNvSpPr>
            <a:spLocks noGrp="1" noChangeArrowheads="1"/>
          </p:cNvSpPr>
          <p:nvPr>
            <p:ph type="title" idx="4294967295"/>
          </p:nvPr>
        </p:nvSpPr>
        <p:spPr/>
        <p:txBody>
          <a:bodyPr/>
          <a:lstStyle/>
          <a:p>
            <a:r>
              <a:rPr lang="en-US" dirty="0"/>
              <a:t>Read-Write Locks</a:t>
            </a:r>
          </a:p>
        </p:txBody>
      </p:sp>
      <p:sp>
        <p:nvSpPr>
          <p:cNvPr id="59397" name="Text Box 4"/>
          <p:cNvSpPr txBox="1">
            <a:spLocks noChangeArrowheads="1"/>
          </p:cNvSpPr>
          <p:nvPr/>
        </p:nvSpPr>
        <p:spPr bwMode="auto">
          <a:xfrm>
            <a:off x="773113" y="2057400"/>
            <a:ext cx="7445375" cy="156966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ReadWriteLock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readLock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writeLock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99AD1023-F731-E726-8A5B-F59997118DB5}"/>
              </a:ext>
            </a:extLst>
          </p:cNvPr>
          <p:cNvSpPr txBox="1">
            <a:spLocks noChangeArrowheads="1"/>
          </p:cNvSpPr>
          <p:nvPr/>
        </p:nvSpPr>
        <p:spPr bwMode="auto">
          <a:xfrm>
            <a:off x="773113" y="2057400"/>
            <a:ext cx="7445375" cy="156966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ReadWriteLock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readLock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writeLock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59394" name="Footer Placeholder 1"/>
          <p:cNvSpPr>
            <a:spLocks noGrp="1"/>
          </p:cNvSpPr>
          <p:nvPr>
            <p:ph type="ftr" sz="quarter" idx="10"/>
          </p:nvPr>
        </p:nvSpPr>
        <p:spPr>
          <a:noFill/>
        </p:spPr>
        <p:txBody>
          <a:bodyPr/>
          <a:lstStyle/>
          <a:p>
            <a:r>
              <a:rPr lang="en-US" dirty="0"/>
              <a:t>Art of Multiprocessor Programming</a:t>
            </a:r>
          </a:p>
        </p:txBody>
      </p:sp>
      <p:sp>
        <p:nvSpPr>
          <p:cNvPr id="59395" name="Slide Number Placeholder 2"/>
          <p:cNvSpPr>
            <a:spLocks noGrp="1"/>
          </p:cNvSpPr>
          <p:nvPr>
            <p:ph type="sldNum" sz="quarter" idx="11"/>
          </p:nvPr>
        </p:nvSpPr>
        <p:spPr>
          <a:noFill/>
        </p:spPr>
        <p:txBody>
          <a:bodyPr/>
          <a:lstStyle/>
          <a:p>
            <a:fld id="{37DA038E-880F-44BB-9279-10E378B4AB48}" type="slidenum">
              <a:rPr lang="x-none" smtClean="0"/>
              <a:pPr/>
              <a:t>50</a:t>
            </a:fld>
            <a:endParaRPr lang="en-US" dirty="0"/>
          </a:p>
        </p:txBody>
      </p:sp>
      <p:sp>
        <p:nvSpPr>
          <p:cNvPr id="59396" name="Rectangle 3"/>
          <p:cNvSpPr>
            <a:spLocks noGrp="1" noChangeArrowheads="1"/>
          </p:cNvSpPr>
          <p:nvPr>
            <p:ph type="title" idx="4294967295"/>
          </p:nvPr>
        </p:nvSpPr>
        <p:spPr/>
        <p:txBody>
          <a:bodyPr/>
          <a:lstStyle/>
          <a:p>
            <a:r>
              <a:rPr lang="en-US" dirty="0"/>
              <a:t>Read/Write Locks</a:t>
            </a:r>
          </a:p>
        </p:txBody>
      </p:sp>
      <p:sp>
        <p:nvSpPr>
          <p:cNvPr id="8" name="AutoShape 5"/>
          <p:cNvSpPr>
            <a:spLocks noChangeArrowheads="1"/>
          </p:cNvSpPr>
          <p:nvPr/>
        </p:nvSpPr>
        <p:spPr bwMode="auto">
          <a:xfrm>
            <a:off x="1122363" y="2370138"/>
            <a:ext cx="3182937" cy="427037"/>
          </a:xfrm>
          <a:prstGeom prst="wedgeRoundRectCallout">
            <a:avLst>
              <a:gd name="adj1" fmla="val 52006"/>
              <a:gd name="adj2" fmla="val -12033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9" name="Text Box 6"/>
          <p:cNvSpPr txBox="1">
            <a:spLocks noChangeArrowheads="1"/>
          </p:cNvSpPr>
          <p:nvPr/>
        </p:nvSpPr>
        <p:spPr bwMode="auto">
          <a:xfrm>
            <a:off x="4461510" y="1572895"/>
            <a:ext cx="3986213" cy="954107"/>
          </a:xfrm>
          <a:prstGeom prst="rect">
            <a:avLst/>
          </a:prstGeom>
          <a:solidFill>
            <a:schemeClr val="tx1">
              <a:alpha val="90000"/>
            </a:schemeClr>
          </a:solidFill>
          <a:ln w="38100">
            <a:solidFill>
              <a:srgbClr val="FF0000"/>
            </a:solidFill>
            <a:miter lim="800000"/>
            <a:headEnd/>
            <a:tailEnd/>
          </a:ln>
        </p:spPr>
        <p:txBody>
          <a:bodyPr>
            <a:spAutoFit/>
          </a:bodyPr>
          <a:lstStyle/>
          <a:p>
            <a:pPr algn="ctr"/>
            <a:r>
              <a:rPr lang="en-US" sz="2800" dirty="0">
                <a:solidFill>
                  <a:srgbClr val="FFFF00"/>
                </a:solidFill>
                <a:latin typeface="Arial" panose="020B0604020202020204" pitchFamily="34" charset="0"/>
                <a:cs typeface="Arial" panose="020B0604020202020204" pitchFamily="34" charset="0"/>
              </a:rPr>
              <a:t>Returns associated read lock</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077BBD12-AAA6-5EC3-3AB8-69F818FAB1E9}"/>
              </a:ext>
            </a:extLst>
          </p:cNvPr>
          <p:cNvSpPr txBox="1">
            <a:spLocks noChangeArrowheads="1"/>
          </p:cNvSpPr>
          <p:nvPr/>
        </p:nvSpPr>
        <p:spPr bwMode="auto">
          <a:xfrm>
            <a:off x="773113" y="2057400"/>
            <a:ext cx="7445375" cy="156966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ReadWriteLock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readLock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writeLock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60418" name="Footer Placeholder 1"/>
          <p:cNvSpPr>
            <a:spLocks noGrp="1"/>
          </p:cNvSpPr>
          <p:nvPr>
            <p:ph type="ftr" sz="quarter" idx="10"/>
          </p:nvPr>
        </p:nvSpPr>
        <p:spPr>
          <a:noFill/>
        </p:spPr>
        <p:txBody>
          <a:bodyPr/>
          <a:lstStyle/>
          <a:p>
            <a:r>
              <a:rPr lang="en-US" dirty="0"/>
              <a:t>Art of Multiprocessor Programming</a:t>
            </a:r>
          </a:p>
        </p:txBody>
      </p:sp>
      <p:sp>
        <p:nvSpPr>
          <p:cNvPr id="60419" name="Slide Number Placeholder 2"/>
          <p:cNvSpPr>
            <a:spLocks noGrp="1"/>
          </p:cNvSpPr>
          <p:nvPr>
            <p:ph type="sldNum" sz="quarter" idx="11"/>
          </p:nvPr>
        </p:nvSpPr>
        <p:spPr>
          <a:noFill/>
        </p:spPr>
        <p:txBody>
          <a:bodyPr/>
          <a:lstStyle/>
          <a:p>
            <a:fld id="{0ABB7852-4C2C-491B-BA9D-08F631B9D77D}" type="slidenum">
              <a:rPr lang="x-none" smtClean="0"/>
              <a:pPr/>
              <a:t>51</a:t>
            </a:fld>
            <a:endParaRPr lang="en-US" dirty="0"/>
          </a:p>
        </p:txBody>
      </p:sp>
      <p:sp>
        <p:nvSpPr>
          <p:cNvPr id="60420" name="Rectangle 3"/>
          <p:cNvSpPr>
            <a:spLocks noGrp="1" noChangeArrowheads="1"/>
          </p:cNvSpPr>
          <p:nvPr>
            <p:ph type="title" idx="4294967295"/>
          </p:nvPr>
        </p:nvSpPr>
        <p:spPr/>
        <p:txBody>
          <a:bodyPr/>
          <a:lstStyle/>
          <a:p>
            <a:r>
              <a:rPr lang="en-US" dirty="0"/>
              <a:t>Read/Write Locks</a:t>
            </a:r>
          </a:p>
        </p:txBody>
      </p:sp>
      <p:sp>
        <p:nvSpPr>
          <p:cNvPr id="60422" name="AutoShape 5"/>
          <p:cNvSpPr>
            <a:spLocks noChangeArrowheads="1"/>
          </p:cNvSpPr>
          <p:nvPr/>
        </p:nvSpPr>
        <p:spPr bwMode="auto">
          <a:xfrm>
            <a:off x="1122363" y="2370138"/>
            <a:ext cx="3182937" cy="427037"/>
          </a:xfrm>
          <a:prstGeom prst="wedgeRoundRectCallout">
            <a:avLst>
              <a:gd name="adj1" fmla="val 52006"/>
              <a:gd name="adj2" fmla="val -12033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
        <p:nvSpPr>
          <p:cNvPr id="60423" name="Text Box 6"/>
          <p:cNvSpPr txBox="1">
            <a:spLocks noChangeArrowheads="1"/>
          </p:cNvSpPr>
          <p:nvPr/>
        </p:nvSpPr>
        <p:spPr bwMode="auto">
          <a:xfrm>
            <a:off x="4461510" y="1572895"/>
            <a:ext cx="3986213" cy="954107"/>
          </a:xfrm>
          <a:prstGeom prst="rect">
            <a:avLst/>
          </a:prstGeom>
          <a:solidFill>
            <a:schemeClr val="tx1"/>
          </a:solidFill>
          <a:ln w="38100">
            <a:solidFill>
              <a:srgbClr val="FF0000"/>
            </a:solidFill>
            <a:miter lim="800000"/>
            <a:headEnd/>
            <a:tailEnd/>
          </a:ln>
        </p:spPr>
        <p:txBody>
          <a:bodyPr>
            <a:spAutoFit/>
          </a:bodyPr>
          <a:lstStyle/>
          <a:p>
            <a:pPr algn="ctr"/>
            <a:r>
              <a:rPr lang="en-US" sz="2800" dirty="0">
                <a:solidFill>
                  <a:srgbClr val="FFFF00"/>
                </a:solidFill>
                <a:latin typeface="Arial" panose="020B0604020202020204" pitchFamily="34" charset="0"/>
                <a:cs typeface="Arial" panose="020B0604020202020204" pitchFamily="34" charset="0"/>
              </a:rPr>
              <a:t>Returns associated read lock</a:t>
            </a:r>
          </a:p>
        </p:txBody>
      </p:sp>
      <p:sp>
        <p:nvSpPr>
          <p:cNvPr id="60424" name="Text Box 7"/>
          <p:cNvSpPr txBox="1">
            <a:spLocks noChangeArrowheads="1"/>
          </p:cNvSpPr>
          <p:nvPr/>
        </p:nvSpPr>
        <p:spPr bwMode="auto">
          <a:xfrm>
            <a:off x="3768725" y="3749675"/>
            <a:ext cx="4346575" cy="954107"/>
          </a:xfrm>
          <a:prstGeom prst="rect">
            <a:avLst/>
          </a:prstGeom>
          <a:solidFill>
            <a:schemeClr val="tx1"/>
          </a:solidFill>
          <a:ln w="38100">
            <a:solidFill>
              <a:srgbClr val="FF0000"/>
            </a:solidFill>
            <a:miter lim="800000"/>
            <a:headEnd/>
            <a:tailEnd/>
          </a:ln>
        </p:spPr>
        <p:txBody>
          <a:bodyPr>
            <a:spAutoFit/>
          </a:bodyPr>
          <a:lstStyle/>
          <a:p>
            <a:pPr algn="ctr"/>
            <a:r>
              <a:rPr lang="en-US" sz="2800" dirty="0">
                <a:solidFill>
                  <a:srgbClr val="FFFF00"/>
                </a:solidFill>
                <a:latin typeface="Arial" panose="020B0604020202020204" pitchFamily="34" charset="0"/>
                <a:cs typeface="Arial" panose="020B0604020202020204" pitchFamily="34" charset="0"/>
              </a:rPr>
              <a:t>Returns associated write lock</a:t>
            </a:r>
          </a:p>
        </p:txBody>
      </p:sp>
      <p:sp>
        <p:nvSpPr>
          <p:cNvPr id="60425" name="AutoShape 8"/>
          <p:cNvSpPr>
            <a:spLocks noChangeArrowheads="1"/>
          </p:cNvSpPr>
          <p:nvPr/>
        </p:nvSpPr>
        <p:spPr bwMode="auto">
          <a:xfrm>
            <a:off x="1146175" y="2759075"/>
            <a:ext cx="3182938" cy="427038"/>
          </a:xfrm>
          <a:prstGeom prst="wedgeRoundRectCallout">
            <a:avLst>
              <a:gd name="adj1" fmla="val 80222"/>
              <a:gd name="adj2" fmla="val 19535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2"/>
          <p:cNvSpPr>
            <a:spLocks noGrp="1" noChangeArrowheads="1"/>
          </p:cNvSpPr>
          <p:nvPr>
            <p:ph type="title"/>
          </p:nvPr>
        </p:nvSpPr>
        <p:spPr/>
        <p:txBody>
          <a:bodyPr/>
          <a:lstStyle/>
          <a:p>
            <a:r>
              <a:rPr lang="en-US" dirty="0"/>
              <a:t>Lock Safety Properties</a:t>
            </a:r>
          </a:p>
        </p:txBody>
      </p:sp>
      <p:sp>
        <p:nvSpPr>
          <p:cNvPr id="61442" name="Footer Placeholder 1"/>
          <p:cNvSpPr>
            <a:spLocks noGrp="1"/>
          </p:cNvSpPr>
          <p:nvPr>
            <p:ph type="ftr" sz="quarter" idx="10"/>
          </p:nvPr>
        </p:nvSpPr>
        <p:spPr>
          <a:noFill/>
        </p:spPr>
        <p:txBody>
          <a:bodyPr/>
          <a:lstStyle/>
          <a:p>
            <a:r>
              <a:rPr lang="en-US" dirty="0"/>
              <a:t>Art of Multiprocessor Programming</a:t>
            </a:r>
          </a:p>
        </p:txBody>
      </p:sp>
      <p:sp>
        <p:nvSpPr>
          <p:cNvPr id="61443" name="Slide Number Placeholder 2"/>
          <p:cNvSpPr>
            <a:spLocks noGrp="1"/>
          </p:cNvSpPr>
          <p:nvPr>
            <p:ph type="sldNum" sz="quarter" idx="11"/>
          </p:nvPr>
        </p:nvSpPr>
        <p:spPr>
          <a:noFill/>
        </p:spPr>
        <p:txBody>
          <a:bodyPr/>
          <a:lstStyle/>
          <a:p>
            <a:fld id="{8326C66B-6E27-452F-A66D-C6D1A9669AB5}" type="slidenum">
              <a:rPr lang="x-none" smtClean="0"/>
              <a:pPr/>
              <a:t>52</a:t>
            </a:fld>
            <a:endParaRPr lang="en-US" dirty="0"/>
          </a:p>
        </p:txBody>
      </p:sp>
      <p:sp>
        <p:nvSpPr>
          <p:cNvPr id="2" name="TextBox 1">
            <a:extLst>
              <a:ext uri="{FF2B5EF4-FFF2-40B4-BE49-F238E27FC236}">
                <a16:creationId xmlns:a16="http://schemas.microsoft.com/office/drawing/2014/main" id="{E55DE0BE-5563-F188-B5F7-EA423DF3E102}"/>
              </a:ext>
            </a:extLst>
          </p:cNvPr>
          <p:cNvSpPr txBox="1"/>
          <p:nvPr/>
        </p:nvSpPr>
        <p:spPr bwMode="auto">
          <a:xfrm>
            <a:off x="2213764" y="2382187"/>
            <a:ext cx="4806124" cy="138499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Read lock:</a:t>
            </a:r>
          </a:p>
          <a:p>
            <a:pPr lvl="1" algn="l"/>
            <a:r>
              <a:rPr lang="en-US" sz="2800" dirty="0">
                <a:solidFill>
                  <a:srgbClr val="FFFF00"/>
                </a:solidFill>
              </a:rPr>
              <a:t>Locks out writers</a:t>
            </a:r>
          </a:p>
          <a:p>
            <a:pPr lvl="1" algn="l"/>
            <a:r>
              <a:rPr lang="en-US" sz="2800" dirty="0">
                <a:solidFill>
                  <a:srgbClr val="FFFF00"/>
                </a:solidFill>
              </a:rPr>
              <a:t>Allows concurrent readers</a:t>
            </a:r>
          </a:p>
        </p:txBody>
      </p:sp>
      <p:sp>
        <p:nvSpPr>
          <p:cNvPr id="3" name="TextBox 2">
            <a:extLst>
              <a:ext uri="{FF2B5EF4-FFF2-40B4-BE49-F238E27FC236}">
                <a16:creationId xmlns:a16="http://schemas.microsoft.com/office/drawing/2014/main" id="{0635B688-D37A-20A3-43C6-7C246E099BA7}"/>
              </a:ext>
            </a:extLst>
          </p:cNvPr>
          <p:cNvSpPr txBox="1"/>
          <p:nvPr/>
        </p:nvSpPr>
        <p:spPr bwMode="auto">
          <a:xfrm>
            <a:off x="2213764" y="4132590"/>
            <a:ext cx="3506088" cy="1384995"/>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Write lock</a:t>
            </a:r>
          </a:p>
          <a:p>
            <a:pPr lvl="1" algn="l"/>
            <a:r>
              <a:rPr lang="en-US" sz="2800" dirty="0">
                <a:solidFill>
                  <a:srgbClr val="FFFF00"/>
                </a:solidFill>
              </a:rPr>
              <a:t>Locks out writers</a:t>
            </a:r>
          </a:p>
          <a:p>
            <a:pPr lvl="1" algn="l"/>
            <a:r>
              <a:rPr lang="en-US" sz="2800" dirty="0">
                <a:solidFill>
                  <a:srgbClr val="FFFF00"/>
                </a:solidFill>
              </a:rPr>
              <a:t>Locks out readers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2"/>
          <p:cNvSpPr>
            <a:spLocks noGrp="1" noChangeArrowheads="1"/>
          </p:cNvSpPr>
          <p:nvPr>
            <p:ph type="title"/>
          </p:nvPr>
        </p:nvSpPr>
        <p:spPr/>
        <p:txBody>
          <a:bodyPr/>
          <a:lstStyle/>
          <a:p>
            <a:r>
              <a:rPr lang="en-US" dirty="0"/>
              <a:t>Read/Write Lock</a:t>
            </a:r>
          </a:p>
        </p:txBody>
      </p:sp>
      <p:sp>
        <p:nvSpPr>
          <p:cNvPr id="62466" name="Footer Placeholder 1"/>
          <p:cNvSpPr>
            <a:spLocks noGrp="1"/>
          </p:cNvSpPr>
          <p:nvPr>
            <p:ph type="ftr" sz="quarter" idx="10"/>
          </p:nvPr>
        </p:nvSpPr>
        <p:spPr>
          <a:noFill/>
        </p:spPr>
        <p:txBody>
          <a:bodyPr/>
          <a:lstStyle/>
          <a:p>
            <a:r>
              <a:rPr lang="en-US" dirty="0"/>
              <a:t>Art of Multiprocessor Programming</a:t>
            </a:r>
          </a:p>
        </p:txBody>
      </p:sp>
      <p:sp>
        <p:nvSpPr>
          <p:cNvPr id="62467" name="Slide Number Placeholder 2"/>
          <p:cNvSpPr>
            <a:spLocks noGrp="1"/>
          </p:cNvSpPr>
          <p:nvPr>
            <p:ph type="sldNum" sz="quarter" idx="11"/>
          </p:nvPr>
        </p:nvSpPr>
        <p:spPr>
          <a:noFill/>
        </p:spPr>
        <p:txBody>
          <a:bodyPr/>
          <a:lstStyle/>
          <a:p>
            <a:fld id="{4F93AC0C-44AC-4799-8CAE-5E4B06E4CB94}" type="slidenum">
              <a:rPr lang="x-none" smtClean="0"/>
              <a:pPr/>
              <a:t>53</a:t>
            </a:fld>
            <a:endParaRPr lang="en-US" dirty="0"/>
          </a:p>
        </p:txBody>
      </p:sp>
      <p:sp>
        <p:nvSpPr>
          <p:cNvPr id="2" name="TextBox 1">
            <a:extLst>
              <a:ext uri="{FF2B5EF4-FFF2-40B4-BE49-F238E27FC236}">
                <a16:creationId xmlns:a16="http://schemas.microsoft.com/office/drawing/2014/main" id="{E505854C-94FD-9C6A-20A2-FA42E0BDCC6B}"/>
              </a:ext>
            </a:extLst>
          </p:cNvPr>
          <p:cNvSpPr txBox="1"/>
          <p:nvPr/>
        </p:nvSpPr>
        <p:spPr bwMode="auto">
          <a:xfrm>
            <a:off x="1118294" y="2048941"/>
            <a:ext cx="7067961" cy="138499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Safety</a:t>
            </a:r>
          </a:p>
          <a:p>
            <a:pPr lvl="1" algn="l"/>
            <a:r>
              <a:rPr lang="en-US" sz="2800" dirty="0">
                <a:solidFill>
                  <a:srgbClr val="FFFF00"/>
                </a:solidFill>
              </a:rPr>
              <a:t>If </a:t>
            </a:r>
            <a:r>
              <a:rPr lang="en-US" sz="2800" dirty="0">
                <a:solidFill>
                  <a:schemeClr val="bg1"/>
                </a:solidFill>
                <a:latin typeface="Consolas" panose="020B0609020204030204" pitchFamily="49" charset="0"/>
              </a:rPr>
              <a:t>readers &gt; 0 </a:t>
            </a:r>
            <a:r>
              <a:rPr lang="en-US" sz="2800" dirty="0">
                <a:solidFill>
                  <a:srgbClr val="FFFF00"/>
                </a:solidFill>
              </a:rPr>
              <a:t>then </a:t>
            </a:r>
            <a:r>
              <a:rPr lang="en-US" sz="2800" dirty="0">
                <a:solidFill>
                  <a:schemeClr val="bg1"/>
                </a:solidFill>
                <a:latin typeface="Consolas" panose="020B0609020204030204" pitchFamily="49" charset="0"/>
              </a:rPr>
              <a:t>writer == false</a:t>
            </a:r>
          </a:p>
          <a:p>
            <a:pPr lvl="1" algn="l"/>
            <a:r>
              <a:rPr lang="en-US" sz="2800" dirty="0">
                <a:solidFill>
                  <a:srgbClr val="FFFF00"/>
                </a:solidFill>
              </a:rPr>
              <a:t>If </a:t>
            </a:r>
            <a:r>
              <a:rPr lang="en-US" sz="2800" dirty="0">
                <a:solidFill>
                  <a:schemeClr val="bg1"/>
                </a:solidFill>
                <a:latin typeface="Consolas" panose="020B0609020204030204" pitchFamily="49" charset="0"/>
              </a:rPr>
              <a:t>writer == true </a:t>
            </a:r>
            <a:r>
              <a:rPr lang="en-US" sz="2800" dirty="0">
                <a:solidFill>
                  <a:srgbClr val="FFFF00"/>
                </a:solidFill>
              </a:rPr>
              <a:t>then </a:t>
            </a:r>
            <a:r>
              <a:rPr lang="en-US" sz="2800" dirty="0">
                <a:solidFill>
                  <a:schemeClr val="bg1"/>
                </a:solidFill>
                <a:latin typeface="Consolas" panose="020B0609020204030204" pitchFamily="49" charset="0"/>
              </a:rPr>
              <a:t>readers == 0</a:t>
            </a:r>
          </a:p>
        </p:txBody>
      </p:sp>
      <p:sp>
        <p:nvSpPr>
          <p:cNvPr id="3" name="TextBox 2">
            <a:extLst>
              <a:ext uri="{FF2B5EF4-FFF2-40B4-BE49-F238E27FC236}">
                <a16:creationId xmlns:a16="http://schemas.microsoft.com/office/drawing/2014/main" id="{55C169A1-79BC-987D-1694-3E736A48E80C}"/>
              </a:ext>
            </a:extLst>
          </p:cNvPr>
          <p:cNvSpPr txBox="1"/>
          <p:nvPr/>
        </p:nvSpPr>
        <p:spPr bwMode="auto">
          <a:xfrm>
            <a:off x="1118294" y="3860986"/>
            <a:ext cx="6442789" cy="1384995"/>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Liveness?</a:t>
            </a:r>
          </a:p>
          <a:p>
            <a:pPr lvl="1" algn="l"/>
            <a:r>
              <a:rPr lang="en-US" sz="2800" dirty="0">
                <a:solidFill>
                  <a:srgbClr val="FFFF00"/>
                </a:solidFill>
              </a:rPr>
              <a:t>Will a continual stream of readers …</a:t>
            </a:r>
          </a:p>
          <a:p>
            <a:pPr lvl="1" algn="l"/>
            <a:r>
              <a:rPr lang="en-US" sz="2800" dirty="0">
                <a:solidFill>
                  <a:srgbClr val="FFFF00"/>
                </a:solidFill>
              </a:rPr>
              <a:t>Lock out writers?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1"/>
          <p:cNvSpPr>
            <a:spLocks noGrp="1"/>
          </p:cNvSpPr>
          <p:nvPr>
            <p:ph type="ftr" sz="quarter" idx="10"/>
          </p:nvPr>
        </p:nvSpPr>
        <p:spPr>
          <a:noFill/>
        </p:spPr>
        <p:txBody>
          <a:bodyPr/>
          <a:lstStyle/>
          <a:p>
            <a:r>
              <a:rPr lang="en-US" dirty="0"/>
              <a:t>Art of Multiprocessor Programming</a:t>
            </a:r>
          </a:p>
        </p:txBody>
      </p:sp>
      <p:sp>
        <p:nvSpPr>
          <p:cNvPr id="63491" name="Slide Number Placeholder 2"/>
          <p:cNvSpPr>
            <a:spLocks noGrp="1"/>
          </p:cNvSpPr>
          <p:nvPr>
            <p:ph type="sldNum" sz="quarter" idx="11"/>
          </p:nvPr>
        </p:nvSpPr>
        <p:spPr>
          <a:noFill/>
        </p:spPr>
        <p:txBody>
          <a:bodyPr/>
          <a:lstStyle/>
          <a:p>
            <a:fld id="{C9372EE6-1903-488F-8542-E2A6F19CCC31}" type="slidenum">
              <a:rPr lang="x-none" smtClean="0"/>
              <a:pPr/>
              <a:t>54</a:t>
            </a:fld>
            <a:endParaRPr lang="en-US" dirty="0"/>
          </a:p>
        </p:txBody>
      </p:sp>
      <p:sp>
        <p:nvSpPr>
          <p:cNvPr id="63492" name="Rectangle 2"/>
          <p:cNvSpPr>
            <a:spLocks noGrp="1" noChangeArrowheads="1"/>
          </p:cNvSpPr>
          <p:nvPr>
            <p:ph type="title" idx="4294967295"/>
          </p:nvPr>
        </p:nvSpPr>
        <p:spPr/>
        <p:txBody>
          <a:bodyPr/>
          <a:lstStyle/>
          <a:p>
            <a:r>
              <a:rPr lang="en-US" dirty="0"/>
              <a:t>FIFO R/W Lock</a:t>
            </a:r>
          </a:p>
        </p:txBody>
      </p:sp>
      <p:sp>
        <p:nvSpPr>
          <p:cNvPr id="2" name="TextBox 1">
            <a:extLst>
              <a:ext uri="{FF2B5EF4-FFF2-40B4-BE49-F238E27FC236}">
                <a16:creationId xmlns:a16="http://schemas.microsoft.com/office/drawing/2014/main" id="{77DFC7DC-DE55-9283-12A7-FADAE7477ECB}"/>
              </a:ext>
            </a:extLst>
          </p:cNvPr>
          <p:cNvSpPr txBox="1"/>
          <p:nvPr/>
        </p:nvSpPr>
        <p:spPr bwMode="auto">
          <a:xfrm>
            <a:off x="1494779" y="2296348"/>
            <a:ext cx="575991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As soon as a writer requests a lock</a:t>
            </a:r>
          </a:p>
        </p:txBody>
      </p:sp>
      <p:sp>
        <p:nvSpPr>
          <p:cNvPr id="3" name="TextBox 2">
            <a:extLst>
              <a:ext uri="{FF2B5EF4-FFF2-40B4-BE49-F238E27FC236}">
                <a16:creationId xmlns:a16="http://schemas.microsoft.com/office/drawing/2014/main" id="{FD31D298-905A-3D33-58C3-651E8FE099B6}"/>
              </a:ext>
            </a:extLst>
          </p:cNvPr>
          <p:cNvSpPr txBox="1"/>
          <p:nvPr/>
        </p:nvSpPr>
        <p:spPr bwMode="auto">
          <a:xfrm>
            <a:off x="1494779" y="3188758"/>
            <a:ext cx="444544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more readers accepted</a:t>
            </a:r>
          </a:p>
        </p:txBody>
      </p:sp>
      <p:sp>
        <p:nvSpPr>
          <p:cNvPr id="4" name="TextBox 3">
            <a:extLst>
              <a:ext uri="{FF2B5EF4-FFF2-40B4-BE49-F238E27FC236}">
                <a16:creationId xmlns:a16="http://schemas.microsoft.com/office/drawing/2014/main" id="{4F1AD8F3-2371-52D3-E2B3-38110A81DB25}"/>
              </a:ext>
            </a:extLst>
          </p:cNvPr>
          <p:cNvSpPr txBox="1"/>
          <p:nvPr/>
        </p:nvSpPr>
        <p:spPr bwMode="auto">
          <a:xfrm>
            <a:off x="1494779" y="4081168"/>
            <a:ext cx="540564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Current readers “drain” from lock</a:t>
            </a:r>
          </a:p>
        </p:txBody>
      </p:sp>
      <p:sp>
        <p:nvSpPr>
          <p:cNvPr id="5" name="TextBox 4">
            <a:extLst>
              <a:ext uri="{FF2B5EF4-FFF2-40B4-BE49-F238E27FC236}">
                <a16:creationId xmlns:a16="http://schemas.microsoft.com/office/drawing/2014/main" id="{D0C481E3-C509-0BA7-407A-C48916DCB012}"/>
              </a:ext>
            </a:extLst>
          </p:cNvPr>
          <p:cNvSpPr txBox="1"/>
          <p:nvPr/>
        </p:nvSpPr>
        <p:spPr bwMode="auto">
          <a:xfrm>
            <a:off x="1494779" y="4973578"/>
            <a:ext cx="229575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Writer gets 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rIns="132080"/>
          <a:lstStyle/>
          <a:p>
            <a:pPr>
              <a:lnSpc>
                <a:spcPct val="90000"/>
              </a:lnSpc>
            </a:pPr>
            <a:r>
              <a:rPr lang="en-US" dirty="0"/>
              <a:t>ByteLock</a:t>
            </a:r>
          </a:p>
        </p:txBody>
      </p:sp>
      <p:sp>
        <p:nvSpPr>
          <p:cNvPr id="6" name="Slide Number Placeholder 3"/>
          <p:cNvSpPr>
            <a:spLocks noGrp="1"/>
          </p:cNvSpPr>
          <p:nvPr>
            <p:ph type="sldNum" sz="quarter" idx="11"/>
          </p:nvPr>
        </p:nvSpPr>
        <p:spPr>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55</a:t>
            </a:fld>
            <a:endParaRPr lang="en-US"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1011C536-D278-47D4-FB07-22049D6659F0}"/>
              </a:ext>
            </a:extLst>
          </p:cNvPr>
          <p:cNvSpPr txBox="1"/>
          <p:nvPr/>
        </p:nvSpPr>
        <p:spPr bwMode="auto">
          <a:xfrm>
            <a:off x="1132924" y="2069311"/>
            <a:ext cx="3536481" cy="400302"/>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nchor="b"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70000"/>
              </a:lnSpc>
            </a:pPr>
            <a:r>
              <a:rPr lang="en-US" sz="2800" dirty="0">
                <a:solidFill>
                  <a:srgbClr val="FFFF00"/>
                </a:solidFill>
              </a:rPr>
              <a:t>Readers-Writers lock</a:t>
            </a:r>
          </a:p>
        </p:txBody>
      </p:sp>
      <p:sp>
        <p:nvSpPr>
          <p:cNvPr id="3" name="TextBox 2">
            <a:extLst>
              <a:ext uri="{FF2B5EF4-FFF2-40B4-BE49-F238E27FC236}">
                <a16:creationId xmlns:a16="http://schemas.microsoft.com/office/drawing/2014/main" id="{7B4CA5AF-ADA9-ACE5-05E0-3B61FACB0864}"/>
              </a:ext>
            </a:extLst>
          </p:cNvPr>
          <p:cNvSpPr txBox="1"/>
          <p:nvPr/>
        </p:nvSpPr>
        <p:spPr bwMode="auto">
          <a:xfrm>
            <a:off x="1132924" y="4030287"/>
            <a:ext cx="6324167" cy="400302"/>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nchor="b"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70000"/>
              </a:lnSpc>
            </a:pPr>
            <a:r>
              <a:rPr lang="en-US" sz="2800" dirty="0">
                <a:solidFill>
                  <a:srgbClr val="FFFF00"/>
                </a:solidFill>
              </a:rPr>
              <a:t>Fast path for privileged </a:t>
            </a:r>
            <a:r>
              <a:rPr lang="en-US" sz="2800" i="1" dirty="0">
                <a:solidFill>
                  <a:schemeClr val="bg1"/>
                </a:solidFill>
              </a:rPr>
              <a:t>slotted</a:t>
            </a:r>
            <a:r>
              <a:rPr lang="en-US" sz="2800" i="1" dirty="0">
                <a:solidFill>
                  <a:srgbClr val="FFFF00"/>
                </a:solidFill>
              </a:rPr>
              <a:t> readers</a:t>
            </a:r>
          </a:p>
        </p:txBody>
      </p:sp>
      <p:sp>
        <p:nvSpPr>
          <p:cNvPr id="4" name="TextBox 3">
            <a:extLst>
              <a:ext uri="{FF2B5EF4-FFF2-40B4-BE49-F238E27FC236}">
                <a16:creationId xmlns:a16="http://schemas.microsoft.com/office/drawing/2014/main" id="{43BA030F-E847-F1A8-6707-CE38FC9BF8B8}"/>
              </a:ext>
            </a:extLst>
          </p:cNvPr>
          <p:cNvSpPr txBox="1"/>
          <p:nvPr/>
        </p:nvSpPr>
        <p:spPr bwMode="auto">
          <a:xfrm>
            <a:off x="1132924" y="3049799"/>
            <a:ext cx="2326278" cy="400302"/>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nchor="b"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70000"/>
              </a:lnSpc>
            </a:pPr>
            <a:r>
              <a:rPr lang="en-US" sz="2800" dirty="0">
                <a:solidFill>
                  <a:srgbClr val="FFFF00"/>
                </a:solidFill>
              </a:rPr>
              <a:t>Cache-aware</a:t>
            </a:r>
          </a:p>
        </p:txBody>
      </p:sp>
      <p:sp>
        <p:nvSpPr>
          <p:cNvPr id="5" name="TextBox 4">
            <a:extLst>
              <a:ext uri="{FF2B5EF4-FFF2-40B4-BE49-F238E27FC236}">
                <a16:creationId xmlns:a16="http://schemas.microsoft.com/office/drawing/2014/main" id="{1AFED8F6-87D6-E80A-E303-A9CB2C85CEC5}"/>
              </a:ext>
            </a:extLst>
          </p:cNvPr>
          <p:cNvSpPr txBox="1"/>
          <p:nvPr/>
        </p:nvSpPr>
        <p:spPr bwMode="auto">
          <a:xfrm>
            <a:off x="1132924" y="5010776"/>
            <a:ext cx="3703258"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Slower path for others</a:t>
            </a:r>
          </a:p>
        </p:txBody>
      </p:sp>
    </p:spTree>
    <p:extLst>
      <p:ext uri="{BB962C8B-B14F-4D97-AF65-F5344CB8AC3E}">
        <p14:creationId xmlns:p14="http://schemas.microsoft.com/office/powerpoint/2010/main" val="268736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56</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ByteLock Lock Record</a:t>
            </a:r>
          </a:p>
        </p:txBody>
      </p:sp>
      <p:grpSp>
        <p:nvGrpSpPr>
          <p:cNvPr id="4" name="Group 3"/>
          <p:cNvGrpSpPr/>
          <p:nvPr/>
        </p:nvGrpSpPr>
        <p:grpSpPr>
          <a:xfrm>
            <a:off x="3220851" y="3198168"/>
            <a:ext cx="2702299" cy="461665"/>
            <a:chOff x="1672373" y="2930487"/>
            <a:chExt cx="2702299" cy="461665"/>
          </a:xfrm>
          <a:effectLst>
            <a:glow rad="139700">
              <a:schemeClr val="accent3">
                <a:satMod val="175000"/>
                <a:alpha val="40000"/>
              </a:schemeClr>
            </a:glow>
          </a:effectLst>
        </p:grpSpPr>
        <p:sp>
          <p:nvSpPr>
            <p:cNvPr id="3" name="TextBox 2"/>
            <p:cNvSpPr txBox="1"/>
            <p:nvPr/>
          </p:nvSpPr>
          <p:spPr>
            <a:xfrm>
              <a:off x="2153695"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2516394"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2879093"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9" name="TextBox 8"/>
            <p:cNvSpPr txBox="1"/>
            <p:nvPr/>
          </p:nvSpPr>
          <p:spPr>
            <a:xfrm>
              <a:off x="3241792"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3604491"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1" name="TextBox 10"/>
            <p:cNvSpPr txBox="1"/>
            <p:nvPr/>
          </p:nvSpPr>
          <p:spPr>
            <a:xfrm>
              <a:off x="1672373" y="2930487"/>
              <a:ext cx="474810"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a:t>
              </a:r>
            </a:p>
          </p:txBody>
        </p:sp>
        <p:sp>
          <p:nvSpPr>
            <p:cNvPr id="12" name="TextBox 11"/>
            <p:cNvSpPr txBox="1"/>
            <p:nvPr/>
          </p:nvSpPr>
          <p:spPr>
            <a:xfrm>
              <a:off x="3967188" y="2930487"/>
              <a:ext cx="407484"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a:t>
              </a:r>
            </a:p>
          </p:txBody>
        </p:sp>
      </p:grpSp>
      <p:sp>
        <p:nvSpPr>
          <p:cNvPr id="14" name="Rounded Rectangular Callout 13"/>
          <p:cNvSpPr>
            <a:spLocks noChangeArrowheads="1"/>
          </p:cNvSpPr>
          <p:nvPr/>
        </p:nvSpPr>
        <p:spPr bwMode="auto">
          <a:xfrm>
            <a:off x="428625" y="4071938"/>
            <a:ext cx="1500188" cy="500062"/>
          </a:xfrm>
          <a:prstGeom prst="wedgeRoundRectCallout">
            <a:avLst>
              <a:gd name="adj1" fmla="val 143343"/>
              <a:gd name="adj2" fmla="val -181081"/>
              <a:gd name="adj3" fmla="val 16667"/>
            </a:avLst>
          </a:prstGeom>
          <a:solidFill>
            <a:schemeClr val="tx1"/>
          </a:solidFill>
          <a:ln w="38100">
            <a:solidFill>
              <a:srgbClr val="FF0000"/>
            </a:solidFill>
            <a:round/>
            <a:headEnd/>
            <a:tailEnd/>
          </a:ln>
        </p:spPr>
        <p:txBody>
          <a:bodyPr/>
          <a:lstStyle/>
          <a:p>
            <a:pPr algn="ctr"/>
            <a:r>
              <a:rPr lang="en-US" dirty="0">
                <a:solidFill>
                  <a:srgbClr val="FFFF00"/>
                </a:solidFill>
                <a:latin typeface="Arial" panose="020B0604020202020204" pitchFamily="34" charset="0"/>
              </a:rPr>
              <a:t>Writer id</a:t>
            </a:r>
          </a:p>
        </p:txBody>
      </p:sp>
      <p:sp>
        <p:nvSpPr>
          <p:cNvPr id="15" name="Rounded Rectangular Callout 14"/>
          <p:cNvSpPr>
            <a:spLocks noChangeArrowheads="1"/>
          </p:cNvSpPr>
          <p:nvPr/>
        </p:nvSpPr>
        <p:spPr bwMode="auto">
          <a:xfrm>
            <a:off x="1001292" y="1547814"/>
            <a:ext cx="4718116" cy="500062"/>
          </a:xfrm>
          <a:prstGeom prst="wedgeRoundRectCallout">
            <a:avLst>
              <a:gd name="adj1" fmla="val 27293"/>
              <a:gd name="adj2" fmla="val 162603"/>
              <a:gd name="adj3" fmla="val 16667"/>
            </a:avLst>
          </a:prstGeom>
          <a:solidFill>
            <a:schemeClr val="tx1"/>
          </a:solidFill>
          <a:ln w="38100">
            <a:solidFill>
              <a:srgbClr val="FF0000"/>
            </a:solidFill>
            <a:round/>
            <a:headEnd/>
            <a:tailEnd/>
          </a:ln>
        </p:spPr>
        <p:txBody>
          <a:bodyPr/>
          <a:lstStyle/>
          <a:p>
            <a:pPr algn="ctr"/>
            <a:r>
              <a:rPr lang="en-US" dirty="0">
                <a:solidFill>
                  <a:srgbClr val="FFFF00"/>
                </a:solidFill>
                <a:latin typeface="Arial" panose="020B0604020202020204" pitchFamily="34" charset="0"/>
              </a:rPr>
              <a:t>Byte for each “slotted” reader</a:t>
            </a:r>
          </a:p>
        </p:txBody>
      </p:sp>
      <p:sp>
        <p:nvSpPr>
          <p:cNvPr id="16" name="Left Brace 38"/>
          <p:cNvSpPr>
            <a:spLocks/>
          </p:cNvSpPr>
          <p:nvPr/>
        </p:nvSpPr>
        <p:spPr bwMode="auto">
          <a:xfrm rot="5400000" flipV="1">
            <a:off x="4427072" y="1869767"/>
            <a:ext cx="357187" cy="1939152"/>
          </a:xfrm>
          <a:prstGeom prst="leftBrace">
            <a:avLst>
              <a:gd name="adj1" fmla="val 8329"/>
              <a:gd name="adj2" fmla="val 52046"/>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latin typeface="Arial" panose="020B0604020202020204" pitchFamily="34" charset="0"/>
            </a:endParaRPr>
          </a:p>
        </p:txBody>
      </p:sp>
      <p:sp>
        <p:nvSpPr>
          <p:cNvPr id="17" name="Rounded Rectangular Callout 16"/>
          <p:cNvSpPr>
            <a:spLocks noChangeArrowheads="1"/>
          </p:cNvSpPr>
          <p:nvPr/>
        </p:nvSpPr>
        <p:spPr bwMode="auto">
          <a:xfrm>
            <a:off x="4790271" y="5167258"/>
            <a:ext cx="4088810" cy="500062"/>
          </a:xfrm>
          <a:prstGeom prst="wedgeRoundRectCallout">
            <a:avLst>
              <a:gd name="adj1" fmla="val -29597"/>
              <a:gd name="adj2" fmla="val -366141"/>
              <a:gd name="adj3" fmla="val 16667"/>
            </a:avLst>
          </a:prstGeom>
          <a:solidFill>
            <a:schemeClr val="tx1"/>
          </a:solidFill>
          <a:ln w="38100">
            <a:solidFill>
              <a:srgbClr val="FF0000"/>
            </a:solidFill>
            <a:round/>
            <a:headEnd/>
            <a:tailEnd/>
          </a:ln>
        </p:spPr>
        <p:txBody>
          <a:bodyPr/>
          <a:lstStyle/>
          <a:p>
            <a:pPr algn="ctr"/>
            <a:r>
              <a:rPr lang="en-US" dirty="0">
                <a:solidFill>
                  <a:srgbClr val="FFFF00"/>
                </a:solidFill>
                <a:latin typeface="Arial" panose="020B0604020202020204" pitchFamily="34" charset="0"/>
              </a:rPr>
              <a:t>Count of “unslotted” readers</a:t>
            </a:r>
          </a:p>
        </p:txBody>
      </p:sp>
      <p:sp>
        <p:nvSpPr>
          <p:cNvPr id="18" name="Left Brace 38"/>
          <p:cNvSpPr>
            <a:spLocks/>
          </p:cNvSpPr>
          <p:nvPr/>
        </p:nvSpPr>
        <p:spPr bwMode="auto">
          <a:xfrm rot="16200000">
            <a:off x="4427070" y="2521725"/>
            <a:ext cx="357187" cy="3003681"/>
          </a:xfrm>
          <a:prstGeom prst="leftBrace">
            <a:avLst>
              <a:gd name="adj1" fmla="val 8329"/>
              <a:gd name="adj2" fmla="val 46178"/>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latin typeface="Arial" panose="020B0604020202020204" pitchFamily="34" charset="0"/>
            </a:endParaRPr>
          </a:p>
        </p:txBody>
      </p:sp>
      <p:sp>
        <p:nvSpPr>
          <p:cNvPr id="19" name="Rounded Rectangular Callout 18"/>
          <p:cNvSpPr>
            <a:spLocks noChangeArrowheads="1"/>
          </p:cNvSpPr>
          <p:nvPr/>
        </p:nvSpPr>
        <p:spPr bwMode="auto">
          <a:xfrm>
            <a:off x="428625" y="4917227"/>
            <a:ext cx="2674223" cy="500062"/>
          </a:xfrm>
          <a:prstGeom prst="wedgeRoundRectCallout">
            <a:avLst>
              <a:gd name="adj1" fmla="val 100911"/>
              <a:gd name="adj2" fmla="val -178878"/>
              <a:gd name="adj3" fmla="val 16667"/>
            </a:avLst>
          </a:prstGeom>
          <a:solidFill>
            <a:schemeClr val="tx1"/>
          </a:solidFill>
          <a:ln w="38100">
            <a:solidFill>
              <a:srgbClr val="FF0000"/>
            </a:solidFill>
            <a:round/>
            <a:headEnd/>
            <a:tailEnd/>
          </a:ln>
        </p:spPr>
        <p:txBody>
          <a:bodyPr/>
          <a:lstStyle/>
          <a:p>
            <a:pPr algn="ctr"/>
            <a:r>
              <a:rPr lang="en-US" dirty="0">
                <a:solidFill>
                  <a:srgbClr val="FFFF00"/>
                </a:solidFill>
                <a:latin typeface="Arial" panose="020B0604020202020204" pitchFamily="34" charset="0"/>
              </a:rPr>
              <a:t>Single cache line</a:t>
            </a:r>
          </a:p>
        </p:txBody>
      </p:sp>
    </p:spTree>
    <p:extLst>
      <p:ext uri="{BB962C8B-B14F-4D97-AF65-F5344CB8AC3E}">
        <p14:creationId xmlns:p14="http://schemas.microsoft.com/office/powerpoint/2010/main" val="256662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57</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Writer</a:t>
            </a:r>
          </a:p>
        </p:txBody>
      </p:sp>
      <p:grpSp>
        <p:nvGrpSpPr>
          <p:cNvPr id="4" name="Group 3"/>
          <p:cNvGrpSpPr/>
          <p:nvPr/>
        </p:nvGrpSpPr>
        <p:grpSpPr>
          <a:xfrm>
            <a:off x="3220851" y="3198168"/>
            <a:ext cx="2702299" cy="461665"/>
            <a:chOff x="1672373" y="2930487"/>
            <a:chExt cx="2702299" cy="461665"/>
          </a:xfrm>
          <a:effectLst>
            <a:glow rad="139700">
              <a:schemeClr val="accent3">
                <a:satMod val="175000"/>
                <a:alpha val="40000"/>
              </a:schemeClr>
            </a:glow>
          </a:effectLst>
        </p:grpSpPr>
        <p:sp>
          <p:nvSpPr>
            <p:cNvPr id="3" name="TextBox 2"/>
            <p:cNvSpPr txBox="1"/>
            <p:nvPr/>
          </p:nvSpPr>
          <p:spPr>
            <a:xfrm>
              <a:off x="2153695"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2516394"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2879093"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9" name="TextBox 8"/>
            <p:cNvSpPr txBox="1"/>
            <p:nvPr/>
          </p:nvSpPr>
          <p:spPr>
            <a:xfrm>
              <a:off x="3241792"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3604491"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11" name="TextBox 10"/>
            <p:cNvSpPr txBox="1"/>
            <p:nvPr/>
          </p:nvSpPr>
          <p:spPr>
            <a:xfrm>
              <a:off x="1672373" y="2930487"/>
              <a:ext cx="474810"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a:t>
              </a:r>
            </a:p>
          </p:txBody>
        </p:sp>
        <p:sp>
          <p:nvSpPr>
            <p:cNvPr id="12" name="TextBox 11"/>
            <p:cNvSpPr txBox="1"/>
            <p:nvPr/>
          </p:nvSpPr>
          <p:spPr>
            <a:xfrm>
              <a:off x="3616131" y="2930487"/>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grpSp>
      <p:grpSp>
        <p:nvGrpSpPr>
          <p:cNvPr id="21" name="Group 6"/>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23" name="Freeform 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24" name="Freeform 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25" name="Freeform 9"/>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26" name="Freeform 1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27" name="Freeform 1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28" name="Freeform 1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29" name="Freeform 13"/>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0" name="Freeform 14"/>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1" name="Freeform 15"/>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
        <p:nvSpPr>
          <p:cNvPr id="22" name="Text Box 39"/>
          <p:cNvSpPr txBox="1">
            <a:spLocks noChangeArrowheads="1"/>
          </p:cNvSpPr>
          <p:nvPr/>
        </p:nvSpPr>
        <p:spPr bwMode="auto">
          <a:xfrm>
            <a:off x="895065" y="1736797"/>
            <a:ext cx="1153714" cy="461665"/>
          </a:xfrm>
          <a:prstGeom prst="rect">
            <a:avLst/>
          </a:prstGeom>
          <a:noFill/>
          <a:ln w="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Writer</a:t>
            </a:r>
            <a:r>
              <a:rPr lang="en-US" dirty="0">
                <a:solidFill>
                  <a:srgbClr val="0070C0"/>
                </a:solidFill>
                <a:latin typeface="+mn-lt"/>
                <a:cs typeface="Arial" panose="020B0604020202020204" pitchFamily="34" charset="0"/>
              </a:rPr>
              <a:t> i</a:t>
            </a:r>
          </a:p>
        </p:txBody>
      </p:sp>
      <p:sp>
        <p:nvSpPr>
          <p:cNvPr id="32" name="Explosion 2 31"/>
          <p:cNvSpPr>
            <a:spLocks noChangeArrowheads="1"/>
          </p:cNvSpPr>
          <p:nvPr/>
        </p:nvSpPr>
        <p:spPr bwMode="auto">
          <a:xfrm>
            <a:off x="2272577" y="2832889"/>
            <a:ext cx="2154994" cy="1429145"/>
          </a:xfrm>
          <a:prstGeom prst="irregularSeal2">
            <a:avLst/>
          </a:prstGeom>
          <a:solidFill>
            <a:srgbClr val="FFFF00"/>
          </a:solidFill>
          <a:ln w="57150">
            <a:solidFill>
              <a:srgbClr val="FF0000"/>
            </a:solidFill>
            <a:round/>
            <a:headEnd/>
            <a:tailEnd/>
          </a:ln>
        </p:spPr>
        <p:txBody>
          <a:bodyPr/>
          <a:lstStyle/>
          <a:p>
            <a:pPr algn="ctr"/>
            <a:r>
              <a:rPr lang="en-US" dirty="0">
                <a:latin typeface="Arial" panose="020B0604020202020204" pitchFamily="34" charset="0"/>
              </a:rPr>
              <a:t>W=0</a:t>
            </a:r>
          </a:p>
        </p:txBody>
      </p:sp>
      <p:sp>
        <p:nvSpPr>
          <p:cNvPr id="33" name="TextBox 32"/>
          <p:cNvSpPr txBox="1">
            <a:spLocks noChangeArrowheads="1"/>
          </p:cNvSpPr>
          <p:nvPr/>
        </p:nvSpPr>
        <p:spPr bwMode="auto">
          <a:xfrm>
            <a:off x="2622771" y="3648903"/>
            <a:ext cx="8354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b="1" dirty="0">
                <a:solidFill>
                  <a:srgbClr val="FF0000"/>
                </a:solidFill>
                <a:latin typeface="Arial" panose="020B0604020202020204" pitchFamily="34" charset="0"/>
                <a:cs typeface="Arial" panose="020B0604020202020204" pitchFamily="34" charset="0"/>
              </a:rPr>
              <a:t>CAS</a:t>
            </a:r>
          </a:p>
        </p:txBody>
      </p:sp>
      <p:sp>
        <p:nvSpPr>
          <p:cNvPr id="2" name="Speech Bubble: Rectangle with Corners Rounded 1">
            <a:extLst>
              <a:ext uri="{FF2B5EF4-FFF2-40B4-BE49-F238E27FC236}">
                <a16:creationId xmlns:a16="http://schemas.microsoft.com/office/drawing/2014/main" id="{7E221CC1-AEB0-4AE5-9C27-372AF6C0480E}"/>
              </a:ext>
            </a:extLst>
          </p:cNvPr>
          <p:cNvSpPr/>
          <p:nvPr/>
        </p:nvSpPr>
        <p:spPr bwMode="auto">
          <a:xfrm>
            <a:off x="2394180" y="1583694"/>
            <a:ext cx="3697570" cy="646994"/>
          </a:xfrm>
          <a:prstGeom prst="wedgeRoundRectCallout">
            <a:avLst>
              <a:gd name="adj1" fmla="val -53133"/>
              <a:gd name="adj2" fmla="val 108605"/>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Change writer from 0 to i</a:t>
            </a:r>
          </a:p>
        </p:txBody>
      </p:sp>
    </p:spTree>
    <p:extLst>
      <p:ext uri="{BB962C8B-B14F-4D97-AF65-F5344CB8AC3E}">
        <p14:creationId xmlns:p14="http://schemas.microsoft.com/office/powerpoint/2010/main" val="199335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bwMode="auto">
          <a:xfrm>
            <a:off x="2823359" y="2799489"/>
            <a:ext cx="3564610" cy="1422133"/>
          </a:xfrm>
          <a:prstGeom prst="wedgeRoundRectCallout">
            <a:avLst>
              <a:gd name="adj1" fmla="val -73876"/>
              <a:gd name="adj2" fmla="val -32115"/>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58</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Writer</a:t>
            </a:r>
          </a:p>
        </p:txBody>
      </p:sp>
      <p:grpSp>
        <p:nvGrpSpPr>
          <p:cNvPr id="4" name="Group 3"/>
          <p:cNvGrpSpPr/>
          <p:nvPr/>
        </p:nvGrpSpPr>
        <p:grpSpPr>
          <a:xfrm>
            <a:off x="2972386" y="3198168"/>
            <a:ext cx="2950764" cy="461665"/>
            <a:chOff x="1423908" y="2930487"/>
            <a:chExt cx="2950764" cy="461665"/>
          </a:xfrm>
          <a:effectLst>
            <a:glow rad="139700">
              <a:schemeClr val="accent3">
                <a:satMod val="175000"/>
                <a:alpha val="40000"/>
              </a:schemeClr>
            </a:glow>
          </a:effectLst>
        </p:grpSpPr>
        <p:sp>
          <p:nvSpPr>
            <p:cNvPr id="3" name="TextBox 2"/>
            <p:cNvSpPr txBox="1"/>
            <p:nvPr/>
          </p:nvSpPr>
          <p:spPr>
            <a:xfrm>
              <a:off x="2153695"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2516394"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2879093"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sp>
          <p:nvSpPr>
            <p:cNvPr id="9" name="TextBox 8"/>
            <p:cNvSpPr txBox="1"/>
            <p:nvPr/>
          </p:nvSpPr>
          <p:spPr>
            <a:xfrm>
              <a:off x="3241792"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3604491"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sp>
          <p:nvSpPr>
            <p:cNvPr id="11" name="TextBox 10"/>
            <p:cNvSpPr txBox="1"/>
            <p:nvPr/>
          </p:nvSpPr>
          <p:spPr>
            <a:xfrm>
              <a:off x="1423908" y="2930487"/>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sp>
          <p:nvSpPr>
            <p:cNvPr id="12" name="TextBox 11"/>
            <p:cNvSpPr txBox="1"/>
            <p:nvPr/>
          </p:nvSpPr>
          <p:spPr>
            <a:xfrm>
              <a:off x="3616131" y="2930487"/>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R=3</a:t>
              </a:r>
            </a:p>
          </p:txBody>
        </p:sp>
      </p:grpSp>
      <p:sp>
        <p:nvSpPr>
          <p:cNvPr id="22" name="Text Box 39"/>
          <p:cNvSpPr txBox="1">
            <a:spLocks noChangeArrowheads="1"/>
          </p:cNvSpPr>
          <p:nvPr/>
        </p:nvSpPr>
        <p:spPr bwMode="auto">
          <a:xfrm>
            <a:off x="895065" y="1736797"/>
            <a:ext cx="1153714"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Writer i</a:t>
            </a:r>
          </a:p>
        </p:txBody>
      </p:sp>
      <p:sp>
        <p:nvSpPr>
          <p:cNvPr id="32" name="Speech Bubble: Rectangle with Corners Rounded 31">
            <a:extLst>
              <a:ext uri="{FF2B5EF4-FFF2-40B4-BE49-F238E27FC236}">
                <a16:creationId xmlns:a16="http://schemas.microsoft.com/office/drawing/2014/main" id="{BE96A90E-5F47-4513-B43B-54F669017412}"/>
              </a:ext>
            </a:extLst>
          </p:cNvPr>
          <p:cNvSpPr/>
          <p:nvPr/>
        </p:nvSpPr>
        <p:spPr bwMode="auto">
          <a:xfrm>
            <a:off x="2590800" y="1463675"/>
            <a:ext cx="3835704" cy="646994"/>
          </a:xfrm>
          <a:prstGeom prst="wedgeRoundRectCallout">
            <a:avLst>
              <a:gd name="adj1" fmla="val -53133"/>
              <a:gd name="adj2" fmla="val 108605"/>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Wait for readers to drain …</a:t>
            </a:r>
          </a:p>
        </p:txBody>
      </p:sp>
      <p:grpSp>
        <p:nvGrpSpPr>
          <p:cNvPr id="2" name="Group 6">
            <a:extLst>
              <a:ext uri="{FF2B5EF4-FFF2-40B4-BE49-F238E27FC236}">
                <a16:creationId xmlns:a16="http://schemas.microsoft.com/office/drawing/2014/main" id="{69BCA307-2FAC-B734-E23E-FEC953ED7C70}"/>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13" name="Freeform 7">
              <a:extLst>
                <a:ext uri="{FF2B5EF4-FFF2-40B4-BE49-F238E27FC236}">
                  <a16:creationId xmlns:a16="http://schemas.microsoft.com/office/drawing/2014/main" id="{494E56BC-C5AD-EA7C-E6C1-01E168AB032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8">
              <a:extLst>
                <a:ext uri="{FF2B5EF4-FFF2-40B4-BE49-F238E27FC236}">
                  <a16:creationId xmlns:a16="http://schemas.microsoft.com/office/drawing/2014/main" id="{BC004587-EBBC-0599-6CD7-9D7D6B5DB1A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9">
              <a:extLst>
                <a:ext uri="{FF2B5EF4-FFF2-40B4-BE49-F238E27FC236}">
                  <a16:creationId xmlns:a16="http://schemas.microsoft.com/office/drawing/2014/main" id="{679BA820-041E-204E-7A12-7CC27F885674}"/>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0">
              <a:extLst>
                <a:ext uri="{FF2B5EF4-FFF2-40B4-BE49-F238E27FC236}">
                  <a16:creationId xmlns:a16="http://schemas.microsoft.com/office/drawing/2014/main" id="{3330E482-64A3-65C3-278F-78C0A0A942C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1">
              <a:extLst>
                <a:ext uri="{FF2B5EF4-FFF2-40B4-BE49-F238E27FC236}">
                  <a16:creationId xmlns:a16="http://schemas.microsoft.com/office/drawing/2014/main" id="{535E6589-2AE0-BA83-B0BA-1D8DFC66C13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2">
              <a:extLst>
                <a:ext uri="{FF2B5EF4-FFF2-40B4-BE49-F238E27FC236}">
                  <a16:creationId xmlns:a16="http://schemas.microsoft.com/office/drawing/2014/main" id="{77D138ED-9996-5F98-724E-320F3192C181}"/>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3">
              <a:extLst>
                <a:ext uri="{FF2B5EF4-FFF2-40B4-BE49-F238E27FC236}">
                  <a16:creationId xmlns:a16="http://schemas.microsoft.com/office/drawing/2014/main" id="{20F343C0-CF5F-F9A8-6DD1-7EF1A633AD75}"/>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3" name="Freeform 14">
              <a:extLst>
                <a:ext uri="{FF2B5EF4-FFF2-40B4-BE49-F238E27FC236}">
                  <a16:creationId xmlns:a16="http://schemas.microsoft.com/office/drawing/2014/main" id="{BAC5D912-5837-43C6-957F-8765D6EF1967}"/>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B0C76CAB-2938-4AB4-D8D2-11DC374BDE6B}"/>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3151569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bwMode="auto">
          <a:xfrm>
            <a:off x="3606325" y="2799489"/>
            <a:ext cx="2478281" cy="1182851"/>
          </a:xfrm>
          <a:prstGeom prst="wedgeRoundRectCallout">
            <a:avLst>
              <a:gd name="adj1" fmla="val -104221"/>
              <a:gd name="adj2" fmla="val -51622"/>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59</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Writer</a:t>
            </a:r>
          </a:p>
        </p:txBody>
      </p:sp>
      <p:grpSp>
        <p:nvGrpSpPr>
          <p:cNvPr id="4" name="Group 3"/>
          <p:cNvGrpSpPr/>
          <p:nvPr/>
        </p:nvGrpSpPr>
        <p:grpSpPr>
          <a:xfrm>
            <a:off x="2972386" y="3198168"/>
            <a:ext cx="2950764" cy="461665"/>
            <a:chOff x="1423908" y="2930487"/>
            <a:chExt cx="2950764" cy="461665"/>
          </a:xfrm>
          <a:effectLst>
            <a:glow rad="139700">
              <a:schemeClr val="accent3">
                <a:satMod val="175000"/>
                <a:alpha val="40000"/>
              </a:schemeClr>
            </a:glow>
          </a:effectLst>
        </p:grpSpPr>
        <p:sp>
          <p:nvSpPr>
            <p:cNvPr id="3" name="TextBox 2"/>
            <p:cNvSpPr txBox="1"/>
            <p:nvPr/>
          </p:nvSpPr>
          <p:spPr>
            <a:xfrm>
              <a:off x="2153695"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2516394"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2879093"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0</a:t>
              </a:r>
            </a:p>
          </p:txBody>
        </p:sp>
        <p:sp>
          <p:nvSpPr>
            <p:cNvPr id="9" name="TextBox 8"/>
            <p:cNvSpPr txBox="1"/>
            <p:nvPr/>
          </p:nvSpPr>
          <p:spPr>
            <a:xfrm>
              <a:off x="3241792"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3604491"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0</a:t>
              </a:r>
            </a:p>
          </p:txBody>
        </p:sp>
        <p:sp>
          <p:nvSpPr>
            <p:cNvPr id="11" name="TextBox 10"/>
            <p:cNvSpPr txBox="1"/>
            <p:nvPr/>
          </p:nvSpPr>
          <p:spPr>
            <a:xfrm>
              <a:off x="1423908" y="2930487"/>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sp>
          <p:nvSpPr>
            <p:cNvPr id="12" name="TextBox 11"/>
            <p:cNvSpPr txBox="1"/>
            <p:nvPr/>
          </p:nvSpPr>
          <p:spPr>
            <a:xfrm>
              <a:off x="3616131" y="2930487"/>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R=0</a:t>
              </a:r>
            </a:p>
          </p:txBody>
        </p:sp>
      </p:grpSp>
      <p:sp>
        <p:nvSpPr>
          <p:cNvPr id="22" name="Text Box 39"/>
          <p:cNvSpPr txBox="1">
            <a:spLocks noChangeArrowheads="1"/>
          </p:cNvSpPr>
          <p:nvPr/>
        </p:nvSpPr>
        <p:spPr bwMode="auto">
          <a:xfrm>
            <a:off x="895064" y="1736797"/>
            <a:ext cx="11537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Writer i</a:t>
            </a:r>
          </a:p>
        </p:txBody>
      </p:sp>
      <p:sp>
        <p:nvSpPr>
          <p:cNvPr id="32" name="Speech Bubble: Rectangle with Corners Rounded 31">
            <a:extLst>
              <a:ext uri="{FF2B5EF4-FFF2-40B4-BE49-F238E27FC236}">
                <a16:creationId xmlns:a16="http://schemas.microsoft.com/office/drawing/2014/main" id="{C587B6E0-4622-426C-A985-D49466B138A8}"/>
              </a:ext>
            </a:extLst>
          </p:cNvPr>
          <p:cNvSpPr/>
          <p:nvPr/>
        </p:nvSpPr>
        <p:spPr bwMode="auto">
          <a:xfrm>
            <a:off x="2673272" y="1279061"/>
            <a:ext cx="4220972" cy="919401"/>
          </a:xfrm>
          <a:prstGeom prst="wedgeRoundRectCallout">
            <a:avLst>
              <a:gd name="adj1" fmla="val -63459"/>
              <a:gd name="adj2" fmla="val 95592"/>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Proceed when readers gone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 (via local spinning)</a:t>
            </a:r>
          </a:p>
        </p:txBody>
      </p:sp>
      <p:pic>
        <p:nvPicPr>
          <p:cNvPr id="2" name="Picture 2" descr="Toy, Toys, Gift, Gifts, Present, Presents, Christmas, X-mas, Birthday, B-day, Spinning Top, Gif - Jitter.Bug.Girl">
            <a:extLst>
              <a:ext uri="{FF2B5EF4-FFF2-40B4-BE49-F238E27FC236}">
                <a16:creationId xmlns:a16="http://schemas.microsoft.com/office/drawing/2014/main" id="{4795373C-9C08-C49D-2D18-FDF2720D18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5744" y="1038067"/>
            <a:ext cx="1005987" cy="1124338"/>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6">
            <a:extLst>
              <a:ext uri="{FF2B5EF4-FFF2-40B4-BE49-F238E27FC236}">
                <a16:creationId xmlns:a16="http://schemas.microsoft.com/office/drawing/2014/main" id="{AFE3BA6A-4AE9-2599-2E98-E4161C0DAF3E}"/>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14" name="Freeform 7">
              <a:extLst>
                <a:ext uri="{FF2B5EF4-FFF2-40B4-BE49-F238E27FC236}">
                  <a16:creationId xmlns:a16="http://schemas.microsoft.com/office/drawing/2014/main" id="{D0D38474-60CA-13F4-8401-67AE17C354A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8">
              <a:extLst>
                <a:ext uri="{FF2B5EF4-FFF2-40B4-BE49-F238E27FC236}">
                  <a16:creationId xmlns:a16="http://schemas.microsoft.com/office/drawing/2014/main" id="{A20C7968-DD86-10CE-0E9B-EB7C565D2DFC}"/>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9">
              <a:extLst>
                <a:ext uri="{FF2B5EF4-FFF2-40B4-BE49-F238E27FC236}">
                  <a16:creationId xmlns:a16="http://schemas.microsoft.com/office/drawing/2014/main" id="{3F0DC7FE-9701-49B8-5A2C-826FE78BE398}"/>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0">
              <a:extLst>
                <a:ext uri="{FF2B5EF4-FFF2-40B4-BE49-F238E27FC236}">
                  <a16:creationId xmlns:a16="http://schemas.microsoft.com/office/drawing/2014/main" id="{ED87986B-889C-6570-1542-20A731AC8EC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1">
              <a:extLst>
                <a:ext uri="{FF2B5EF4-FFF2-40B4-BE49-F238E27FC236}">
                  <a16:creationId xmlns:a16="http://schemas.microsoft.com/office/drawing/2014/main" id="{EC36523F-59B9-FE5A-FAD5-3D25A3D8A4E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2">
              <a:extLst>
                <a:ext uri="{FF2B5EF4-FFF2-40B4-BE49-F238E27FC236}">
                  <a16:creationId xmlns:a16="http://schemas.microsoft.com/office/drawing/2014/main" id="{9E4F5EAB-D159-9029-24E8-C7DA531BBA1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20" name="Freeform 13">
              <a:extLst>
                <a:ext uri="{FF2B5EF4-FFF2-40B4-BE49-F238E27FC236}">
                  <a16:creationId xmlns:a16="http://schemas.microsoft.com/office/drawing/2014/main" id="{281669EE-7180-023D-7CA6-D3D80E7B4C62}"/>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3" name="Freeform 14">
              <a:extLst>
                <a:ext uri="{FF2B5EF4-FFF2-40B4-BE49-F238E27FC236}">
                  <a16:creationId xmlns:a16="http://schemas.microsoft.com/office/drawing/2014/main" id="{1BD68987-2A1B-D729-0541-83AA59ADF2AA}"/>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EEF87C99-6A80-B36B-5B08-700D9E8D8393}"/>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30738919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bwMode="auto">
          <a:xfrm>
            <a:off x="2723770" y="2799488"/>
            <a:ext cx="3564610" cy="1387950"/>
          </a:xfrm>
          <a:prstGeom prst="wedgeRoundRectCallout">
            <a:avLst>
              <a:gd name="adj1" fmla="val -73876"/>
              <a:gd name="adj2" fmla="val -32115"/>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60</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Writer</a:t>
            </a:r>
          </a:p>
        </p:txBody>
      </p:sp>
      <p:grpSp>
        <p:nvGrpSpPr>
          <p:cNvPr id="4" name="Group 3"/>
          <p:cNvGrpSpPr/>
          <p:nvPr/>
        </p:nvGrpSpPr>
        <p:grpSpPr>
          <a:xfrm>
            <a:off x="3339474" y="3198168"/>
            <a:ext cx="2583676" cy="461665"/>
            <a:chOff x="1790996" y="2930487"/>
            <a:chExt cx="2583676" cy="461665"/>
          </a:xfrm>
        </p:grpSpPr>
        <p:sp>
          <p:nvSpPr>
            <p:cNvPr id="3" name="TextBox 2"/>
            <p:cNvSpPr txBox="1"/>
            <p:nvPr/>
          </p:nvSpPr>
          <p:spPr>
            <a:xfrm>
              <a:off x="2153695"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2516394"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2879093"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0</a:t>
              </a:r>
            </a:p>
          </p:txBody>
        </p:sp>
        <p:sp>
          <p:nvSpPr>
            <p:cNvPr id="9" name="TextBox 8"/>
            <p:cNvSpPr txBox="1"/>
            <p:nvPr/>
          </p:nvSpPr>
          <p:spPr>
            <a:xfrm>
              <a:off x="3241792"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3604491"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0</a:t>
              </a:r>
            </a:p>
          </p:txBody>
        </p:sp>
        <p:sp>
          <p:nvSpPr>
            <p:cNvPr id="11" name="TextBox 10"/>
            <p:cNvSpPr txBox="1"/>
            <p:nvPr/>
          </p:nvSpPr>
          <p:spPr>
            <a:xfrm>
              <a:off x="1790996" y="2930487"/>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2" name="TextBox 11"/>
            <p:cNvSpPr txBox="1"/>
            <p:nvPr/>
          </p:nvSpPr>
          <p:spPr>
            <a:xfrm>
              <a:off x="3616131" y="2930487"/>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R=0</a:t>
              </a:r>
            </a:p>
          </p:txBody>
        </p:sp>
      </p:grpSp>
      <p:sp>
        <p:nvSpPr>
          <p:cNvPr id="22" name="Text Box 39"/>
          <p:cNvSpPr txBox="1">
            <a:spLocks noChangeArrowheads="1"/>
          </p:cNvSpPr>
          <p:nvPr/>
        </p:nvSpPr>
        <p:spPr bwMode="auto">
          <a:xfrm>
            <a:off x="895065" y="1736797"/>
            <a:ext cx="1153714"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Writer i</a:t>
            </a:r>
          </a:p>
        </p:txBody>
      </p:sp>
      <p:sp>
        <p:nvSpPr>
          <p:cNvPr id="32" name="Speech Bubble: Rectangle with Corners Rounded 31">
            <a:extLst>
              <a:ext uri="{FF2B5EF4-FFF2-40B4-BE49-F238E27FC236}">
                <a16:creationId xmlns:a16="http://schemas.microsoft.com/office/drawing/2014/main" id="{18C4CAF5-548E-48A0-BCF6-BDCE67E1ACD1}"/>
              </a:ext>
            </a:extLst>
          </p:cNvPr>
          <p:cNvSpPr/>
          <p:nvPr/>
        </p:nvSpPr>
        <p:spPr bwMode="auto">
          <a:xfrm>
            <a:off x="2369536" y="1762809"/>
            <a:ext cx="4472255" cy="510778"/>
          </a:xfrm>
          <a:prstGeom prst="wedgeRoundRectCallout">
            <a:avLst>
              <a:gd name="adj1" fmla="val -53133"/>
              <a:gd name="adj2" fmla="val 108605"/>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Release by resetting writer to 0</a:t>
            </a:r>
          </a:p>
        </p:txBody>
      </p:sp>
      <p:grpSp>
        <p:nvGrpSpPr>
          <p:cNvPr id="35" name="Group 6">
            <a:extLst>
              <a:ext uri="{FF2B5EF4-FFF2-40B4-BE49-F238E27FC236}">
                <a16:creationId xmlns:a16="http://schemas.microsoft.com/office/drawing/2014/main" id="{567210AB-CD91-E47D-E2D4-37251968513B}"/>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36" name="Freeform 7">
              <a:extLst>
                <a:ext uri="{FF2B5EF4-FFF2-40B4-BE49-F238E27FC236}">
                  <a16:creationId xmlns:a16="http://schemas.microsoft.com/office/drawing/2014/main" id="{18D04CA5-630C-DB7E-A344-8F047935C19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7" name="Freeform 8">
              <a:extLst>
                <a:ext uri="{FF2B5EF4-FFF2-40B4-BE49-F238E27FC236}">
                  <a16:creationId xmlns:a16="http://schemas.microsoft.com/office/drawing/2014/main" id="{9DBC01EA-EE74-AC2E-111C-8AFD93A0A92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8" name="Freeform 9">
              <a:extLst>
                <a:ext uri="{FF2B5EF4-FFF2-40B4-BE49-F238E27FC236}">
                  <a16:creationId xmlns:a16="http://schemas.microsoft.com/office/drawing/2014/main" id="{6B90B6FE-3B88-1560-CA5A-53A683542D73}"/>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9" name="Freeform 10">
              <a:extLst>
                <a:ext uri="{FF2B5EF4-FFF2-40B4-BE49-F238E27FC236}">
                  <a16:creationId xmlns:a16="http://schemas.microsoft.com/office/drawing/2014/main" id="{0BEFCAC9-96EC-FE2F-A74F-AFDE36179A5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40" name="Freeform 11">
              <a:extLst>
                <a:ext uri="{FF2B5EF4-FFF2-40B4-BE49-F238E27FC236}">
                  <a16:creationId xmlns:a16="http://schemas.microsoft.com/office/drawing/2014/main" id="{B99147C8-71BA-21C0-EEAC-0B611E5215D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41" name="Freeform 12">
              <a:extLst>
                <a:ext uri="{FF2B5EF4-FFF2-40B4-BE49-F238E27FC236}">
                  <a16:creationId xmlns:a16="http://schemas.microsoft.com/office/drawing/2014/main" id="{3DDE6070-1A98-A058-FB64-0CD9C94C447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42" name="Freeform 13">
              <a:extLst>
                <a:ext uri="{FF2B5EF4-FFF2-40B4-BE49-F238E27FC236}">
                  <a16:creationId xmlns:a16="http://schemas.microsoft.com/office/drawing/2014/main" id="{D1B05994-C946-E04F-BF7C-B1122D6F246A}"/>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43" name="Freeform 14">
              <a:extLst>
                <a:ext uri="{FF2B5EF4-FFF2-40B4-BE49-F238E27FC236}">
                  <a16:creationId xmlns:a16="http://schemas.microsoft.com/office/drawing/2014/main" id="{6260A89C-9AEA-4ACC-BBA2-66E362364047}"/>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44" name="Freeform 15">
              <a:extLst>
                <a:ext uri="{FF2B5EF4-FFF2-40B4-BE49-F238E27FC236}">
                  <a16:creationId xmlns:a16="http://schemas.microsoft.com/office/drawing/2014/main" id="{C40AB938-0523-727E-CB57-A57DA7E80BEB}"/>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
        <p:nvSpPr>
          <p:cNvPr id="2" name="TextBox 1">
            <a:extLst>
              <a:ext uri="{FF2B5EF4-FFF2-40B4-BE49-F238E27FC236}">
                <a16:creationId xmlns:a16="http://schemas.microsoft.com/office/drawing/2014/main" id="{3CC85224-DD9A-E0E0-D1B9-B022AA7758D3}"/>
              </a:ext>
            </a:extLst>
          </p:cNvPr>
          <p:cNvSpPr txBox="1"/>
          <p:nvPr/>
        </p:nvSpPr>
        <p:spPr>
          <a:xfrm>
            <a:off x="2869794" y="3198168"/>
            <a:ext cx="82586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W=0</a:t>
            </a:r>
          </a:p>
        </p:txBody>
      </p:sp>
    </p:spTree>
    <p:extLst>
      <p:ext uri="{BB962C8B-B14F-4D97-AF65-F5344CB8AC3E}">
        <p14:creationId xmlns:p14="http://schemas.microsoft.com/office/powerpoint/2010/main" val="10810147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61</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Slotted Reader Fast Path</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grpSp>
        <p:nvGrpSpPr>
          <p:cNvPr id="21" name="Group 20">
            <a:extLst>
              <a:ext uri="{FF2B5EF4-FFF2-40B4-BE49-F238E27FC236}">
                <a16:creationId xmlns:a16="http://schemas.microsoft.com/office/drawing/2014/main" id="{364A999B-1359-3DDC-857B-2195D8838724}"/>
              </a:ext>
            </a:extLst>
          </p:cNvPr>
          <p:cNvGrpSpPr/>
          <p:nvPr/>
        </p:nvGrpSpPr>
        <p:grpSpPr>
          <a:xfrm>
            <a:off x="3078986" y="3412292"/>
            <a:ext cx="1188566" cy="461665"/>
            <a:chOff x="3078986" y="3412292"/>
            <a:chExt cx="1188566" cy="461665"/>
          </a:xfrm>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1" name="TextBox 10"/>
            <p:cNvSpPr txBox="1"/>
            <p:nvPr/>
          </p:nvSpPr>
          <p:spPr>
            <a:xfrm>
              <a:off x="3078986" y="3412292"/>
              <a:ext cx="825867" cy="461665"/>
            </a:xfrm>
            <a:prstGeom prst="rect">
              <a:avLst/>
            </a:prstGeom>
            <a:solidFill>
              <a:schemeClr val="accent1">
                <a:lumMod val="40000"/>
                <a:lumOff val="60000"/>
              </a:schemeClr>
            </a:solidFill>
            <a:ln w="38100">
              <a:solidFill>
                <a:schemeClr val="tx1"/>
              </a:solidFill>
            </a:ln>
            <a:effectLst>
              <a:glow rad="139700">
                <a:schemeClr val="accent3">
                  <a:satMod val="175000"/>
                  <a:alpha val="40000"/>
                </a:schemeClr>
              </a:glow>
            </a:effectLst>
          </p:spPr>
          <p:txBody>
            <a:bodyPr wrap="none" rtlCol="0">
              <a:spAutoFit/>
            </a:bodyPr>
            <a:lstStyle/>
            <a:p>
              <a:r>
                <a:rPr lang="en-US" dirty="0">
                  <a:latin typeface="Arial" panose="020B0604020202020204" pitchFamily="34" charset="0"/>
                  <a:cs typeface="Arial" panose="020B0604020202020204" pitchFamily="34" charset="0"/>
                </a:rPr>
                <a:t>W=0</a:t>
              </a:r>
            </a:p>
          </p:txBody>
        </p:sp>
      </p:grpSp>
      <p:grpSp>
        <p:nvGrpSpPr>
          <p:cNvPr id="20" name="Group 19">
            <a:extLst>
              <a:ext uri="{FF2B5EF4-FFF2-40B4-BE49-F238E27FC236}">
                <a16:creationId xmlns:a16="http://schemas.microsoft.com/office/drawing/2014/main" id="{2A1E23F6-241C-A9B0-2E0D-E237823ED1CC}"/>
              </a:ext>
            </a:extLst>
          </p:cNvPr>
          <p:cNvGrpSpPr/>
          <p:nvPr/>
        </p:nvGrpSpPr>
        <p:grpSpPr>
          <a:xfrm>
            <a:off x="4636763" y="3412292"/>
            <a:ext cx="1495579" cy="461665"/>
            <a:chOff x="4636763" y="3412292"/>
            <a:chExt cx="1495579" cy="461665"/>
          </a:xfrm>
          <a:effectLst>
            <a:glow rad="139700">
              <a:schemeClr val="accent3">
                <a:satMod val="175000"/>
                <a:alpha val="40000"/>
              </a:schemeClr>
            </a:glow>
          </a:effectLst>
        </p:grpSpPr>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grpSp>
      <p:sp>
        <p:nvSpPr>
          <p:cNvPr id="22" name="Text Box 39"/>
          <p:cNvSpPr txBox="1">
            <a:spLocks noChangeArrowheads="1"/>
          </p:cNvSpPr>
          <p:nvPr/>
        </p:nvSpPr>
        <p:spPr bwMode="auto">
          <a:xfrm>
            <a:off x="352066" y="1736797"/>
            <a:ext cx="2239716"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Slotted Reader</a:t>
            </a:r>
          </a:p>
        </p:txBody>
      </p:sp>
      <p:sp>
        <p:nvSpPr>
          <p:cNvPr id="5" name="Rounded Rectangular Callout 4"/>
          <p:cNvSpPr/>
          <p:nvPr/>
        </p:nvSpPr>
        <p:spPr bwMode="auto">
          <a:xfrm>
            <a:off x="4089457" y="3143321"/>
            <a:ext cx="718887" cy="901737"/>
          </a:xfrm>
          <a:prstGeom prst="wedgeRoundRectCallout">
            <a:avLst>
              <a:gd name="adj1" fmla="val -311644"/>
              <a:gd name="adj2" fmla="val -80015"/>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33" name="Speech Bubble: Rectangle with Corners Rounded 32">
            <a:extLst>
              <a:ext uri="{FF2B5EF4-FFF2-40B4-BE49-F238E27FC236}">
                <a16:creationId xmlns:a16="http://schemas.microsoft.com/office/drawing/2014/main" id="{1B348BF7-9A2D-4BD0-B1E0-7F8D1458E763}"/>
              </a:ext>
            </a:extLst>
          </p:cNvPr>
          <p:cNvSpPr/>
          <p:nvPr/>
        </p:nvSpPr>
        <p:spPr bwMode="auto">
          <a:xfrm>
            <a:off x="2650292" y="1797520"/>
            <a:ext cx="3709940" cy="510778"/>
          </a:xfrm>
          <a:prstGeom prst="wedgeRoundRectCallout">
            <a:avLst>
              <a:gd name="adj1" fmla="val -53133"/>
              <a:gd name="adj2" fmla="val 108605"/>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Change my slot from 0 …</a:t>
            </a:r>
          </a:p>
        </p:txBody>
      </p:sp>
      <p:grpSp>
        <p:nvGrpSpPr>
          <p:cNvPr id="2" name="Group 6">
            <a:extLst>
              <a:ext uri="{FF2B5EF4-FFF2-40B4-BE49-F238E27FC236}">
                <a16:creationId xmlns:a16="http://schemas.microsoft.com/office/drawing/2014/main" id="{9C37E8D9-1FD0-45B8-C216-941E33FDE542}"/>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555667BA-FC7B-CD48-9390-CE6677D4E75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8">
              <a:extLst>
                <a:ext uri="{FF2B5EF4-FFF2-40B4-BE49-F238E27FC236}">
                  <a16:creationId xmlns:a16="http://schemas.microsoft.com/office/drawing/2014/main" id="{1ECE6640-E5B3-50C3-8556-C08E45A1EF4B}"/>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9">
              <a:extLst>
                <a:ext uri="{FF2B5EF4-FFF2-40B4-BE49-F238E27FC236}">
                  <a16:creationId xmlns:a16="http://schemas.microsoft.com/office/drawing/2014/main" id="{C31E3086-A415-5E27-6811-7B521495FF52}"/>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0">
              <a:extLst>
                <a:ext uri="{FF2B5EF4-FFF2-40B4-BE49-F238E27FC236}">
                  <a16:creationId xmlns:a16="http://schemas.microsoft.com/office/drawing/2014/main" id="{37D926AF-1967-F866-FA0C-238930D37EA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1">
              <a:extLst>
                <a:ext uri="{FF2B5EF4-FFF2-40B4-BE49-F238E27FC236}">
                  <a16:creationId xmlns:a16="http://schemas.microsoft.com/office/drawing/2014/main" id="{0FD080C8-4166-BD2F-BBF7-42DD2BD460F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2">
              <a:extLst>
                <a:ext uri="{FF2B5EF4-FFF2-40B4-BE49-F238E27FC236}">
                  <a16:creationId xmlns:a16="http://schemas.microsoft.com/office/drawing/2014/main" id="{C0F05EE7-2BB3-21D1-CC1D-AC947E7DB2C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3">
              <a:extLst>
                <a:ext uri="{FF2B5EF4-FFF2-40B4-BE49-F238E27FC236}">
                  <a16:creationId xmlns:a16="http://schemas.microsoft.com/office/drawing/2014/main" id="{9AC2727A-9B3D-6BA4-8DE4-508859AB3588}"/>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4">
              <a:extLst>
                <a:ext uri="{FF2B5EF4-FFF2-40B4-BE49-F238E27FC236}">
                  <a16:creationId xmlns:a16="http://schemas.microsoft.com/office/drawing/2014/main" id="{7953E4B7-27E8-EBDB-DD0D-6D048F8784CE}"/>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9303DC0A-CE38-B59F-AAAE-987668C79CAF}"/>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27306032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62</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Slotted Reader Fast Path</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grpSp>
        <p:nvGrpSpPr>
          <p:cNvPr id="20" name="Group 19">
            <a:extLst>
              <a:ext uri="{FF2B5EF4-FFF2-40B4-BE49-F238E27FC236}">
                <a16:creationId xmlns:a16="http://schemas.microsoft.com/office/drawing/2014/main" id="{A9EC84FF-A0A2-98A3-63B0-0FEA48356091}"/>
              </a:ext>
            </a:extLst>
          </p:cNvPr>
          <p:cNvGrpSpPr/>
          <p:nvPr/>
        </p:nvGrpSpPr>
        <p:grpSpPr>
          <a:xfrm>
            <a:off x="3078986" y="3412292"/>
            <a:ext cx="1188566" cy="461665"/>
            <a:chOff x="3078986" y="3412292"/>
            <a:chExt cx="1188566" cy="461665"/>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1" name="TextBox 10"/>
            <p:cNvSpPr txBox="1"/>
            <p:nvPr/>
          </p:nvSpPr>
          <p:spPr>
            <a:xfrm>
              <a:off x="3078986" y="3412292"/>
              <a:ext cx="82586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W=0</a:t>
              </a:r>
            </a:p>
          </p:txBody>
        </p:sp>
      </p:grpSp>
      <p:grpSp>
        <p:nvGrpSpPr>
          <p:cNvPr id="21" name="Group 20">
            <a:extLst>
              <a:ext uri="{FF2B5EF4-FFF2-40B4-BE49-F238E27FC236}">
                <a16:creationId xmlns:a16="http://schemas.microsoft.com/office/drawing/2014/main" id="{5ACED88F-DE4E-19B5-42C8-9BF2598C5AA8}"/>
              </a:ext>
            </a:extLst>
          </p:cNvPr>
          <p:cNvGrpSpPr/>
          <p:nvPr/>
        </p:nvGrpSpPr>
        <p:grpSpPr>
          <a:xfrm>
            <a:off x="4636763" y="3412292"/>
            <a:ext cx="1495579" cy="461665"/>
            <a:chOff x="4636763" y="3412292"/>
            <a:chExt cx="1495579" cy="461665"/>
          </a:xfrm>
          <a:effectLst>
            <a:glow rad="139700">
              <a:schemeClr val="accent3">
                <a:satMod val="175000"/>
                <a:alpha val="40000"/>
              </a:schemeClr>
            </a:glow>
          </a:effectLst>
        </p:grpSpPr>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grpSp>
      <p:sp>
        <p:nvSpPr>
          <p:cNvPr id="22" name="Text Box 39"/>
          <p:cNvSpPr txBox="1">
            <a:spLocks noChangeArrowheads="1"/>
          </p:cNvSpPr>
          <p:nvPr/>
        </p:nvSpPr>
        <p:spPr bwMode="auto">
          <a:xfrm>
            <a:off x="352066" y="1736797"/>
            <a:ext cx="2239716"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Slotted Reader</a:t>
            </a:r>
          </a:p>
        </p:txBody>
      </p:sp>
      <p:sp>
        <p:nvSpPr>
          <p:cNvPr id="5" name="Rounded Rectangular Callout 4"/>
          <p:cNvSpPr/>
          <p:nvPr/>
        </p:nvSpPr>
        <p:spPr bwMode="auto">
          <a:xfrm>
            <a:off x="4089457" y="3143321"/>
            <a:ext cx="718887" cy="901737"/>
          </a:xfrm>
          <a:prstGeom prst="wedgeRoundRectCallout">
            <a:avLst>
              <a:gd name="adj1" fmla="val -311644"/>
              <a:gd name="adj2" fmla="val -80015"/>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33" name="Speech Bubble: Rectangle with Corners Rounded 32">
            <a:extLst>
              <a:ext uri="{FF2B5EF4-FFF2-40B4-BE49-F238E27FC236}">
                <a16:creationId xmlns:a16="http://schemas.microsoft.com/office/drawing/2014/main" id="{1FCADE92-3188-4680-B74E-A113E7AABBF7}"/>
              </a:ext>
            </a:extLst>
          </p:cNvPr>
          <p:cNvSpPr/>
          <p:nvPr/>
        </p:nvSpPr>
        <p:spPr bwMode="auto">
          <a:xfrm>
            <a:off x="2941427" y="1687684"/>
            <a:ext cx="833085" cy="510778"/>
          </a:xfrm>
          <a:prstGeom prst="wedgeRoundRectCallout">
            <a:avLst>
              <a:gd name="adj1" fmla="val -156455"/>
              <a:gd name="adj2" fmla="val 106932"/>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To 1</a:t>
            </a:r>
          </a:p>
        </p:txBody>
      </p:sp>
      <p:grpSp>
        <p:nvGrpSpPr>
          <p:cNvPr id="2" name="Group 6">
            <a:extLst>
              <a:ext uri="{FF2B5EF4-FFF2-40B4-BE49-F238E27FC236}">
                <a16:creationId xmlns:a16="http://schemas.microsoft.com/office/drawing/2014/main" id="{7FA831DC-AE2B-4BB3-0E90-098E0E21180D}"/>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0CB6D9E2-E5A7-9E52-0348-DC89D299526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8">
              <a:extLst>
                <a:ext uri="{FF2B5EF4-FFF2-40B4-BE49-F238E27FC236}">
                  <a16:creationId xmlns:a16="http://schemas.microsoft.com/office/drawing/2014/main" id="{AD522EA0-EC2E-4C68-91E3-C35E111F1E6C}"/>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9">
              <a:extLst>
                <a:ext uri="{FF2B5EF4-FFF2-40B4-BE49-F238E27FC236}">
                  <a16:creationId xmlns:a16="http://schemas.microsoft.com/office/drawing/2014/main" id="{D6343145-8957-3FAC-FC58-F25C63FAE4B3}"/>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0">
              <a:extLst>
                <a:ext uri="{FF2B5EF4-FFF2-40B4-BE49-F238E27FC236}">
                  <a16:creationId xmlns:a16="http://schemas.microsoft.com/office/drawing/2014/main" id="{7D7B9F5F-B53D-C97E-531B-A35B5282DE8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1">
              <a:extLst>
                <a:ext uri="{FF2B5EF4-FFF2-40B4-BE49-F238E27FC236}">
                  <a16:creationId xmlns:a16="http://schemas.microsoft.com/office/drawing/2014/main" id="{10C68F23-A0B1-5460-D094-34823E15F09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2">
              <a:extLst>
                <a:ext uri="{FF2B5EF4-FFF2-40B4-BE49-F238E27FC236}">
                  <a16:creationId xmlns:a16="http://schemas.microsoft.com/office/drawing/2014/main" id="{64FAC5BE-7DA8-4484-1CB8-3934DCA8411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3">
              <a:extLst>
                <a:ext uri="{FF2B5EF4-FFF2-40B4-BE49-F238E27FC236}">
                  <a16:creationId xmlns:a16="http://schemas.microsoft.com/office/drawing/2014/main" id="{46BA9819-AC14-9D95-B576-1B87D72785EC}"/>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4">
              <a:extLst>
                <a:ext uri="{FF2B5EF4-FFF2-40B4-BE49-F238E27FC236}">
                  <a16:creationId xmlns:a16="http://schemas.microsoft.com/office/drawing/2014/main" id="{E4F2BD93-B574-B189-A671-E69FC17F5C5A}"/>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7CBA0247-966A-9993-E7EA-AE04763559AF}"/>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38927956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bwMode="auto">
          <a:xfrm>
            <a:off x="3011127" y="3143322"/>
            <a:ext cx="900238" cy="901737"/>
          </a:xfrm>
          <a:prstGeom prst="wedgeRoundRectCallout">
            <a:avLst>
              <a:gd name="adj1" fmla="val -203850"/>
              <a:gd name="adj2" fmla="val -69703"/>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63</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Slotted Reader Fast Path</a:t>
            </a:r>
          </a:p>
        </p:txBody>
      </p:sp>
      <p:sp>
        <p:nvSpPr>
          <p:cNvPr id="22" name="Text Box 39"/>
          <p:cNvSpPr txBox="1">
            <a:spLocks noChangeArrowheads="1"/>
          </p:cNvSpPr>
          <p:nvPr/>
        </p:nvSpPr>
        <p:spPr bwMode="auto">
          <a:xfrm>
            <a:off x="352066" y="1736797"/>
            <a:ext cx="2239716"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Slotted Reader</a:t>
            </a:r>
          </a:p>
        </p:txBody>
      </p:sp>
      <p:grpSp>
        <p:nvGrpSpPr>
          <p:cNvPr id="20" name="Group 19">
            <a:extLst>
              <a:ext uri="{FF2B5EF4-FFF2-40B4-BE49-F238E27FC236}">
                <a16:creationId xmlns:a16="http://schemas.microsoft.com/office/drawing/2014/main" id="{3C887411-4757-82B7-3A46-252DD93151BD}"/>
              </a:ext>
            </a:extLst>
          </p:cNvPr>
          <p:cNvGrpSpPr/>
          <p:nvPr/>
        </p:nvGrpSpPr>
        <p:grpSpPr>
          <a:xfrm>
            <a:off x="3181578" y="3412291"/>
            <a:ext cx="2950764" cy="461666"/>
            <a:chOff x="3181578" y="3412291"/>
            <a:chExt cx="2950764" cy="461666"/>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430122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sp>
          <p:nvSpPr>
            <p:cNvPr id="11" name="TextBox 10"/>
            <p:cNvSpPr txBox="1"/>
            <p:nvPr/>
          </p:nvSpPr>
          <p:spPr>
            <a:xfrm>
              <a:off x="3181578" y="3412292"/>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grpSp>
      <p:sp>
        <p:nvSpPr>
          <p:cNvPr id="33" name="Speech Bubble: Rectangle with Corners Rounded 32">
            <a:extLst>
              <a:ext uri="{FF2B5EF4-FFF2-40B4-BE49-F238E27FC236}">
                <a16:creationId xmlns:a16="http://schemas.microsoft.com/office/drawing/2014/main" id="{716A02D0-4202-43B3-9FBD-BB8F1A1E7C0D}"/>
              </a:ext>
            </a:extLst>
          </p:cNvPr>
          <p:cNvSpPr/>
          <p:nvPr/>
        </p:nvSpPr>
        <p:spPr bwMode="auto">
          <a:xfrm>
            <a:off x="3552421" y="1739892"/>
            <a:ext cx="2524870" cy="510778"/>
          </a:xfrm>
          <a:prstGeom prst="wedgeRoundRectCallout">
            <a:avLst>
              <a:gd name="adj1" fmla="val -100947"/>
              <a:gd name="adj2" fmla="val 98567"/>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Is there a writer?</a:t>
            </a:r>
          </a:p>
        </p:txBody>
      </p:sp>
      <p:grpSp>
        <p:nvGrpSpPr>
          <p:cNvPr id="2" name="Group 6">
            <a:extLst>
              <a:ext uri="{FF2B5EF4-FFF2-40B4-BE49-F238E27FC236}">
                <a16:creationId xmlns:a16="http://schemas.microsoft.com/office/drawing/2014/main" id="{34F3EAA7-E386-3773-1049-412DBCE76E7E}"/>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E6A95B07-0DB3-BDDD-09FB-708AB56AFAA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8">
              <a:extLst>
                <a:ext uri="{FF2B5EF4-FFF2-40B4-BE49-F238E27FC236}">
                  <a16:creationId xmlns:a16="http://schemas.microsoft.com/office/drawing/2014/main" id="{5C3FF24F-432E-4E54-F33D-9F3FF4BE88F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9">
              <a:extLst>
                <a:ext uri="{FF2B5EF4-FFF2-40B4-BE49-F238E27FC236}">
                  <a16:creationId xmlns:a16="http://schemas.microsoft.com/office/drawing/2014/main" id="{88B098CA-AAD7-0AB3-EC09-4590C10A2B28}"/>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0">
              <a:extLst>
                <a:ext uri="{FF2B5EF4-FFF2-40B4-BE49-F238E27FC236}">
                  <a16:creationId xmlns:a16="http://schemas.microsoft.com/office/drawing/2014/main" id="{314083BB-A815-7F2F-AB06-631FEA638F5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1">
              <a:extLst>
                <a:ext uri="{FF2B5EF4-FFF2-40B4-BE49-F238E27FC236}">
                  <a16:creationId xmlns:a16="http://schemas.microsoft.com/office/drawing/2014/main" id="{6CB19B5F-F16C-1AC9-1CB4-B30BB2A069C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2">
              <a:extLst>
                <a:ext uri="{FF2B5EF4-FFF2-40B4-BE49-F238E27FC236}">
                  <a16:creationId xmlns:a16="http://schemas.microsoft.com/office/drawing/2014/main" id="{D2AB2318-16F2-2608-65B4-E26A07DE609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3">
              <a:extLst>
                <a:ext uri="{FF2B5EF4-FFF2-40B4-BE49-F238E27FC236}">
                  <a16:creationId xmlns:a16="http://schemas.microsoft.com/office/drawing/2014/main" id="{1969F2ED-F594-4834-F31C-B9B00A439447}"/>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4">
              <a:extLst>
                <a:ext uri="{FF2B5EF4-FFF2-40B4-BE49-F238E27FC236}">
                  <a16:creationId xmlns:a16="http://schemas.microsoft.com/office/drawing/2014/main" id="{F23C43E3-B3BE-D820-B0EE-E0060FA63100}"/>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79D12BD3-D309-99BC-33D5-9B98B8743BF6}"/>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31457929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64</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Slotted Reader Fast Path</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grpSp>
        <p:nvGrpSpPr>
          <p:cNvPr id="20" name="Group 19">
            <a:extLst>
              <a:ext uri="{FF2B5EF4-FFF2-40B4-BE49-F238E27FC236}">
                <a16:creationId xmlns:a16="http://schemas.microsoft.com/office/drawing/2014/main" id="{EC36AC15-9803-C017-3051-A5328836F8DE}"/>
              </a:ext>
            </a:extLst>
          </p:cNvPr>
          <p:cNvGrpSpPr/>
          <p:nvPr/>
        </p:nvGrpSpPr>
        <p:grpSpPr>
          <a:xfrm>
            <a:off x="3078986" y="3412292"/>
            <a:ext cx="1188566" cy="461665"/>
            <a:chOff x="3078986" y="3412292"/>
            <a:chExt cx="1188566" cy="461665"/>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1" name="TextBox 10"/>
            <p:cNvSpPr txBox="1"/>
            <p:nvPr/>
          </p:nvSpPr>
          <p:spPr>
            <a:xfrm>
              <a:off x="3078986" y="3412292"/>
              <a:ext cx="82586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W=0</a:t>
              </a:r>
            </a:p>
          </p:txBody>
        </p:sp>
      </p:grpSp>
      <p:grpSp>
        <p:nvGrpSpPr>
          <p:cNvPr id="21" name="Group 20">
            <a:extLst>
              <a:ext uri="{FF2B5EF4-FFF2-40B4-BE49-F238E27FC236}">
                <a16:creationId xmlns:a16="http://schemas.microsoft.com/office/drawing/2014/main" id="{41815741-1A72-C137-C5F2-8F822B9FE56E}"/>
              </a:ext>
            </a:extLst>
          </p:cNvPr>
          <p:cNvGrpSpPr/>
          <p:nvPr/>
        </p:nvGrpSpPr>
        <p:grpSpPr>
          <a:xfrm>
            <a:off x="4636763" y="3412292"/>
            <a:ext cx="1495579" cy="461665"/>
            <a:chOff x="4636763" y="3412292"/>
            <a:chExt cx="1495579" cy="461665"/>
          </a:xfrm>
          <a:effectLst>
            <a:glow rad="139700">
              <a:schemeClr val="accent3">
                <a:satMod val="175000"/>
                <a:alpha val="40000"/>
              </a:schemeClr>
            </a:glow>
          </a:effectLst>
        </p:grpSpPr>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grpSp>
      <p:sp>
        <p:nvSpPr>
          <p:cNvPr id="22" name="Text Box 39"/>
          <p:cNvSpPr txBox="1">
            <a:spLocks noChangeArrowheads="1"/>
          </p:cNvSpPr>
          <p:nvPr/>
        </p:nvSpPr>
        <p:spPr bwMode="auto">
          <a:xfrm>
            <a:off x="352066" y="1736797"/>
            <a:ext cx="2239716"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Slotted Reader</a:t>
            </a:r>
          </a:p>
        </p:txBody>
      </p:sp>
      <p:sp>
        <p:nvSpPr>
          <p:cNvPr id="5" name="Rounded Rectangular Callout 4"/>
          <p:cNvSpPr/>
          <p:nvPr/>
        </p:nvSpPr>
        <p:spPr bwMode="auto">
          <a:xfrm>
            <a:off x="4089457" y="3143321"/>
            <a:ext cx="718887" cy="901737"/>
          </a:xfrm>
          <a:prstGeom prst="wedgeRoundRectCallout">
            <a:avLst>
              <a:gd name="adj1" fmla="val -311644"/>
              <a:gd name="adj2" fmla="val -80015"/>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33" name="Speech Bubble: Rectangle with Corners Rounded 32">
            <a:extLst>
              <a:ext uri="{FF2B5EF4-FFF2-40B4-BE49-F238E27FC236}">
                <a16:creationId xmlns:a16="http://schemas.microsoft.com/office/drawing/2014/main" id="{065DDCE7-A2F7-45A0-B3BF-F89B949EB5A9}"/>
              </a:ext>
            </a:extLst>
          </p:cNvPr>
          <p:cNvSpPr/>
          <p:nvPr/>
        </p:nvSpPr>
        <p:spPr bwMode="auto">
          <a:xfrm>
            <a:off x="3208539" y="1797520"/>
            <a:ext cx="4294220" cy="510778"/>
          </a:xfrm>
          <a:prstGeom prst="wedgeRoundRectCallout">
            <a:avLst>
              <a:gd name="adj1" fmla="val -73346"/>
              <a:gd name="adj2" fmla="val 70682"/>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If writer found, reset byte to 0</a:t>
            </a:r>
          </a:p>
        </p:txBody>
      </p:sp>
      <p:grpSp>
        <p:nvGrpSpPr>
          <p:cNvPr id="2" name="Group 6">
            <a:extLst>
              <a:ext uri="{FF2B5EF4-FFF2-40B4-BE49-F238E27FC236}">
                <a16:creationId xmlns:a16="http://schemas.microsoft.com/office/drawing/2014/main" id="{6AA03C2C-CD66-2835-BD6E-F4C79D150F5A}"/>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72B076B8-3BFC-1962-46A4-6D191230A292}"/>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8">
              <a:extLst>
                <a:ext uri="{FF2B5EF4-FFF2-40B4-BE49-F238E27FC236}">
                  <a16:creationId xmlns:a16="http://schemas.microsoft.com/office/drawing/2014/main" id="{05A78A93-81CD-BC3B-4A7F-EC25AC032D0B}"/>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9">
              <a:extLst>
                <a:ext uri="{FF2B5EF4-FFF2-40B4-BE49-F238E27FC236}">
                  <a16:creationId xmlns:a16="http://schemas.microsoft.com/office/drawing/2014/main" id="{15E48644-9B2D-C460-42DC-13BA81E826B5}"/>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0">
              <a:extLst>
                <a:ext uri="{FF2B5EF4-FFF2-40B4-BE49-F238E27FC236}">
                  <a16:creationId xmlns:a16="http://schemas.microsoft.com/office/drawing/2014/main" id="{843A31BA-E24B-267E-6514-5982490FB94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1">
              <a:extLst>
                <a:ext uri="{FF2B5EF4-FFF2-40B4-BE49-F238E27FC236}">
                  <a16:creationId xmlns:a16="http://schemas.microsoft.com/office/drawing/2014/main" id="{8083D363-E15A-067F-9A94-D5D8459210A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2">
              <a:extLst>
                <a:ext uri="{FF2B5EF4-FFF2-40B4-BE49-F238E27FC236}">
                  <a16:creationId xmlns:a16="http://schemas.microsoft.com/office/drawing/2014/main" id="{61B4E433-6D51-64CB-0D19-2C166BA6824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3">
              <a:extLst>
                <a:ext uri="{FF2B5EF4-FFF2-40B4-BE49-F238E27FC236}">
                  <a16:creationId xmlns:a16="http://schemas.microsoft.com/office/drawing/2014/main" id="{29807D60-C45C-DEAF-FE25-FF7B41BDA4F3}"/>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4">
              <a:extLst>
                <a:ext uri="{FF2B5EF4-FFF2-40B4-BE49-F238E27FC236}">
                  <a16:creationId xmlns:a16="http://schemas.microsoft.com/office/drawing/2014/main" id="{94AF2C9F-3F3C-1EB9-A199-056E9B5D6C02}"/>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8A6478BF-F7DD-E1DA-6E74-3A20408C0D15}"/>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36026717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bwMode="auto">
          <a:xfrm>
            <a:off x="3011127" y="3143322"/>
            <a:ext cx="900238" cy="901737"/>
          </a:xfrm>
          <a:prstGeom prst="wedgeRoundRectCallout">
            <a:avLst>
              <a:gd name="adj1" fmla="val -203850"/>
              <a:gd name="adj2" fmla="val -69703"/>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65</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Slotted Reader Fast Path</a:t>
            </a:r>
          </a:p>
        </p:txBody>
      </p:sp>
      <p:sp>
        <p:nvSpPr>
          <p:cNvPr id="22" name="Text Box 39"/>
          <p:cNvSpPr txBox="1">
            <a:spLocks noChangeArrowheads="1"/>
          </p:cNvSpPr>
          <p:nvPr/>
        </p:nvSpPr>
        <p:spPr bwMode="auto">
          <a:xfrm>
            <a:off x="352066" y="1736797"/>
            <a:ext cx="2239716"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Slotted Reader</a:t>
            </a:r>
          </a:p>
        </p:txBody>
      </p:sp>
      <p:grpSp>
        <p:nvGrpSpPr>
          <p:cNvPr id="20" name="Group 19">
            <a:extLst>
              <a:ext uri="{FF2B5EF4-FFF2-40B4-BE49-F238E27FC236}">
                <a16:creationId xmlns:a16="http://schemas.microsoft.com/office/drawing/2014/main" id="{2D7C77CA-70F4-A896-A154-57E0213F9535}"/>
              </a:ext>
            </a:extLst>
          </p:cNvPr>
          <p:cNvGrpSpPr/>
          <p:nvPr/>
        </p:nvGrpSpPr>
        <p:grpSpPr>
          <a:xfrm>
            <a:off x="3181578" y="3412291"/>
            <a:ext cx="2950764" cy="461666"/>
            <a:chOff x="3181578" y="3412291"/>
            <a:chExt cx="2950764" cy="461666"/>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sp>
          <p:nvSpPr>
            <p:cNvPr id="11" name="TextBox 10"/>
            <p:cNvSpPr txBox="1"/>
            <p:nvPr/>
          </p:nvSpPr>
          <p:spPr>
            <a:xfrm>
              <a:off x="3181578" y="3412292"/>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grpSp>
      <p:sp>
        <p:nvSpPr>
          <p:cNvPr id="33" name="Speech Bubble: Rectangle with Corners Rounded 32">
            <a:extLst>
              <a:ext uri="{FF2B5EF4-FFF2-40B4-BE49-F238E27FC236}">
                <a16:creationId xmlns:a16="http://schemas.microsoft.com/office/drawing/2014/main" id="{716A02D0-4202-43B3-9FBD-BB8F1A1E7C0D}"/>
              </a:ext>
            </a:extLst>
          </p:cNvPr>
          <p:cNvSpPr/>
          <p:nvPr/>
        </p:nvSpPr>
        <p:spPr bwMode="auto">
          <a:xfrm>
            <a:off x="3447848" y="1739892"/>
            <a:ext cx="3626193" cy="919401"/>
          </a:xfrm>
          <a:prstGeom prst="wedgeRoundRectCallout">
            <a:avLst>
              <a:gd name="adj1" fmla="val -89193"/>
              <a:gd name="adj2" fmla="val 36291"/>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Spin until no writer seen,</a:t>
            </a:r>
          </a:p>
          <a:p>
            <a:pPr marL="0" marR="0" indent="0" algn="ctr" defTabSz="914400" rtl="0" eaLnBrk="0" fontAlgn="base" latinLnBrk="0" hangingPunct="0">
              <a:lnSpc>
                <a:spcPct val="100000"/>
              </a:lnSpc>
              <a:spcBef>
                <a:spcPct val="0"/>
              </a:spcBef>
              <a:spcAft>
                <a:spcPct val="0"/>
              </a:spcAft>
              <a:buClrTx/>
              <a:buSzTx/>
              <a:buFontTx/>
              <a:buNone/>
              <a:tabLst/>
            </a:pPr>
            <a:r>
              <a:rPr lang="en-US" dirty="0">
                <a:solidFill>
                  <a:srgbClr val="FFFF00"/>
                </a:solidFill>
                <a:latin typeface="Arial" panose="020B0604020202020204" pitchFamily="34" charset="0"/>
                <a:cs typeface="Arial" panose="020B0604020202020204" pitchFamily="34" charset="0"/>
              </a:rPr>
              <a:t>then try again</a:t>
            </a:r>
            <a:endPar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grpSp>
        <p:nvGrpSpPr>
          <p:cNvPr id="2" name="Group 6">
            <a:extLst>
              <a:ext uri="{FF2B5EF4-FFF2-40B4-BE49-F238E27FC236}">
                <a16:creationId xmlns:a16="http://schemas.microsoft.com/office/drawing/2014/main" id="{A5F42688-01E3-ACCB-0CE3-546608D0DF01}"/>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A5925972-F297-C0EA-9D32-A4A64F19403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8">
              <a:extLst>
                <a:ext uri="{FF2B5EF4-FFF2-40B4-BE49-F238E27FC236}">
                  <a16:creationId xmlns:a16="http://schemas.microsoft.com/office/drawing/2014/main" id="{AA357601-6FE1-5EBA-6899-4953FC089D0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9">
              <a:extLst>
                <a:ext uri="{FF2B5EF4-FFF2-40B4-BE49-F238E27FC236}">
                  <a16:creationId xmlns:a16="http://schemas.microsoft.com/office/drawing/2014/main" id="{80A67CB1-1445-ED3C-68CC-D9FBDF30AAE8}"/>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0">
              <a:extLst>
                <a:ext uri="{FF2B5EF4-FFF2-40B4-BE49-F238E27FC236}">
                  <a16:creationId xmlns:a16="http://schemas.microsoft.com/office/drawing/2014/main" id="{6051AAD1-8642-EECC-FD2E-0132AD98780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1">
              <a:extLst>
                <a:ext uri="{FF2B5EF4-FFF2-40B4-BE49-F238E27FC236}">
                  <a16:creationId xmlns:a16="http://schemas.microsoft.com/office/drawing/2014/main" id="{9B494A21-4BD6-25FC-549C-EFBB5315269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2">
              <a:extLst>
                <a:ext uri="{FF2B5EF4-FFF2-40B4-BE49-F238E27FC236}">
                  <a16:creationId xmlns:a16="http://schemas.microsoft.com/office/drawing/2014/main" id="{C2500889-A2F7-1E61-50B9-9B295941466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3">
              <a:extLst>
                <a:ext uri="{FF2B5EF4-FFF2-40B4-BE49-F238E27FC236}">
                  <a16:creationId xmlns:a16="http://schemas.microsoft.com/office/drawing/2014/main" id="{225D8902-7DD6-3D8B-DF48-AC4089D2354A}"/>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4">
              <a:extLst>
                <a:ext uri="{FF2B5EF4-FFF2-40B4-BE49-F238E27FC236}">
                  <a16:creationId xmlns:a16="http://schemas.microsoft.com/office/drawing/2014/main" id="{A61EA1B9-31F3-79CF-9C42-C48C7FD94474}"/>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2C15D466-46E9-7998-8214-73A0146C08BB}"/>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28774313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66</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Slotted Reader Slow Path</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grpSp>
        <p:nvGrpSpPr>
          <p:cNvPr id="20" name="Group 19">
            <a:extLst>
              <a:ext uri="{FF2B5EF4-FFF2-40B4-BE49-F238E27FC236}">
                <a16:creationId xmlns:a16="http://schemas.microsoft.com/office/drawing/2014/main" id="{910C18CB-506E-01C8-6449-3E567EE6806F}"/>
              </a:ext>
            </a:extLst>
          </p:cNvPr>
          <p:cNvGrpSpPr/>
          <p:nvPr/>
        </p:nvGrpSpPr>
        <p:grpSpPr>
          <a:xfrm>
            <a:off x="3181578" y="3412292"/>
            <a:ext cx="1085974" cy="461665"/>
            <a:chOff x="3181578" y="3412292"/>
            <a:chExt cx="1085974" cy="461665"/>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1" name="TextBox 10"/>
            <p:cNvSpPr txBox="1"/>
            <p:nvPr/>
          </p:nvSpPr>
          <p:spPr>
            <a:xfrm>
              <a:off x="3181578" y="3412292"/>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grpSp>
      <p:grpSp>
        <p:nvGrpSpPr>
          <p:cNvPr id="21" name="Group 20">
            <a:extLst>
              <a:ext uri="{FF2B5EF4-FFF2-40B4-BE49-F238E27FC236}">
                <a16:creationId xmlns:a16="http://schemas.microsoft.com/office/drawing/2014/main" id="{0FC124B2-B230-F996-B404-C4898C59BB5E}"/>
              </a:ext>
            </a:extLst>
          </p:cNvPr>
          <p:cNvGrpSpPr/>
          <p:nvPr/>
        </p:nvGrpSpPr>
        <p:grpSpPr>
          <a:xfrm>
            <a:off x="4636763" y="3412292"/>
            <a:ext cx="1495579" cy="461665"/>
            <a:chOff x="4636763" y="3412292"/>
            <a:chExt cx="1495579" cy="461665"/>
          </a:xfrm>
          <a:effectLst>
            <a:glow rad="139700">
              <a:schemeClr val="accent3">
                <a:satMod val="175000"/>
                <a:alpha val="40000"/>
              </a:schemeClr>
            </a:glow>
          </a:effectLst>
        </p:grpSpPr>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grpSp>
      <p:sp>
        <p:nvSpPr>
          <p:cNvPr id="22" name="Text Box 39"/>
          <p:cNvSpPr txBox="1">
            <a:spLocks noChangeArrowheads="1"/>
          </p:cNvSpPr>
          <p:nvPr/>
        </p:nvSpPr>
        <p:spPr bwMode="auto">
          <a:xfrm>
            <a:off x="352066" y="1736797"/>
            <a:ext cx="2239716"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Slotted Reader</a:t>
            </a:r>
          </a:p>
        </p:txBody>
      </p:sp>
      <p:sp>
        <p:nvSpPr>
          <p:cNvPr id="5" name="Rounded Rectangular Callout 4"/>
          <p:cNvSpPr/>
          <p:nvPr/>
        </p:nvSpPr>
        <p:spPr bwMode="auto">
          <a:xfrm>
            <a:off x="4089457" y="3143321"/>
            <a:ext cx="718887" cy="901737"/>
          </a:xfrm>
          <a:prstGeom prst="wedgeRoundRectCallout">
            <a:avLst>
              <a:gd name="adj1" fmla="val -311644"/>
              <a:gd name="adj2" fmla="val -80015"/>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34" name="Speech Bubble: Rectangle with Corners Rounded 33">
            <a:extLst>
              <a:ext uri="{FF2B5EF4-FFF2-40B4-BE49-F238E27FC236}">
                <a16:creationId xmlns:a16="http://schemas.microsoft.com/office/drawing/2014/main" id="{181E4E4A-97F2-4A12-A49E-81658C28A942}"/>
              </a:ext>
            </a:extLst>
          </p:cNvPr>
          <p:cNvSpPr/>
          <p:nvPr/>
        </p:nvSpPr>
        <p:spPr bwMode="auto">
          <a:xfrm>
            <a:off x="2797188" y="1477256"/>
            <a:ext cx="4022311" cy="510778"/>
          </a:xfrm>
          <a:prstGeom prst="wedgeRoundRectCallout">
            <a:avLst>
              <a:gd name="adj1" fmla="val -68584"/>
              <a:gd name="adj2" fmla="val 140024"/>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Release by setting byte to 0</a:t>
            </a:r>
          </a:p>
        </p:txBody>
      </p:sp>
      <p:grpSp>
        <p:nvGrpSpPr>
          <p:cNvPr id="2" name="Group 6">
            <a:extLst>
              <a:ext uri="{FF2B5EF4-FFF2-40B4-BE49-F238E27FC236}">
                <a16:creationId xmlns:a16="http://schemas.microsoft.com/office/drawing/2014/main" id="{EF4080D4-D779-3F2E-8CB5-56C3AAA9854C}"/>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82916BC7-446F-27B2-E6DB-DC53AC6B051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8">
              <a:extLst>
                <a:ext uri="{FF2B5EF4-FFF2-40B4-BE49-F238E27FC236}">
                  <a16:creationId xmlns:a16="http://schemas.microsoft.com/office/drawing/2014/main" id="{148758CE-BF7F-3199-5729-E95D9880FE9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9">
              <a:extLst>
                <a:ext uri="{FF2B5EF4-FFF2-40B4-BE49-F238E27FC236}">
                  <a16:creationId xmlns:a16="http://schemas.microsoft.com/office/drawing/2014/main" id="{BE7C46C1-F06E-FA05-3CB1-D52720A93A5D}"/>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0">
              <a:extLst>
                <a:ext uri="{FF2B5EF4-FFF2-40B4-BE49-F238E27FC236}">
                  <a16:creationId xmlns:a16="http://schemas.microsoft.com/office/drawing/2014/main" id="{40018052-A120-3BDF-AAE3-373449499A3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1">
              <a:extLst>
                <a:ext uri="{FF2B5EF4-FFF2-40B4-BE49-F238E27FC236}">
                  <a16:creationId xmlns:a16="http://schemas.microsoft.com/office/drawing/2014/main" id="{3CEE9002-1378-9F86-1BE5-933B129B084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2">
              <a:extLst>
                <a:ext uri="{FF2B5EF4-FFF2-40B4-BE49-F238E27FC236}">
                  <a16:creationId xmlns:a16="http://schemas.microsoft.com/office/drawing/2014/main" id="{3A090E6C-FF86-AD4F-7AEA-9653366824D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3">
              <a:extLst>
                <a:ext uri="{FF2B5EF4-FFF2-40B4-BE49-F238E27FC236}">
                  <a16:creationId xmlns:a16="http://schemas.microsoft.com/office/drawing/2014/main" id="{6AE35E99-6BB8-BD69-CFBC-58ACC3F84B14}"/>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4">
              <a:extLst>
                <a:ext uri="{FF2B5EF4-FFF2-40B4-BE49-F238E27FC236}">
                  <a16:creationId xmlns:a16="http://schemas.microsoft.com/office/drawing/2014/main" id="{2B62A7C2-7611-5153-D7FE-B5D704616462}"/>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3" name="Freeform 15">
              <a:extLst>
                <a:ext uri="{FF2B5EF4-FFF2-40B4-BE49-F238E27FC236}">
                  <a16:creationId xmlns:a16="http://schemas.microsoft.com/office/drawing/2014/main" id="{2BBDE3C0-8435-C0F8-D4AF-E66DBD8F2A74}"/>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25184533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67</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Slotted Reader Slow Path</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grpSp>
        <p:nvGrpSpPr>
          <p:cNvPr id="20" name="Group 19">
            <a:extLst>
              <a:ext uri="{FF2B5EF4-FFF2-40B4-BE49-F238E27FC236}">
                <a16:creationId xmlns:a16="http://schemas.microsoft.com/office/drawing/2014/main" id="{0B987F6C-ADBC-BC44-9EF0-D0E63248732A}"/>
              </a:ext>
            </a:extLst>
          </p:cNvPr>
          <p:cNvGrpSpPr/>
          <p:nvPr/>
        </p:nvGrpSpPr>
        <p:grpSpPr>
          <a:xfrm>
            <a:off x="3181578" y="3412292"/>
            <a:ext cx="2950764" cy="461665"/>
            <a:chOff x="3181578" y="3412292"/>
            <a:chExt cx="2950764" cy="461665"/>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1" name="TextBox 10"/>
            <p:cNvSpPr txBox="1"/>
            <p:nvPr/>
          </p:nvSpPr>
          <p:spPr>
            <a:xfrm>
              <a:off x="3181578" y="3412292"/>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grpSp>
      <p:sp>
        <p:nvSpPr>
          <p:cNvPr id="22" name="Text Box 39"/>
          <p:cNvSpPr txBox="1">
            <a:spLocks noChangeArrowheads="1"/>
          </p:cNvSpPr>
          <p:nvPr/>
        </p:nvSpPr>
        <p:spPr bwMode="auto">
          <a:xfrm>
            <a:off x="352066" y="1736797"/>
            <a:ext cx="2239716"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Slotted Reader</a:t>
            </a:r>
          </a:p>
        </p:txBody>
      </p:sp>
      <p:sp>
        <p:nvSpPr>
          <p:cNvPr id="5" name="Rounded Rectangular Callout 4"/>
          <p:cNvSpPr/>
          <p:nvPr/>
        </p:nvSpPr>
        <p:spPr bwMode="auto">
          <a:xfrm>
            <a:off x="4089457" y="3143321"/>
            <a:ext cx="718887" cy="901737"/>
          </a:xfrm>
          <a:prstGeom prst="wedgeRoundRectCallout">
            <a:avLst>
              <a:gd name="adj1" fmla="val -311644"/>
              <a:gd name="adj2" fmla="val -80015"/>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33" name="Speech Bubble: Rectangle with Corners Rounded 32">
            <a:extLst>
              <a:ext uri="{FF2B5EF4-FFF2-40B4-BE49-F238E27FC236}">
                <a16:creationId xmlns:a16="http://schemas.microsoft.com/office/drawing/2014/main" id="{1E945647-8620-4CE9-BFC1-7D213745B3D4}"/>
              </a:ext>
            </a:extLst>
          </p:cNvPr>
          <p:cNvSpPr/>
          <p:nvPr/>
        </p:nvSpPr>
        <p:spPr bwMode="auto">
          <a:xfrm>
            <a:off x="2797188" y="1477256"/>
            <a:ext cx="4022311" cy="510778"/>
          </a:xfrm>
          <a:prstGeom prst="wedgeRoundRectCallout">
            <a:avLst>
              <a:gd name="adj1" fmla="val -68584"/>
              <a:gd name="adj2" fmla="val 140024"/>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Release by setting byte to 0</a:t>
            </a:r>
          </a:p>
        </p:txBody>
      </p:sp>
      <p:grpSp>
        <p:nvGrpSpPr>
          <p:cNvPr id="2" name="Group 6">
            <a:extLst>
              <a:ext uri="{FF2B5EF4-FFF2-40B4-BE49-F238E27FC236}">
                <a16:creationId xmlns:a16="http://schemas.microsoft.com/office/drawing/2014/main" id="{968DAA4C-4FCF-5A85-DC9B-89E1B81C7A99}"/>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36B91F19-68A9-BD6D-41E7-0D5781D6B03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8">
              <a:extLst>
                <a:ext uri="{FF2B5EF4-FFF2-40B4-BE49-F238E27FC236}">
                  <a16:creationId xmlns:a16="http://schemas.microsoft.com/office/drawing/2014/main" id="{B52C709F-AF6E-7A13-5714-E98FBDD6CF0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9">
              <a:extLst>
                <a:ext uri="{FF2B5EF4-FFF2-40B4-BE49-F238E27FC236}">
                  <a16:creationId xmlns:a16="http://schemas.microsoft.com/office/drawing/2014/main" id="{4DBBC3A2-5CE1-78BE-238E-9F57DE4CE2D8}"/>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0">
              <a:extLst>
                <a:ext uri="{FF2B5EF4-FFF2-40B4-BE49-F238E27FC236}">
                  <a16:creationId xmlns:a16="http://schemas.microsoft.com/office/drawing/2014/main" id="{44957C3D-C958-D725-DA6C-29786342DC1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1">
              <a:extLst>
                <a:ext uri="{FF2B5EF4-FFF2-40B4-BE49-F238E27FC236}">
                  <a16:creationId xmlns:a16="http://schemas.microsoft.com/office/drawing/2014/main" id="{8617FE9B-AE42-DC7A-C5DA-3D5B2DB5172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2">
              <a:extLst>
                <a:ext uri="{FF2B5EF4-FFF2-40B4-BE49-F238E27FC236}">
                  <a16:creationId xmlns:a16="http://schemas.microsoft.com/office/drawing/2014/main" id="{85E55A05-F56C-1998-708C-FA3812FFF4A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3">
              <a:extLst>
                <a:ext uri="{FF2B5EF4-FFF2-40B4-BE49-F238E27FC236}">
                  <a16:creationId xmlns:a16="http://schemas.microsoft.com/office/drawing/2014/main" id="{C0E6FF6D-A4C3-A6AA-7631-9409B66D6EDA}"/>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4">
              <a:extLst>
                <a:ext uri="{FF2B5EF4-FFF2-40B4-BE49-F238E27FC236}">
                  <a16:creationId xmlns:a16="http://schemas.microsoft.com/office/drawing/2014/main" id="{755BA463-79F0-8BFB-6CEB-31C351B215AF}"/>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3A5F03C6-04E0-B1FC-752D-CC0BD743D83A}"/>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16197782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68</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Unslotted Reader</a:t>
            </a:r>
          </a:p>
        </p:txBody>
      </p:sp>
      <p:sp>
        <p:nvSpPr>
          <p:cNvPr id="22" name="Text Box 39"/>
          <p:cNvSpPr txBox="1">
            <a:spLocks noChangeArrowheads="1"/>
          </p:cNvSpPr>
          <p:nvPr/>
        </p:nvSpPr>
        <p:spPr bwMode="auto">
          <a:xfrm>
            <a:off x="180545" y="1736797"/>
            <a:ext cx="2582759"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Unslotted Reader</a:t>
            </a:r>
          </a:p>
        </p:txBody>
      </p:sp>
      <p:grpSp>
        <p:nvGrpSpPr>
          <p:cNvPr id="20" name="Group 19">
            <a:extLst>
              <a:ext uri="{FF2B5EF4-FFF2-40B4-BE49-F238E27FC236}">
                <a16:creationId xmlns:a16="http://schemas.microsoft.com/office/drawing/2014/main" id="{0AD88CCA-3FF4-B5BF-6C52-5B112A394901}"/>
              </a:ext>
            </a:extLst>
          </p:cNvPr>
          <p:cNvGrpSpPr/>
          <p:nvPr/>
        </p:nvGrpSpPr>
        <p:grpSpPr>
          <a:xfrm>
            <a:off x="3181578" y="3412291"/>
            <a:ext cx="2950764" cy="461666"/>
            <a:chOff x="3181578" y="3412291"/>
            <a:chExt cx="2950764" cy="461666"/>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sp>
          <p:nvSpPr>
            <p:cNvPr id="11" name="TextBox 10"/>
            <p:cNvSpPr txBox="1"/>
            <p:nvPr/>
          </p:nvSpPr>
          <p:spPr>
            <a:xfrm>
              <a:off x="3181578" y="3412292"/>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grpSp>
      <p:sp>
        <p:nvSpPr>
          <p:cNvPr id="33" name="Explosion 2 32"/>
          <p:cNvSpPr>
            <a:spLocks noChangeArrowheads="1"/>
          </p:cNvSpPr>
          <p:nvPr/>
        </p:nvSpPr>
        <p:spPr bwMode="auto">
          <a:xfrm>
            <a:off x="4539701" y="2971405"/>
            <a:ext cx="2154994" cy="1429145"/>
          </a:xfrm>
          <a:prstGeom prst="irregularSeal2">
            <a:avLst/>
          </a:prstGeom>
          <a:solidFill>
            <a:srgbClr val="FFC000"/>
          </a:solidFill>
          <a:ln w="9525">
            <a:solidFill>
              <a:schemeClr val="tx1"/>
            </a:solidFill>
            <a:round/>
            <a:headEnd/>
            <a:tailEnd/>
          </a:ln>
        </p:spPr>
        <p:txBody>
          <a:bodyPr/>
          <a:lstStyle/>
          <a:p>
            <a:pPr algn="ctr"/>
            <a:r>
              <a:rPr lang="en-US" dirty="0">
                <a:latin typeface="Arial" panose="020B0604020202020204" pitchFamily="34" charset="0"/>
              </a:rPr>
              <a:t>R=4</a:t>
            </a:r>
          </a:p>
        </p:txBody>
      </p:sp>
      <p:sp>
        <p:nvSpPr>
          <p:cNvPr id="34" name="TextBox 33"/>
          <p:cNvSpPr txBox="1">
            <a:spLocks noChangeArrowheads="1"/>
          </p:cNvSpPr>
          <p:nvPr/>
        </p:nvSpPr>
        <p:spPr bwMode="auto">
          <a:xfrm>
            <a:off x="4966826" y="3733493"/>
            <a:ext cx="8354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b="1" dirty="0">
                <a:solidFill>
                  <a:srgbClr val="FF0000"/>
                </a:solidFill>
                <a:latin typeface="Arial" panose="020B0604020202020204" pitchFamily="34" charset="0"/>
                <a:cs typeface="Arial" panose="020B0604020202020204" pitchFamily="34" charset="0"/>
              </a:rPr>
              <a:t>CAS</a:t>
            </a:r>
          </a:p>
        </p:txBody>
      </p:sp>
      <p:sp>
        <p:nvSpPr>
          <p:cNvPr id="36" name="Speech Bubble: Rectangle with Corners Rounded 35">
            <a:extLst>
              <a:ext uri="{FF2B5EF4-FFF2-40B4-BE49-F238E27FC236}">
                <a16:creationId xmlns:a16="http://schemas.microsoft.com/office/drawing/2014/main" id="{4A871179-FF0E-4EA1-92B0-F72906D466ED}"/>
              </a:ext>
            </a:extLst>
          </p:cNvPr>
          <p:cNvSpPr/>
          <p:nvPr/>
        </p:nvSpPr>
        <p:spPr bwMode="auto">
          <a:xfrm>
            <a:off x="3181578" y="1824194"/>
            <a:ext cx="4904397" cy="510778"/>
          </a:xfrm>
          <a:prstGeom prst="wedgeRoundRectCallout">
            <a:avLst>
              <a:gd name="adj1" fmla="val -73346"/>
              <a:gd name="adj2" fmla="val 70682"/>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Increment unslotted readers count</a:t>
            </a:r>
          </a:p>
        </p:txBody>
      </p:sp>
      <p:grpSp>
        <p:nvGrpSpPr>
          <p:cNvPr id="2" name="Group 6">
            <a:extLst>
              <a:ext uri="{FF2B5EF4-FFF2-40B4-BE49-F238E27FC236}">
                <a16:creationId xmlns:a16="http://schemas.microsoft.com/office/drawing/2014/main" id="{DEC0585D-59C4-C439-0AB7-C4C1D38E01FB}"/>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0ED3238E-1678-6653-9B4C-CB80A491EDD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5" name="Freeform 8">
              <a:extLst>
                <a:ext uri="{FF2B5EF4-FFF2-40B4-BE49-F238E27FC236}">
                  <a16:creationId xmlns:a16="http://schemas.microsoft.com/office/drawing/2014/main" id="{2374DCA9-A252-9B3A-B0B3-C5D34C640D5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9">
              <a:extLst>
                <a:ext uri="{FF2B5EF4-FFF2-40B4-BE49-F238E27FC236}">
                  <a16:creationId xmlns:a16="http://schemas.microsoft.com/office/drawing/2014/main" id="{53EAB25A-6991-C767-E508-135CF8F5F8C9}"/>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10">
              <a:extLst>
                <a:ext uri="{FF2B5EF4-FFF2-40B4-BE49-F238E27FC236}">
                  <a16:creationId xmlns:a16="http://schemas.microsoft.com/office/drawing/2014/main" id="{4A4C879A-4CF0-F25A-D692-0ABEAE6E8A1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1">
              <a:extLst>
                <a:ext uri="{FF2B5EF4-FFF2-40B4-BE49-F238E27FC236}">
                  <a16:creationId xmlns:a16="http://schemas.microsoft.com/office/drawing/2014/main" id="{11A7684D-FAE8-A198-953A-021B765B15A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2">
              <a:extLst>
                <a:ext uri="{FF2B5EF4-FFF2-40B4-BE49-F238E27FC236}">
                  <a16:creationId xmlns:a16="http://schemas.microsoft.com/office/drawing/2014/main" id="{9A623078-DBB6-B8CB-A55E-340B9BD93FF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3">
              <a:extLst>
                <a:ext uri="{FF2B5EF4-FFF2-40B4-BE49-F238E27FC236}">
                  <a16:creationId xmlns:a16="http://schemas.microsoft.com/office/drawing/2014/main" id="{39A37B48-87DB-94FC-896B-A3CAC6FACB8C}"/>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4">
              <a:extLst>
                <a:ext uri="{FF2B5EF4-FFF2-40B4-BE49-F238E27FC236}">
                  <a16:creationId xmlns:a16="http://schemas.microsoft.com/office/drawing/2014/main" id="{A2A72757-8A30-889D-95C8-FD8C97461BC9}"/>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5">
              <a:extLst>
                <a:ext uri="{FF2B5EF4-FFF2-40B4-BE49-F238E27FC236}">
                  <a16:creationId xmlns:a16="http://schemas.microsoft.com/office/drawing/2014/main" id="{315EBA63-199D-5345-AB6E-BC9152A26027}"/>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183869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bwMode="auto">
          <a:xfrm>
            <a:off x="3011127" y="3143322"/>
            <a:ext cx="900238" cy="901737"/>
          </a:xfrm>
          <a:prstGeom prst="wedgeRoundRectCallout">
            <a:avLst>
              <a:gd name="adj1" fmla="val -203850"/>
              <a:gd name="adj2" fmla="val -69703"/>
              <a:gd name="adj3" fmla="val 16667"/>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69</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Slotted Reader Slow Path</a:t>
            </a:r>
          </a:p>
        </p:txBody>
      </p:sp>
      <p:sp>
        <p:nvSpPr>
          <p:cNvPr id="22" name="Text Box 39"/>
          <p:cNvSpPr txBox="1">
            <a:spLocks noChangeArrowheads="1"/>
          </p:cNvSpPr>
          <p:nvPr/>
        </p:nvSpPr>
        <p:spPr bwMode="auto">
          <a:xfrm>
            <a:off x="352066" y="1736797"/>
            <a:ext cx="2239716"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Slotted Reader</a:t>
            </a:r>
          </a:p>
        </p:txBody>
      </p:sp>
      <p:grpSp>
        <p:nvGrpSpPr>
          <p:cNvPr id="20" name="Group 19">
            <a:extLst>
              <a:ext uri="{FF2B5EF4-FFF2-40B4-BE49-F238E27FC236}">
                <a16:creationId xmlns:a16="http://schemas.microsoft.com/office/drawing/2014/main" id="{B800C1DC-D58A-BDBB-791C-32D43E937C88}"/>
              </a:ext>
            </a:extLst>
          </p:cNvPr>
          <p:cNvGrpSpPr/>
          <p:nvPr/>
        </p:nvGrpSpPr>
        <p:grpSpPr>
          <a:xfrm>
            <a:off x="3181578" y="3412291"/>
            <a:ext cx="2950764" cy="461666"/>
            <a:chOff x="3181578" y="3412291"/>
            <a:chExt cx="2950764" cy="461666"/>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sp>
          <p:nvSpPr>
            <p:cNvPr id="11" name="TextBox 10"/>
            <p:cNvSpPr txBox="1"/>
            <p:nvPr/>
          </p:nvSpPr>
          <p:spPr>
            <a:xfrm>
              <a:off x="3181578" y="3412292"/>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grpSp>
      <p:sp>
        <p:nvSpPr>
          <p:cNvPr id="33" name="Speech Bubble: Rectangle with Corners Rounded 32">
            <a:extLst>
              <a:ext uri="{FF2B5EF4-FFF2-40B4-BE49-F238E27FC236}">
                <a16:creationId xmlns:a16="http://schemas.microsoft.com/office/drawing/2014/main" id="{6758A2D0-7689-43B8-BBD6-6B1DBC40DEA3}"/>
              </a:ext>
            </a:extLst>
          </p:cNvPr>
          <p:cNvSpPr/>
          <p:nvPr/>
        </p:nvSpPr>
        <p:spPr bwMode="auto">
          <a:xfrm>
            <a:off x="3181578" y="1824194"/>
            <a:ext cx="2524870" cy="510778"/>
          </a:xfrm>
          <a:prstGeom prst="wedgeRoundRectCallout">
            <a:avLst>
              <a:gd name="adj1" fmla="val -90608"/>
              <a:gd name="adj2" fmla="val 137606"/>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Is there a writer?</a:t>
            </a:r>
          </a:p>
        </p:txBody>
      </p:sp>
      <p:grpSp>
        <p:nvGrpSpPr>
          <p:cNvPr id="2" name="Group 6">
            <a:extLst>
              <a:ext uri="{FF2B5EF4-FFF2-40B4-BE49-F238E27FC236}">
                <a16:creationId xmlns:a16="http://schemas.microsoft.com/office/drawing/2014/main" id="{A96ABF52-6D13-40C9-2E32-AD750451E8C4}"/>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288B4F1A-081C-4046-8CE5-7B699481220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8">
              <a:extLst>
                <a:ext uri="{FF2B5EF4-FFF2-40B4-BE49-F238E27FC236}">
                  <a16:creationId xmlns:a16="http://schemas.microsoft.com/office/drawing/2014/main" id="{27CE8EA0-A81C-E3F4-6C7F-A6A60CB0863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9">
              <a:extLst>
                <a:ext uri="{FF2B5EF4-FFF2-40B4-BE49-F238E27FC236}">
                  <a16:creationId xmlns:a16="http://schemas.microsoft.com/office/drawing/2014/main" id="{7B6ECCF3-33ED-03A4-44C2-FBDA216A5E04}"/>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0">
              <a:extLst>
                <a:ext uri="{FF2B5EF4-FFF2-40B4-BE49-F238E27FC236}">
                  <a16:creationId xmlns:a16="http://schemas.microsoft.com/office/drawing/2014/main" id="{7AD52A35-AF5F-2506-0299-D342B461B1B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1">
              <a:extLst>
                <a:ext uri="{FF2B5EF4-FFF2-40B4-BE49-F238E27FC236}">
                  <a16:creationId xmlns:a16="http://schemas.microsoft.com/office/drawing/2014/main" id="{BC4FF802-FF17-1429-59DF-FF8E3F95347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2">
              <a:extLst>
                <a:ext uri="{FF2B5EF4-FFF2-40B4-BE49-F238E27FC236}">
                  <a16:creationId xmlns:a16="http://schemas.microsoft.com/office/drawing/2014/main" id="{01291FC5-5DA3-ED4D-7E7A-7DEFF902B4E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3">
              <a:extLst>
                <a:ext uri="{FF2B5EF4-FFF2-40B4-BE49-F238E27FC236}">
                  <a16:creationId xmlns:a16="http://schemas.microsoft.com/office/drawing/2014/main" id="{3298AF22-153F-FEBF-F5FC-B863F0953BF0}"/>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4">
              <a:extLst>
                <a:ext uri="{FF2B5EF4-FFF2-40B4-BE49-F238E27FC236}">
                  <a16:creationId xmlns:a16="http://schemas.microsoft.com/office/drawing/2014/main" id="{0A615D79-6249-0E72-B42F-9D32EF45C280}"/>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15">
              <a:extLst>
                <a:ext uri="{FF2B5EF4-FFF2-40B4-BE49-F238E27FC236}">
                  <a16:creationId xmlns:a16="http://schemas.microsoft.com/office/drawing/2014/main" id="{2D3A1820-F3B3-4E4C-6384-CC755095E325}"/>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21250834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85800" y="6248400"/>
            <a:ext cx="1905000" cy="457200"/>
          </a:xfrm>
          <a:prstGeom prst="rect">
            <a:avLst/>
          </a:prstGeom>
        </p:spPr>
        <p:txBody>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a:fld id="{F3F5398B-FD92-2B45-8729-74C0ECCA3792}" type="slidenum">
              <a:rPr lang="en-US" sz="1400">
                <a:latin typeface="Arial" panose="020B0604020202020204" pitchFamily="34" charset="0"/>
                <a:cs typeface="Arial" panose="020B0604020202020204" pitchFamily="34" charset="0"/>
              </a:rPr>
              <a:pPr algn="l"/>
              <a:t>70</a:t>
            </a:fld>
            <a:endParaRPr lang="en-US" sz="1400" dirty="0">
              <a:latin typeface="Arial" panose="020B0604020202020204" pitchFamily="34" charset="0"/>
              <a:cs typeface="Arial" panose="020B0604020202020204" pitchFamily="34" charset="0"/>
            </a:endParaRPr>
          </a:p>
        </p:txBody>
      </p:sp>
      <p:sp>
        <p:nvSpPr>
          <p:cNvPr id="52227" name="Rectangle 2"/>
          <p:cNvSpPr>
            <a:spLocks noGrp="1" noChangeArrowheads="1"/>
          </p:cNvSpPr>
          <p:nvPr>
            <p:ph type="title"/>
          </p:nvPr>
        </p:nvSpPr>
        <p:spPr>
          <a:xfrm>
            <a:off x="457200" y="192088"/>
            <a:ext cx="8229600" cy="1271587"/>
          </a:xfrm>
        </p:spPr>
        <p:txBody>
          <a:bodyPr rIns="132080"/>
          <a:lstStyle/>
          <a:p>
            <a:pPr>
              <a:lnSpc>
                <a:spcPct val="90000"/>
              </a:lnSpc>
            </a:pPr>
            <a:r>
              <a:rPr lang="en-US" dirty="0"/>
              <a:t>Unslotted Reader</a:t>
            </a:r>
          </a:p>
        </p:txBody>
      </p:sp>
      <p:sp>
        <p:nvSpPr>
          <p:cNvPr id="22" name="Text Box 39"/>
          <p:cNvSpPr txBox="1">
            <a:spLocks noChangeArrowheads="1"/>
          </p:cNvSpPr>
          <p:nvPr/>
        </p:nvSpPr>
        <p:spPr bwMode="auto">
          <a:xfrm>
            <a:off x="180545" y="1736797"/>
            <a:ext cx="2582759" cy="461665"/>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dirty="0">
                <a:solidFill>
                  <a:srgbClr val="00B0F0"/>
                </a:solidFill>
                <a:latin typeface="+mn-lt"/>
                <a:cs typeface="Arial" panose="020B0604020202020204" pitchFamily="34" charset="0"/>
              </a:rPr>
              <a:t>Unslotted Reader</a:t>
            </a:r>
          </a:p>
        </p:txBody>
      </p:sp>
      <p:grpSp>
        <p:nvGrpSpPr>
          <p:cNvPr id="20" name="Group 19">
            <a:extLst>
              <a:ext uri="{FF2B5EF4-FFF2-40B4-BE49-F238E27FC236}">
                <a16:creationId xmlns:a16="http://schemas.microsoft.com/office/drawing/2014/main" id="{C014A69A-F9B0-4DE7-BF25-E39AC87B998F}"/>
              </a:ext>
            </a:extLst>
          </p:cNvPr>
          <p:cNvGrpSpPr/>
          <p:nvPr/>
        </p:nvGrpSpPr>
        <p:grpSpPr>
          <a:xfrm>
            <a:off x="3181578" y="3412291"/>
            <a:ext cx="2950764" cy="461666"/>
            <a:chOff x="3181578" y="3412291"/>
            <a:chExt cx="2950764" cy="461666"/>
          </a:xfrm>
          <a:effectLst>
            <a:glow rad="139700">
              <a:schemeClr val="accent3">
                <a:satMod val="175000"/>
                <a:alpha val="40000"/>
              </a:schemeClr>
            </a:glow>
          </a:effectLst>
        </p:grpSpPr>
        <p:sp>
          <p:nvSpPr>
            <p:cNvPr id="3" name="TextBox 2"/>
            <p:cNvSpPr txBox="1"/>
            <p:nvPr/>
          </p:nvSpPr>
          <p:spPr>
            <a:xfrm>
              <a:off x="3911365"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7" name="TextBox 6"/>
            <p:cNvSpPr txBox="1"/>
            <p:nvPr/>
          </p:nvSpPr>
          <p:spPr>
            <a:xfrm>
              <a:off x="4274064"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8" name="TextBox 7"/>
            <p:cNvSpPr txBox="1"/>
            <p:nvPr/>
          </p:nvSpPr>
          <p:spPr>
            <a:xfrm>
              <a:off x="4636763"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9" name="TextBox 8"/>
            <p:cNvSpPr txBox="1"/>
            <p:nvPr/>
          </p:nvSpPr>
          <p:spPr>
            <a:xfrm>
              <a:off x="4999462"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0</a:t>
              </a:r>
            </a:p>
          </p:txBody>
        </p:sp>
        <p:sp>
          <p:nvSpPr>
            <p:cNvPr id="10" name="TextBox 9"/>
            <p:cNvSpPr txBox="1"/>
            <p:nvPr/>
          </p:nvSpPr>
          <p:spPr>
            <a:xfrm>
              <a:off x="5362161" y="3412292"/>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1</a:t>
              </a:r>
            </a:p>
          </p:txBody>
        </p:sp>
        <p:sp>
          <p:nvSpPr>
            <p:cNvPr id="11" name="TextBox 10"/>
            <p:cNvSpPr txBox="1"/>
            <p:nvPr/>
          </p:nvSpPr>
          <p:spPr>
            <a:xfrm>
              <a:off x="3181578" y="3412292"/>
              <a:ext cx="723275"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W=i</a:t>
              </a:r>
            </a:p>
          </p:txBody>
        </p:sp>
        <p:sp>
          <p:nvSpPr>
            <p:cNvPr id="12" name="TextBox 11"/>
            <p:cNvSpPr txBox="1"/>
            <p:nvPr/>
          </p:nvSpPr>
          <p:spPr>
            <a:xfrm>
              <a:off x="5373801" y="3412292"/>
              <a:ext cx="758541"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R=3</a:t>
              </a:r>
            </a:p>
          </p:txBody>
        </p:sp>
        <p:sp>
          <p:nvSpPr>
            <p:cNvPr id="32" name="TextBox 31"/>
            <p:cNvSpPr txBox="1"/>
            <p:nvPr/>
          </p:nvSpPr>
          <p:spPr>
            <a:xfrm>
              <a:off x="4325528" y="3412291"/>
              <a:ext cx="356187" cy="461665"/>
            </a:xfrm>
            <a:prstGeom prst="rect">
              <a:avLst/>
            </a:prstGeom>
            <a:solidFill>
              <a:schemeClr val="accent1">
                <a:lumMod val="40000"/>
                <a:lumOff val="60000"/>
              </a:schemeClr>
            </a:solidFill>
            <a:ln w="38100">
              <a:solidFill>
                <a:schemeClr val="tx1"/>
              </a:solidFill>
            </a:ln>
          </p:spPr>
          <p:txBody>
            <a:bodyPr wrap="none" rtlCol="0">
              <a:spAutoFit/>
            </a:bodyPr>
            <a:lstStyle/>
            <a:p>
              <a:r>
                <a:rPr lang="en-US" dirty="0">
                  <a:latin typeface="Arial" panose="020B0604020202020204" pitchFamily="34" charset="0"/>
                  <a:cs typeface="Arial" panose="020B0604020202020204" pitchFamily="34" charset="0"/>
                </a:rPr>
                <a:t>1</a:t>
              </a:r>
            </a:p>
          </p:txBody>
        </p:sp>
      </p:grpSp>
      <p:sp>
        <p:nvSpPr>
          <p:cNvPr id="33" name="Explosion 2 32"/>
          <p:cNvSpPr>
            <a:spLocks noChangeArrowheads="1"/>
          </p:cNvSpPr>
          <p:nvPr/>
        </p:nvSpPr>
        <p:spPr bwMode="auto">
          <a:xfrm>
            <a:off x="4539701" y="2971405"/>
            <a:ext cx="2154994" cy="1429145"/>
          </a:xfrm>
          <a:prstGeom prst="irregularSeal2">
            <a:avLst/>
          </a:prstGeom>
          <a:solidFill>
            <a:srgbClr val="FFC000"/>
          </a:solidFill>
          <a:ln w="9525">
            <a:solidFill>
              <a:schemeClr val="tx1"/>
            </a:solidFill>
            <a:round/>
            <a:headEnd/>
            <a:tailEnd/>
          </a:ln>
        </p:spPr>
        <p:txBody>
          <a:bodyPr/>
          <a:lstStyle/>
          <a:p>
            <a:pPr algn="ctr"/>
            <a:r>
              <a:rPr lang="en-US" dirty="0">
                <a:latin typeface="Arial" panose="020B0604020202020204" pitchFamily="34" charset="0"/>
              </a:rPr>
              <a:t>R=3</a:t>
            </a:r>
          </a:p>
        </p:txBody>
      </p:sp>
      <p:sp>
        <p:nvSpPr>
          <p:cNvPr id="34" name="TextBox 33"/>
          <p:cNvSpPr txBox="1">
            <a:spLocks noChangeArrowheads="1"/>
          </p:cNvSpPr>
          <p:nvPr/>
        </p:nvSpPr>
        <p:spPr bwMode="auto">
          <a:xfrm>
            <a:off x="4966826" y="3733493"/>
            <a:ext cx="8354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b="1" dirty="0">
                <a:solidFill>
                  <a:srgbClr val="FF0000"/>
                </a:solidFill>
                <a:latin typeface="Arial" panose="020B0604020202020204" pitchFamily="34" charset="0"/>
                <a:cs typeface="Arial" panose="020B0604020202020204" pitchFamily="34" charset="0"/>
              </a:rPr>
              <a:t>CAS</a:t>
            </a:r>
          </a:p>
        </p:txBody>
      </p:sp>
      <p:sp>
        <p:nvSpPr>
          <p:cNvPr id="35" name="Speech Bubble: Rectangle with Corners Rounded 34">
            <a:extLst>
              <a:ext uri="{FF2B5EF4-FFF2-40B4-BE49-F238E27FC236}">
                <a16:creationId xmlns:a16="http://schemas.microsoft.com/office/drawing/2014/main" id="{3F67545F-F5F8-441B-B14E-4B71CD66FE2A}"/>
              </a:ext>
            </a:extLst>
          </p:cNvPr>
          <p:cNvSpPr/>
          <p:nvPr/>
        </p:nvSpPr>
        <p:spPr bwMode="auto">
          <a:xfrm>
            <a:off x="3181578" y="1824194"/>
            <a:ext cx="5626898" cy="919401"/>
          </a:xfrm>
          <a:prstGeom prst="wedgeRoundRectCallout">
            <a:avLst>
              <a:gd name="adj1" fmla="val -67853"/>
              <a:gd name="adj2" fmla="val 38150"/>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If writer exists, decrement read counter,</a:t>
            </a:r>
          </a:p>
          <a:p>
            <a:pPr marL="0" marR="0" indent="0" algn="ctr" defTabSz="914400" rtl="0" eaLnBrk="0" fontAlgn="base" latinLnBrk="0" hangingPunct="0">
              <a:lnSpc>
                <a:spcPct val="100000"/>
              </a:lnSpc>
              <a:spcBef>
                <a:spcPct val="0"/>
              </a:spcBef>
              <a:spcAft>
                <a:spcPct val="0"/>
              </a:spcAft>
              <a:buClrTx/>
              <a:buSzTx/>
              <a:buFontTx/>
              <a:buNone/>
              <a:tabLst/>
            </a:pPr>
            <a:r>
              <a:rPr lang="en-US" dirty="0">
                <a:solidFill>
                  <a:srgbClr val="FFFF00"/>
                </a:solidFill>
                <a:latin typeface="Arial" panose="020B0604020202020204" pitchFamily="34" charset="0"/>
                <a:cs typeface="Arial" panose="020B0604020202020204" pitchFamily="34" charset="0"/>
              </a:rPr>
              <a:t>wait for writer to go away, t</a:t>
            </a: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hen retry</a:t>
            </a:r>
          </a:p>
        </p:txBody>
      </p:sp>
      <p:grpSp>
        <p:nvGrpSpPr>
          <p:cNvPr id="2" name="Group 6">
            <a:extLst>
              <a:ext uri="{FF2B5EF4-FFF2-40B4-BE49-F238E27FC236}">
                <a16:creationId xmlns:a16="http://schemas.microsoft.com/office/drawing/2014/main" id="{17223F32-FA2D-E79B-03A1-187B3AA2A66B}"/>
              </a:ext>
            </a:extLst>
          </p:cNvPr>
          <p:cNvGrpSpPr>
            <a:grpSpLocks/>
          </p:cNvGrpSpPr>
          <p:nvPr/>
        </p:nvGrpSpPr>
        <p:grpSpPr bwMode="auto">
          <a:xfrm>
            <a:off x="999542" y="2308298"/>
            <a:ext cx="971265" cy="835024"/>
            <a:chOff x="1584" y="816"/>
            <a:chExt cx="912" cy="816"/>
          </a:xfrm>
          <a:effectLst>
            <a:glow rad="101600">
              <a:schemeClr val="accent3">
                <a:satMod val="175000"/>
                <a:alpha val="40000"/>
              </a:schemeClr>
            </a:glow>
          </a:effectLst>
        </p:grpSpPr>
        <p:sp>
          <p:nvSpPr>
            <p:cNvPr id="4" name="Freeform 7">
              <a:extLst>
                <a:ext uri="{FF2B5EF4-FFF2-40B4-BE49-F238E27FC236}">
                  <a16:creationId xmlns:a16="http://schemas.microsoft.com/office/drawing/2014/main" id="{CA53C957-F580-79B3-2590-0A9F3D38688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5" name="Freeform 8">
              <a:extLst>
                <a:ext uri="{FF2B5EF4-FFF2-40B4-BE49-F238E27FC236}">
                  <a16:creationId xmlns:a16="http://schemas.microsoft.com/office/drawing/2014/main" id="{B61A994F-210E-3B5E-31F8-B453DF7D4CDB}"/>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3" name="Freeform 9">
              <a:extLst>
                <a:ext uri="{FF2B5EF4-FFF2-40B4-BE49-F238E27FC236}">
                  <a16:creationId xmlns:a16="http://schemas.microsoft.com/office/drawing/2014/main" id="{CB65A885-8E1A-EEE4-1D69-E4D990AA2D51}"/>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4" name="Freeform 10">
              <a:extLst>
                <a:ext uri="{FF2B5EF4-FFF2-40B4-BE49-F238E27FC236}">
                  <a16:creationId xmlns:a16="http://schemas.microsoft.com/office/drawing/2014/main" id="{48BAF477-F19C-3297-E11E-06ACBBE336A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5" name="Freeform 11">
              <a:extLst>
                <a:ext uri="{FF2B5EF4-FFF2-40B4-BE49-F238E27FC236}">
                  <a16:creationId xmlns:a16="http://schemas.microsoft.com/office/drawing/2014/main" id="{5D8AAE14-B7E5-BF2A-59DE-1246C7299ED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6" name="Freeform 12">
              <a:extLst>
                <a:ext uri="{FF2B5EF4-FFF2-40B4-BE49-F238E27FC236}">
                  <a16:creationId xmlns:a16="http://schemas.microsoft.com/office/drawing/2014/main" id="{1FEEBFB2-6D87-7742-A749-7F0954E630E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7" name="Freeform 13">
              <a:extLst>
                <a:ext uri="{FF2B5EF4-FFF2-40B4-BE49-F238E27FC236}">
                  <a16:creationId xmlns:a16="http://schemas.microsoft.com/office/drawing/2014/main" id="{A5927222-D173-9A9A-9F33-654FD3BA6788}"/>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8" name="Freeform 14">
              <a:extLst>
                <a:ext uri="{FF2B5EF4-FFF2-40B4-BE49-F238E27FC236}">
                  <a16:creationId xmlns:a16="http://schemas.microsoft.com/office/drawing/2014/main" id="{897D16B8-5B86-8D3D-815A-B51D674CA792}"/>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sp>
          <p:nvSpPr>
            <p:cNvPr id="19" name="Freeform 15">
              <a:extLst>
                <a:ext uri="{FF2B5EF4-FFF2-40B4-BE49-F238E27FC236}">
                  <a16:creationId xmlns:a16="http://schemas.microsoft.com/office/drawing/2014/main" id="{A8720E96-4B30-4A92-3DD9-642F1144C05A}"/>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0">
              <a:solidFill>
                <a:schemeClr val="tx1"/>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3466673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2EA04681-1AFB-478A-BE91-8A31C8C8BBB3}" type="slidenum">
              <a:rPr lang="x-none" smtClean="0"/>
              <a:pPr/>
              <a:t>71</a:t>
            </a:fld>
            <a:endParaRPr lang="en-US" dirty="0"/>
          </a:p>
        </p:txBody>
      </p:sp>
      <p:sp>
        <p:nvSpPr>
          <p:cNvPr id="64516" name="Rectangle 2"/>
          <p:cNvSpPr>
            <a:spLocks noGrp="1" noChangeArrowheads="1"/>
          </p:cNvSpPr>
          <p:nvPr>
            <p:ph type="title" idx="4294967295"/>
          </p:nvPr>
        </p:nvSpPr>
        <p:spPr/>
        <p:txBody>
          <a:bodyPr/>
          <a:lstStyle/>
          <a:p>
            <a:r>
              <a:rPr lang="en-US" dirty="0"/>
              <a:t>The Story So Far</a:t>
            </a:r>
          </a:p>
        </p:txBody>
      </p:sp>
      <p:sp>
        <p:nvSpPr>
          <p:cNvPr id="2" name="TextBox 1">
            <a:extLst>
              <a:ext uri="{FF2B5EF4-FFF2-40B4-BE49-F238E27FC236}">
                <a16:creationId xmlns:a16="http://schemas.microsoft.com/office/drawing/2014/main" id="{E7A11DFF-7C1D-9FE7-8CAA-49A7124DA0A7}"/>
              </a:ext>
            </a:extLst>
          </p:cNvPr>
          <p:cNvSpPr txBox="1"/>
          <p:nvPr/>
        </p:nvSpPr>
        <p:spPr bwMode="auto">
          <a:xfrm>
            <a:off x="1179509" y="1981200"/>
            <a:ext cx="406393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Resizing is the hard part</a:t>
            </a:r>
          </a:p>
        </p:txBody>
      </p:sp>
      <p:sp>
        <p:nvSpPr>
          <p:cNvPr id="3" name="TextBox 2">
            <a:extLst>
              <a:ext uri="{FF2B5EF4-FFF2-40B4-BE49-F238E27FC236}">
                <a16:creationId xmlns:a16="http://schemas.microsoft.com/office/drawing/2014/main" id="{2CA2ECD3-62FF-A0FF-962D-DF22CE44F319}"/>
              </a:ext>
            </a:extLst>
          </p:cNvPr>
          <p:cNvSpPr txBox="1"/>
          <p:nvPr/>
        </p:nvSpPr>
        <p:spPr bwMode="auto">
          <a:xfrm>
            <a:off x="1179509" y="2852077"/>
            <a:ext cx="312617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Fine-grained locks</a:t>
            </a:r>
          </a:p>
        </p:txBody>
      </p:sp>
      <p:sp>
        <p:nvSpPr>
          <p:cNvPr id="4" name="TextBox 3">
            <a:extLst>
              <a:ext uri="{FF2B5EF4-FFF2-40B4-BE49-F238E27FC236}">
                <a16:creationId xmlns:a16="http://schemas.microsoft.com/office/drawing/2014/main" id="{2AB97EF3-CE29-2CE6-1817-D6E18CE5367A}"/>
              </a:ext>
            </a:extLst>
          </p:cNvPr>
          <p:cNvSpPr txBox="1"/>
          <p:nvPr/>
        </p:nvSpPr>
        <p:spPr bwMode="auto">
          <a:xfrm>
            <a:off x="1179509" y="3722954"/>
            <a:ext cx="670087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Striped locks cover a range (not resized)</a:t>
            </a:r>
          </a:p>
        </p:txBody>
      </p:sp>
      <p:sp>
        <p:nvSpPr>
          <p:cNvPr id="5" name="TextBox 4">
            <a:extLst>
              <a:ext uri="{FF2B5EF4-FFF2-40B4-BE49-F238E27FC236}">
                <a16:creationId xmlns:a16="http://schemas.microsoft.com/office/drawing/2014/main" id="{9C5D0538-AAE6-AB56-056D-7E94C7872E59}"/>
              </a:ext>
            </a:extLst>
          </p:cNvPr>
          <p:cNvSpPr txBox="1"/>
          <p:nvPr/>
        </p:nvSpPr>
        <p:spPr bwMode="auto">
          <a:xfrm>
            <a:off x="1179509" y="4593831"/>
            <a:ext cx="289528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Read/Write locks</a:t>
            </a:r>
          </a:p>
        </p:txBody>
      </p:sp>
      <p:sp>
        <p:nvSpPr>
          <p:cNvPr id="6" name="TextBox 5">
            <a:extLst>
              <a:ext uri="{FF2B5EF4-FFF2-40B4-BE49-F238E27FC236}">
                <a16:creationId xmlns:a16="http://schemas.microsoft.com/office/drawing/2014/main" id="{AACAC127-6205-B827-7884-F7E9DA47223C}"/>
              </a:ext>
            </a:extLst>
          </p:cNvPr>
          <p:cNvSpPr txBox="1"/>
          <p:nvPr/>
        </p:nvSpPr>
        <p:spPr bwMode="auto">
          <a:xfrm>
            <a:off x="1179509" y="5464709"/>
            <a:ext cx="3417923"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FIFO property tricky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a:lstStyle/>
          <a:p>
            <a:r>
              <a:rPr lang="en-US" dirty="0"/>
              <a:t>Stop The World Resizing</a:t>
            </a:r>
          </a:p>
        </p:txBody>
      </p:sp>
      <p:sp>
        <p:nvSpPr>
          <p:cNvPr id="67586" name="Footer Placeholder 1"/>
          <p:cNvSpPr>
            <a:spLocks noGrp="1"/>
          </p:cNvSpPr>
          <p:nvPr>
            <p:ph type="ftr" sz="quarter" idx="10"/>
          </p:nvPr>
        </p:nvSpPr>
        <p:spPr>
          <a:noFill/>
        </p:spPr>
        <p:txBody>
          <a:bodyPr/>
          <a:lstStyle/>
          <a:p>
            <a:r>
              <a:rPr lang="en-US" dirty="0"/>
              <a:t>Art of Multiprocessor Programming</a:t>
            </a:r>
          </a:p>
        </p:txBody>
      </p:sp>
      <p:sp>
        <p:nvSpPr>
          <p:cNvPr id="67587" name="Slide Number Placeholder 2"/>
          <p:cNvSpPr>
            <a:spLocks noGrp="1"/>
          </p:cNvSpPr>
          <p:nvPr>
            <p:ph type="sldNum" sz="quarter" idx="11"/>
          </p:nvPr>
        </p:nvSpPr>
        <p:spPr>
          <a:noFill/>
        </p:spPr>
        <p:txBody>
          <a:bodyPr/>
          <a:lstStyle/>
          <a:p>
            <a:fld id="{4D2A0E04-4E71-47B6-8A59-26FEF2EFDC26}" type="slidenum">
              <a:rPr lang="x-none" smtClean="0"/>
              <a:pPr/>
              <a:t>72</a:t>
            </a:fld>
            <a:endParaRPr lang="en-US" dirty="0"/>
          </a:p>
        </p:txBody>
      </p:sp>
      <p:sp>
        <p:nvSpPr>
          <p:cNvPr id="2" name="TextBox 1">
            <a:extLst>
              <a:ext uri="{FF2B5EF4-FFF2-40B4-BE49-F238E27FC236}">
                <a16:creationId xmlns:a16="http://schemas.microsoft.com/office/drawing/2014/main" id="{A133117C-D279-4C10-EE8E-72D87B8FE132}"/>
              </a:ext>
            </a:extLst>
          </p:cNvPr>
          <p:cNvSpPr txBox="1"/>
          <p:nvPr/>
        </p:nvSpPr>
        <p:spPr bwMode="auto">
          <a:xfrm>
            <a:off x="900689" y="2196451"/>
            <a:ext cx="656461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Resizing stops all concurrent operations</a:t>
            </a:r>
          </a:p>
        </p:txBody>
      </p:sp>
      <p:sp>
        <p:nvSpPr>
          <p:cNvPr id="3" name="TextBox 2">
            <a:extLst>
              <a:ext uri="{FF2B5EF4-FFF2-40B4-BE49-F238E27FC236}">
                <a16:creationId xmlns:a16="http://schemas.microsoft.com/office/drawing/2014/main" id="{1A583236-B7F4-AB5F-BD37-C7F3FBC115EA}"/>
              </a:ext>
            </a:extLst>
          </p:cNvPr>
          <p:cNvSpPr txBox="1"/>
          <p:nvPr/>
        </p:nvSpPr>
        <p:spPr bwMode="auto">
          <a:xfrm>
            <a:off x="900689" y="3052750"/>
            <a:ext cx="584326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What about an </a:t>
            </a:r>
            <a:r>
              <a:rPr lang="en-US" sz="2800" i="1" dirty="0">
                <a:solidFill>
                  <a:schemeClr val="bg1"/>
                </a:solidFill>
              </a:rPr>
              <a:t>incremental</a:t>
            </a:r>
            <a:r>
              <a:rPr lang="en-US" sz="2800" dirty="0">
                <a:solidFill>
                  <a:srgbClr val="FFFF00"/>
                </a:solidFill>
              </a:rPr>
              <a:t> resize? </a:t>
            </a:r>
          </a:p>
        </p:txBody>
      </p:sp>
      <p:sp>
        <p:nvSpPr>
          <p:cNvPr id="4" name="TextBox 3">
            <a:extLst>
              <a:ext uri="{FF2B5EF4-FFF2-40B4-BE49-F238E27FC236}">
                <a16:creationId xmlns:a16="http://schemas.microsoft.com/office/drawing/2014/main" id="{B4EB1FC6-6D88-5B78-96E0-F7C3EA9B5842}"/>
              </a:ext>
            </a:extLst>
          </p:cNvPr>
          <p:cNvSpPr txBox="1"/>
          <p:nvPr/>
        </p:nvSpPr>
        <p:spPr bwMode="auto">
          <a:xfrm>
            <a:off x="900689" y="3909049"/>
            <a:ext cx="462338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Must avoid locking the table</a:t>
            </a:r>
          </a:p>
        </p:txBody>
      </p:sp>
      <p:sp>
        <p:nvSpPr>
          <p:cNvPr id="5" name="TextBox 4">
            <a:extLst>
              <a:ext uri="{FF2B5EF4-FFF2-40B4-BE49-F238E27FC236}">
                <a16:creationId xmlns:a16="http://schemas.microsoft.com/office/drawing/2014/main" id="{58E98B97-B08A-B4D2-2255-26D4D3BEB2D6}"/>
              </a:ext>
            </a:extLst>
          </p:cNvPr>
          <p:cNvSpPr txBox="1"/>
          <p:nvPr/>
        </p:nvSpPr>
        <p:spPr bwMode="auto">
          <a:xfrm>
            <a:off x="900689" y="4765349"/>
            <a:ext cx="657365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 lock-free table + incremental resizing?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oter Placeholder 1"/>
          <p:cNvSpPr>
            <a:spLocks noGrp="1"/>
          </p:cNvSpPr>
          <p:nvPr>
            <p:ph type="ftr" sz="quarter" idx="10"/>
          </p:nvPr>
        </p:nvSpPr>
        <p:spPr>
          <a:noFill/>
        </p:spPr>
        <p:txBody>
          <a:bodyPr/>
          <a:lstStyle/>
          <a:p>
            <a:r>
              <a:rPr lang="en-US" dirty="0"/>
              <a:t>Art of Multiprocessor Programming</a:t>
            </a:r>
          </a:p>
        </p:txBody>
      </p:sp>
      <p:sp>
        <p:nvSpPr>
          <p:cNvPr id="68611" name="Slide Number Placeholder 2"/>
          <p:cNvSpPr>
            <a:spLocks noGrp="1"/>
          </p:cNvSpPr>
          <p:nvPr>
            <p:ph type="sldNum" sz="quarter" idx="11"/>
          </p:nvPr>
        </p:nvSpPr>
        <p:spPr>
          <a:noFill/>
        </p:spPr>
        <p:txBody>
          <a:bodyPr/>
          <a:lstStyle/>
          <a:p>
            <a:fld id="{04A1EB99-77DD-409B-85FA-104EA7EF3AE1}" type="slidenum">
              <a:rPr lang="x-none" smtClean="0"/>
              <a:pPr/>
              <a:t>73</a:t>
            </a:fld>
            <a:endParaRPr lang="en-US" dirty="0"/>
          </a:p>
        </p:txBody>
      </p:sp>
      <p:sp>
        <p:nvSpPr>
          <p:cNvPr id="68612" name="Rectangle 2"/>
          <p:cNvSpPr>
            <a:spLocks noGrp="1" noChangeArrowheads="1"/>
          </p:cNvSpPr>
          <p:nvPr>
            <p:ph type="title" idx="4294967295"/>
          </p:nvPr>
        </p:nvSpPr>
        <p:spPr>
          <a:xfrm>
            <a:off x="760413" y="209550"/>
            <a:ext cx="7772400" cy="1146175"/>
          </a:xfrm>
          <a:noFill/>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Lock-Free Resizing Problem</a:t>
            </a:r>
          </a:p>
        </p:txBody>
      </p:sp>
      <p:sp>
        <p:nvSpPr>
          <p:cNvPr id="68617" name="Line 7"/>
          <p:cNvSpPr>
            <a:spLocks noChangeShapeType="1"/>
          </p:cNvSpPr>
          <p:nvPr/>
        </p:nvSpPr>
        <p:spPr bwMode="auto">
          <a:xfrm>
            <a:off x="3306763" y="1698625"/>
            <a:ext cx="1587" cy="363538"/>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68618"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68619" name="Line 9"/>
          <p:cNvSpPr>
            <a:spLocks noChangeShapeType="1"/>
          </p:cNvSpPr>
          <p:nvPr/>
        </p:nvSpPr>
        <p:spPr bwMode="auto">
          <a:xfrm>
            <a:off x="3306763" y="2252663"/>
            <a:ext cx="1587" cy="361950"/>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68624"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68625"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68626"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68627" name="AutoShape 17"/>
          <p:cNvSpPr>
            <a:spLocks noChangeArrowheads="1"/>
          </p:cNvSpPr>
          <p:nvPr/>
        </p:nvSpPr>
        <p:spPr bwMode="auto">
          <a:xfrm>
            <a:off x="2776538" y="1687513"/>
            <a:ext cx="1003300" cy="376237"/>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68628" name="Text Box 18"/>
          <p:cNvSpPr txBox="1">
            <a:spLocks noChangeArrowheads="1"/>
          </p:cNvSpPr>
          <p:nvPr/>
        </p:nvSpPr>
        <p:spPr bwMode="auto">
          <a:xfrm>
            <a:off x="2833688" y="166370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4</a:t>
            </a:r>
          </a:p>
        </p:txBody>
      </p:sp>
      <p:sp>
        <p:nvSpPr>
          <p:cNvPr id="68629" name="AutoShape 19"/>
          <p:cNvSpPr>
            <a:spLocks noChangeArrowheads="1"/>
          </p:cNvSpPr>
          <p:nvPr/>
        </p:nvSpPr>
        <p:spPr bwMode="auto">
          <a:xfrm>
            <a:off x="4359275" y="1698625"/>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68630" name="Line 20"/>
          <p:cNvSpPr>
            <a:spLocks noChangeShapeType="1"/>
          </p:cNvSpPr>
          <p:nvPr/>
        </p:nvSpPr>
        <p:spPr bwMode="auto">
          <a:xfrm>
            <a:off x="4889500" y="1709738"/>
            <a:ext cx="0" cy="361950"/>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68631" name="Text Box 21"/>
          <p:cNvSpPr txBox="1">
            <a:spLocks noChangeArrowheads="1"/>
          </p:cNvSpPr>
          <p:nvPr/>
        </p:nvSpPr>
        <p:spPr bwMode="auto">
          <a:xfrm>
            <a:off x="4424363" y="166370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8</a:t>
            </a:r>
          </a:p>
        </p:txBody>
      </p:sp>
      <p:sp>
        <p:nvSpPr>
          <p:cNvPr id="68632" name="Text Box 22"/>
          <p:cNvSpPr txBox="1">
            <a:spLocks noChangeArrowheads="1"/>
          </p:cNvSpPr>
          <p:nvPr/>
        </p:nvSpPr>
        <p:spPr bwMode="auto">
          <a:xfrm>
            <a:off x="2846388" y="2216150"/>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9</a:t>
            </a:r>
          </a:p>
        </p:txBody>
      </p:sp>
      <p:sp>
        <p:nvSpPr>
          <p:cNvPr id="68633"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68634" name="Line 24"/>
          <p:cNvSpPr>
            <a:spLocks noChangeShapeType="1"/>
          </p:cNvSpPr>
          <p:nvPr/>
        </p:nvSpPr>
        <p:spPr bwMode="auto">
          <a:xfrm>
            <a:off x="3298825" y="3290888"/>
            <a:ext cx="1588"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68635"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pPr>
            <a:endParaRPr lang="en-US" sz="2800" b="1" dirty="0">
              <a:latin typeface="Arial" panose="020B0604020202020204" pitchFamily="34" charset="0"/>
            </a:endParaRPr>
          </a:p>
        </p:txBody>
      </p:sp>
      <p:sp>
        <p:nvSpPr>
          <p:cNvPr id="68636" name="Line 26"/>
          <p:cNvSpPr>
            <a:spLocks noChangeShapeType="1"/>
          </p:cNvSpPr>
          <p:nvPr/>
        </p:nvSpPr>
        <p:spPr bwMode="auto">
          <a:xfrm>
            <a:off x="4881563" y="3300413"/>
            <a:ext cx="1587"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68637" name="Text Box 27"/>
          <p:cNvSpPr txBox="1">
            <a:spLocks noChangeArrowheads="1"/>
          </p:cNvSpPr>
          <p:nvPr/>
        </p:nvSpPr>
        <p:spPr bwMode="auto">
          <a:xfrm>
            <a:off x="2838450" y="3254375"/>
            <a:ext cx="337428"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7</a:t>
            </a:r>
          </a:p>
        </p:txBody>
      </p:sp>
      <p:sp>
        <p:nvSpPr>
          <p:cNvPr id="68638" name="Text Box 28"/>
          <p:cNvSpPr txBox="1">
            <a:spLocks noChangeArrowheads="1"/>
          </p:cNvSpPr>
          <p:nvPr/>
        </p:nvSpPr>
        <p:spPr bwMode="auto">
          <a:xfrm>
            <a:off x="4424363" y="3254375"/>
            <a:ext cx="481699" cy="422310"/>
          </a:xfrm>
          <a:prstGeom prst="rect">
            <a:avLst/>
          </a:prstGeom>
          <a:noFill/>
          <a:ln w="9525">
            <a:noFill/>
            <a:miter lim="800000"/>
            <a:headEnd/>
            <a:tailEnd/>
          </a:ln>
        </p:spPr>
        <p:txBody>
          <a:bodyPr wrap="none" lIns="82945" tIns="41473" rIns="82945" bIns="41473">
            <a:spAutoFit/>
          </a:bodyPr>
          <a:lstStyle/>
          <a:p>
            <a:pPr algn="l" defTabSz="828675"/>
            <a:r>
              <a:rPr lang="en-US" sz="2200" dirty="0">
                <a:solidFill>
                  <a:srgbClr val="000000"/>
                </a:solidFill>
                <a:latin typeface="Arial" panose="020B0604020202020204" pitchFamily="34" charset="0"/>
              </a:rPr>
              <a:t>15</a:t>
            </a:r>
          </a:p>
        </p:txBody>
      </p:sp>
      <p:sp>
        <p:nvSpPr>
          <p:cNvPr id="68639" name="Line 29"/>
          <p:cNvSpPr>
            <a:spLocks noChangeShapeType="1"/>
          </p:cNvSpPr>
          <p:nvPr/>
        </p:nvSpPr>
        <p:spPr bwMode="auto">
          <a:xfrm>
            <a:off x="3306763" y="1687513"/>
            <a:ext cx="1587" cy="363537"/>
          </a:xfrm>
          <a:prstGeom prst="line">
            <a:avLst/>
          </a:prstGeom>
          <a:noFill/>
          <a:ln w="25200">
            <a:solidFill>
              <a:schemeClr val="tx1"/>
            </a:solidFill>
            <a:round/>
            <a:headEnd/>
            <a:tailEnd/>
          </a:ln>
        </p:spPr>
        <p:txBody>
          <a:bodyPr/>
          <a:lstStyle/>
          <a:p>
            <a:endParaRPr lang="en-US" dirty="0">
              <a:latin typeface="Arial" panose="020B0604020202020204" pitchFamily="34" charset="0"/>
            </a:endParaRPr>
          </a:p>
        </p:txBody>
      </p:sp>
      <p:sp>
        <p:nvSpPr>
          <p:cNvPr id="68640" name="Line 30"/>
          <p:cNvSpPr>
            <a:spLocks noChangeShapeType="1"/>
          </p:cNvSpPr>
          <p:nvPr/>
        </p:nvSpPr>
        <p:spPr bwMode="auto">
          <a:xfrm flipV="1">
            <a:off x="3649663" y="1866900"/>
            <a:ext cx="712787" cy="4763"/>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68641" name="Line 31"/>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endParaRPr lang="en-US" dirty="0">
              <a:latin typeface="Arial" panose="020B0604020202020204" pitchFamily="34" charset="0"/>
            </a:endParaRPr>
          </a:p>
        </p:txBody>
      </p:sp>
      <p:grpSp>
        <p:nvGrpSpPr>
          <p:cNvPr id="2" name="Group 1">
            <a:extLst>
              <a:ext uri="{FF2B5EF4-FFF2-40B4-BE49-F238E27FC236}">
                <a16:creationId xmlns:a16="http://schemas.microsoft.com/office/drawing/2014/main" id="{AF57E1F2-8DD7-8895-6A31-FE876D1E910F}"/>
              </a:ext>
            </a:extLst>
          </p:cNvPr>
          <p:cNvGrpSpPr/>
          <p:nvPr/>
        </p:nvGrpSpPr>
        <p:grpSpPr>
          <a:xfrm>
            <a:off x="1441889" y="1663700"/>
            <a:ext cx="765175" cy="2084387"/>
            <a:chOff x="1525588" y="2166938"/>
            <a:chExt cx="765175" cy="2084387"/>
          </a:xfrm>
          <a:effectLst>
            <a:glow rad="139700">
              <a:schemeClr val="accent3">
                <a:satMod val="175000"/>
                <a:alpha val="40000"/>
              </a:schemeClr>
            </a:glow>
          </a:effectLst>
        </p:grpSpPr>
        <p:sp>
          <p:nvSpPr>
            <p:cNvPr id="3" name="AutoShape 3">
              <a:extLst>
                <a:ext uri="{FF2B5EF4-FFF2-40B4-BE49-F238E27FC236}">
                  <a16:creationId xmlns:a16="http://schemas.microsoft.com/office/drawing/2014/main" id="{D8943BC0-D7FA-C606-7838-A9BC631B7CFE}"/>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 name="AutoShape 4">
              <a:extLst>
                <a:ext uri="{FF2B5EF4-FFF2-40B4-BE49-F238E27FC236}">
                  <a16:creationId xmlns:a16="http://schemas.microsoft.com/office/drawing/2014/main" id="{5D029294-216D-4102-6408-B4C2A89511AE}"/>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5" name="AutoShape 6">
              <a:extLst>
                <a:ext uri="{FF2B5EF4-FFF2-40B4-BE49-F238E27FC236}">
                  <a16:creationId xmlns:a16="http://schemas.microsoft.com/office/drawing/2014/main" id="{DB2A3DAE-BE57-FF1A-D0EE-EDF09C7ED76D}"/>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6" name="AutoShape 4">
              <a:extLst>
                <a:ext uri="{FF2B5EF4-FFF2-40B4-BE49-F238E27FC236}">
                  <a16:creationId xmlns:a16="http://schemas.microsoft.com/office/drawing/2014/main" id="{FE526CA1-8FA2-8D6E-9DFD-BB85060CA83E}"/>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5847103-185D-4780-85FB-A28DDD8C27A9}"/>
              </a:ext>
            </a:extLst>
          </p:cNvPr>
          <p:cNvGrpSpPr/>
          <p:nvPr/>
        </p:nvGrpSpPr>
        <p:grpSpPr>
          <a:xfrm>
            <a:off x="1518635" y="1587536"/>
            <a:ext cx="765176" cy="4168774"/>
            <a:chOff x="2894805" y="2192816"/>
            <a:chExt cx="765176" cy="4168774"/>
          </a:xfrm>
          <a:effectLst>
            <a:glow rad="139700">
              <a:schemeClr val="accent3">
                <a:satMod val="175000"/>
                <a:alpha val="40000"/>
              </a:schemeClr>
            </a:glow>
          </a:effectLst>
        </p:grpSpPr>
        <p:grpSp>
          <p:nvGrpSpPr>
            <p:cNvPr id="5" name="Group 4">
              <a:extLst>
                <a:ext uri="{FF2B5EF4-FFF2-40B4-BE49-F238E27FC236}">
                  <a16:creationId xmlns:a16="http://schemas.microsoft.com/office/drawing/2014/main" id="{B8872CB0-B477-93FD-9C71-99E6B7C63674}"/>
                </a:ext>
              </a:extLst>
            </p:cNvPr>
            <p:cNvGrpSpPr/>
            <p:nvPr/>
          </p:nvGrpSpPr>
          <p:grpSpPr>
            <a:xfrm>
              <a:off x="2894806" y="2192816"/>
              <a:ext cx="765175" cy="2084387"/>
              <a:chOff x="1525588" y="2166938"/>
              <a:chExt cx="765175" cy="2084387"/>
            </a:xfrm>
          </p:grpSpPr>
          <p:sp>
            <p:nvSpPr>
              <p:cNvPr id="11" name="AutoShape 3">
                <a:extLst>
                  <a:ext uri="{FF2B5EF4-FFF2-40B4-BE49-F238E27FC236}">
                    <a16:creationId xmlns:a16="http://schemas.microsoft.com/office/drawing/2014/main" id="{151482E4-DE63-2E9D-C504-913C3332B0C2}"/>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2" name="AutoShape 4">
                <a:extLst>
                  <a:ext uri="{FF2B5EF4-FFF2-40B4-BE49-F238E27FC236}">
                    <a16:creationId xmlns:a16="http://schemas.microsoft.com/office/drawing/2014/main" id="{502F994B-69CB-214C-E360-ECC3B2268D5C}"/>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3" name="AutoShape 6">
                <a:extLst>
                  <a:ext uri="{FF2B5EF4-FFF2-40B4-BE49-F238E27FC236}">
                    <a16:creationId xmlns:a16="http://schemas.microsoft.com/office/drawing/2014/main" id="{12CE41D1-595B-5183-02CF-E29239DB7956}"/>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4" name="AutoShape 4">
                <a:extLst>
                  <a:ext uri="{FF2B5EF4-FFF2-40B4-BE49-F238E27FC236}">
                    <a16:creationId xmlns:a16="http://schemas.microsoft.com/office/drawing/2014/main" id="{CAEDA0E6-04B8-8425-1A8F-CEFDA726ECC6}"/>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6" name="Group 5">
              <a:extLst>
                <a:ext uri="{FF2B5EF4-FFF2-40B4-BE49-F238E27FC236}">
                  <a16:creationId xmlns:a16="http://schemas.microsoft.com/office/drawing/2014/main" id="{A09AFD30-4FF5-5039-68E1-25EA4521A766}"/>
                </a:ext>
              </a:extLst>
            </p:cNvPr>
            <p:cNvGrpSpPr/>
            <p:nvPr/>
          </p:nvGrpSpPr>
          <p:grpSpPr>
            <a:xfrm>
              <a:off x="2894805" y="4277203"/>
              <a:ext cx="765175" cy="2084387"/>
              <a:chOff x="1525588" y="2166938"/>
              <a:chExt cx="765175" cy="2084387"/>
            </a:xfrm>
          </p:grpSpPr>
          <p:sp>
            <p:nvSpPr>
              <p:cNvPr id="7" name="AutoShape 3">
                <a:extLst>
                  <a:ext uri="{FF2B5EF4-FFF2-40B4-BE49-F238E27FC236}">
                    <a16:creationId xmlns:a16="http://schemas.microsoft.com/office/drawing/2014/main" id="{E331EB7D-E6C5-0829-2ECD-27FC13C57121}"/>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8" name="AutoShape 4">
                <a:extLst>
                  <a:ext uri="{FF2B5EF4-FFF2-40B4-BE49-F238E27FC236}">
                    <a16:creationId xmlns:a16="http://schemas.microsoft.com/office/drawing/2014/main" id="{DEBBE615-B47E-E4DE-F976-8A5A1420D875}"/>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9" name="AutoShape 6">
                <a:extLst>
                  <a:ext uri="{FF2B5EF4-FFF2-40B4-BE49-F238E27FC236}">
                    <a16:creationId xmlns:a16="http://schemas.microsoft.com/office/drawing/2014/main" id="{9E15E96F-CE98-2FF6-61AE-E96FCA5FB1E0}"/>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0" name="AutoShape 4">
                <a:extLst>
                  <a:ext uri="{FF2B5EF4-FFF2-40B4-BE49-F238E27FC236}">
                    <a16:creationId xmlns:a16="http://schemas.microsoft.com/office/drawing/2014/main" id="{25523E79-3DDA-2144-5AAA-DAA7E3E8B603}"/>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
        <p:nvSpPr>
          <p:cNvPr id="70658" name="Footer Placeholder 1"/>
          <p:cNvSpPr>
            <a:spLocks noGrp="1"/>
          </p:cNvSpPr>
          <p:nvPr>
            <p:ph type="ftr" sz="quarter" idx="10"/>
          </p:nvPr>
        </p:nvSpPr>
        <p:spPr>
          <a:noFill/>
        </p:spPr>
        <p:txBody>
          <a:bodyPr/>
          <a:lstStyle/>
          <a:p>
            <a:r>
              <a:rPr lang="en-US" dirty="0"/>
              <a:t>Art of Multiprocessor Programming</a:t>
            </a:r>
          </a:p>
        </p:txBody>
      </p:sp>
      <p:sp>
        <p:nvSpPr>
          <p:cNvPr id="70659" name="Slide Number Placeholder 2"/>
          <p:cNvSpPr>
            <a:spLocks noGrp="1"/>
          </p:cNvSpPr>
          <p:nvPr>
            <p:ph type="sldNum" sz="quarter" idx="11"/>
          </p:nvPr>
        </p:nvSpPr>
        <p:spPr>
          <a:noFill/>
        </p:spPr>
        <p:txBody>
          <a:bodyPr/>
          <a:lstStyle/>
          <a:p>
            <a:fld id="{0EF2C3DC-1B9A-4ED5-88C3-0725367A68A4}" type="slidenum">
              <a:rPr lang="x-none" smtClean="0"/>
              <a:pPr/>
              <a:t>74</a:t>
            </a:fld>
            <a:endParaRPr lang="en-US" dirty="0"/>
          </a:p>
        </p:txBody>
      </p:sp>
      <p:sp>
        <p:nvSpPr>
          <p:cNvPr id="70660" name="AutoShape 49"/>
          <p:cNvSpPr>
            <a:spLocks noChangeArrowheads="1"/>
          </p:cNvSpPr>
          <p:nvPr/>
        </p:nvSpPr>
        <p:spPr bwMode="auto">
          <a:xfrm>
            <a:off x="2824163" y="1698625"/>
            <a:ext cx="941387" cy="374650"/>
          </a:xfrm>
          <a:prstGeom prst="roundRect">
            <a:avLst>
              <a:gd name="adj" fmla="val 384"/>
            </a:avLst>
          </a:prstGeom>
          <a:solidFill>
            <a:srgbClr val="DDDDDD"/>
          </a:solidFill>
          <a:ln w="25146">
            <a:solidFill>
              <a:srgbClr val="C0C0C0"/>
            </a:solidFill>
            <a:round/>
            <a:headEnd/>
            <a:tailEnd/>
          </a:ln>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0661" name="Line 50"/>
          <p:cNvSpPr>
            <a:spLocks noChangeShapeType="1"/>
          </p:cNvSpPr>
          <p:nvPr/>
        </p:nvSpPr>
        <p:spPr bwMode="auto">
          <a:xfrm>
            <a:off x="3354388" y="1709738"/>
            <a:ext cx="0" cy="361950"/>
          </a:xfrm>
          <a:prstGeom prst="line">
            <a:avLst/>
          </a:prstGeom>
          <a:noFill/>
          <a:ln w="25200">
            <a:solidFill>
              <a:srgbClr val="C0C0C0"/>
            </a:solidFill>
            <a:round/>
            <a:headEnd/>
            <a:tailEnd/>
          </a:ln>
        </p:spPr>
        <p:txBody>
          <a:bodyPr/>
          <a:lstStyle/>
          <a:p>
            <a:pPr>
              <a:defRPr/>
            </a:pPr>
            <a:endParaRPr lang="en-US" dirty="0">
              <a:latin typeface="Arial" panose="020B0604020202020204" pitchFamily="34" charset="0"/>
            </a:endParaRPr>
          </a:p>
        </p:txBody>
      </p:sp>
      <p:sp>
        <p:nvSpPr>
          <p:cNvPr id="70662" name="Text Box 51"/>
          <p:cNvSpPr txBox="1">
            <a:spLocks noChangeArrowheads="1"/>
          </p:cNvSpPr>
          <p:nvPr/>
        </p:nvSpPr>
        <p:spPr bwMode="auto">
          <a:xfrm>
            <a:off x="2889250" y="1658938"/>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4</a:t>
            </a:r>
          </a:p>
        </p:txBody>
      </p:sp>
      <p:sp>
        <p:nvSpPr>
          <p:cNvPr id="70663" name="Line 52"/>
          <p:cNvSpPr>
            <a:spLocks noChangeShapeType="1"/>
          </p:cNvSpPr>
          <p:nvPr/>
        </p:nvSpPr>
        <p:spPr bwMode="auto">
          <a:xfrm flipV="1">
            <a:off x="2066925" y="1898650"/>
            <a:ext cx="712788" cy="4763"/>
          </a:xfrm>
          <a:prstGeom prst="line">
            <a:avLst/>
          </a:prstGeom>
          <a:noFill/>
          <a:ln w="25146">
            <a:solidFill>
              <a:srgbClr val="C0C0C0"/>
            </a:solidFill>
            <a:round/>
            <a:headEnd type="oval" w="med" len="med"/>
            <a:tailEnd type="triangle" w="med" len="med"/>
          </a:ln>
        </p:spPr>
        <p:txBody>
          <a:bodyPr/>
          <a:lstStyle/>
          <a:p>
            <a:pPr>
              <a:defRPr/>
            </a:pPr>
            <a:endParaRPr lang="en-US" dirty="0">
              <a:latin typeface="Arial" panose="020B0604020202020204" pitchFamily="34" charset="0"/>
            </a:endParaRPr>
          </a:p>
        </p:txBody>
      </p:sp>
      <p:sp>
        <p:nvSpPr>
          <p:cNvPr id="70664" name="AutoShape 53"/>
          <p:cNvSpPr>
            <a:spLocks noChangeArrowheads="1"/>
          </p:cNvSpPr>
          <p:nvPr/>
        </p:nvSpPr>
        <p:spPr bwMode="auto">
          <a:xfrm>
            <a:off x="5818188" y="1711325"/>
            <a:ext cx="1003300" cy="374650"/>
          </a:xfrm>
          <a:prstGeom prst="roundRect">
            <a:avLst>
              <a:gd name="adj" fmla="val 384"/>
            </a:avLst>
          </a:prstGeom>
          <a:solidFill>
            <a:srgbClr val="DDDDDD"/>
          </a:solidFill>
          <a:ln w="25146">
            <a:solidFill>
              <a:srgbClr val="C0C0C0"/>
            </a:solidFill>
            <a:round/>
            <a:headEnd/>
            <a:tailEnd/>
          </a:ln>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0665" name="Text Box 54"/>
          <p:cNvSpPr txBox="1">
            <a:spLocks noChangeArrowheads="1"/>
          </p:cNvSpPr>
          <p:nvPr/>
        </p:nvSpPr>
        <p:spPr bwMode="auto">
          <a:xfrm>
            <a:off x="5883275" y="1671638"/>
            <a:ext cx="481699"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12</a:t>
            </a:r>
          </a:p>
        </p:txBody>
      </p:sp>
      <p:sp>
        <p:nvSpPr>
          <p:cNvPr id="70666" name="Line 55"/>
          <p:cNvSpPr>
            <a:spLocks noChangeShapeType="1"/>
          </p:cNvSpPr>
          <p:nvPr/>
        </p:nvSpPr>
        <p:spPr bwMode="auto">
          <a:xfrm flipV="1">
            <a:off x="5110163" y="1879600"/>
            <a:ext cx="711200" cy="4763"/>
          </a:xfrm>
          <a:prstGeom prst="line">
            <a:avLst/>
          </a:prstGeom>
          <a:noFill/>
          <a:ln w="25146">
            <a:solidFill>
              <a:srgbClr val="C0C0C0"/>
            </a:solidFill>
            <a:round/>
            <a:headEnd type="oval" w="med" len="med"/>
            <a:tailEnd type="triangle" w="med" len="med"/>
          </a:ln>
        </p:spPr>
        <p:txBody>
          <a:bodyPr/>
          <a:lstStyle/>
          <a:p>
            <a:pPr>
              <a:defRPr/>
            </a:pPr>
            <a:endParaRPr lang="en-US" dirty="0">
              <a:latin typeface="Arial" panose="020B0604020202020204" pitchFamily="34" charset="0"/>
            </a:endParaRPr>
          </a:p>
        </p:txBody>
      </p:sp>
      <p:sp>
        <p:nvSpPr>
          <p:cNvPr id="70667" name="Line 56"/>
          <p:cNvSpPr>
            <a:spLocks noChangeShapeType="1"/>
          </p:cNvSpPr>
          <p:nvPr/>
        </p:nvSpPr>
        <p:spPr bwMode="auto">
          <a:xfrm>
            <a:off x="6392863" y="1711325"/>
            <a:ext cx="1587" cy="361950"/>
          </a:xfrm>
          <a:prstGeom prst="line">
            <a:avLst/>
          </a:prstGeom>
          <a:noFill/>
          <a:ln w="25200">
            <a:solidFill>
              <a:srgbClr val="C0C0C0"/>
            </a:solidFill>
            <a:round/>
            <a:headEnd/>
            <a:tailEnd/>
          </a:ln>
        </p:spPr>
        <p:txBody>
          <a:bodyPr/>
          <a:lstStyle/>
          <a:p>
            <a:pPr>
              <a:defRPr/>
            </a:pPr>
            <a:endParaRPr lang="en-US" dirty="0">
              <a:latin typeface="Arial" panose="020B0604020202020204" pitchFamily="34" charset="0"/>
            </a:endParaRPr>
          </a:p>
        </p:txBody>
      </p:sp>
      <p:sp>
        <p:nvSpPr>
          <p:cNvPr id="70668" name="Rectangle 2"/>
          <p:cNvSpPr>
            <a:spLocks noGrp="1" noChangeArrowheads="1"/>
          </p:cNvSpPr>
          <p:nvPr>
            <p:ph type="title" idx="4294967295"/>
          </p:nvPr>
        </p:nvSpPr>
        <p:spPr>
          <a:xfrm>
            <a:off x="760413" y="209550"/>
            <a:ext cx="7772400" cy="1146175"/>
          </a:xfrm>
          <a:noFill/>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Lock-Free Resizing Problem</a:t>
            </a:r>
          </a:p>
        </p:txBody>
      </p:sp>
      <p:sp>
        <p:nvSpPr>
          <p:cNvPr id="70673"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0674" name="Line 9"/>
          <p:cNvSpPr>
            <a:spLocks noChangeShapeType="1"/>
          </p:cNvSpPr>
          <p:nvPr/>
        </p:nvSpPr>
        <p:spPr bwMode="auto">
          <a:xfrm>
            <a:off x="3306763" y="2252663"/>
            <a:ext cx="1587" cy="361950"/>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0679" name="Line 14"/>
          <p:cNvSpPr>
            <a:spLocks noChangeShapeType="1"/>
          </p:cNvSpPr>
          <p:nvPr/>
        </p:nvSpPr>
        <p:spPr bwMode="auto">
          <a:xfrm flipV="1">
            <a:off x="2068513" y="1908175"/>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0680"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0681"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0682" name="AutoShape 19"/>
          <p:cNvSpPr>
            <a:spLocks noChangeArrowheads="1"/>
          </p:cNvSpPr>
          <p:nvPr/>
        </p:nvSpPr>
        <p:spPr bwMode="auto">
          <a:xfrm>
            <a:off x="4359275" y="1698625"/>
            <a:ext cx="1003300" cy="374650"/>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0683" name="Line 20"/>
          <p:cNvSpPr>
            <a:spLocks noChangeShapeType="1"/>
          </p:cNvSpPr>
          <p:nvPr/>
        </p:nvSpPr>
        <p:spPr bwMode="auto">
          <a:xfrm>
            <a:off x="4889500" y="1709738"/>
            <a:ext cx="0" cy="361950"/>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0684" name="Text Box 21"/>
          <p:cNvSpPr txBox="1">
            <a:spLocks noChangeArrowheads="1"/>
          </p:cNvSpPr>
          <p:nvPr/>
        </p:nvSpPr>
        <p:spPr bwMode="auto">
          <a:xfrm>
            <a:off x="4424363" y="1658938"/>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8</a:t>
            </a:r>
          </a:p>
        </p:txBody>
      </p:sp>
      <p:sp>
        <p:nvSpPr>
          <p:cNvPr id="70685" name="Text Box 22"/>
          <p:cNvSpPr txBox="1">
            <a:spLocks noChangeArrowheads="1"/>
          </p:cNvSpPr>
          <p:nvPr/>
        </p:nvSpPr>
        <p:spPr bwMode="auto">
          <a:xfrm>
            <a:off x="2846388" y="2211388"/>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9</a:t>
            </a:r>
          </a:p>
        </p:txBody>
      </p:sp>
      <p:sp>
        <p:nvSpPr>
          <p:cNvPr id="70686"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0687" name="Line 24"/>
          <p:cNvSpPr>
            <a:spLocks noChangeShapeType="1"/>
          </p:cNvSpPr>
          <p:nvPr/>
        </p:nvSpPr>
        <p:spPr bwMode="auto">
          <a:xfrm>
            <a:off x="3298825" y="3290888"/>
            <a:ext cx="1588" cy="363537"/>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0688"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0689" name="Line 26"/>
          <p:cNvSpPr>
            <a:spLocks noChangeShapeType="1"/>
          </p:cNvSpPr>
          <p:nvPr/>
        </p:nvSpPr>
        <p:spPr bwMode="auto">
          <a:xfrm>
            <a:off x="4881563" y="3300413"/>
            <a:ext cx="1587" cy="363537"/>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0690" name="Text Box 27"/>
          <p:cNvSpPr txBox="1">
            <a:spLocks noChangeArrowheads="1"/>
          </p:cNvSpPr>
          <p:nvPr/>
        </p:nvSpPr>
        <p:spPr bwMode="auto">
          <a:xfrm>
            <a:off x="2838450" y="3249613"/>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7</a:t>
            </a:r>
          </a:p>
        </p:txBody>
      </p:sp>
      <p:sp>
        <p:nvSpPr>
          <p:cNvPr id="70691" name="Text Box 28"/>
          <p:cNvSpPr txBox="1">
            <a:spLocks noChangeArrowheads="1"/>
          </p:cNvSpPr>
          <p:nvPr/>
        </p:nvSpPr>
        <p:spPr bwMode="auto">
          <a:xfrm>
            <a:off x="4424363" y="3249613"/>
            <a:ext cx="481699"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15</a:t>
            </a:r>
          </a:p>
        </p:txBody>
      </p:sp>
      <p:grpSp>
        <p:nvGrpSpPr>
          <p:cNvPr id="3" name="Group 47"/>
          <p:cNvGrpSpPr>
            <a:grpSpLocks/>
          </p:cNvGrpSpPr>
          <p:nvPr/>
        </p:nvGrpSpPr>
        <p:grpSpPr bwMode="auto">
          <a:xfrm>
            <a:off x="2776538" y="1658938"/>
            <a:ext cx="1003300" cy="422275"/>
            <a:chOff x="1749" y="1045"/>
            <a:chExt cx="632" cy="266"/>
          </a:xfrm>
          <a:effectLst>
            <a:glow rad="139700">
              <a:schemeClr val="accent3">
                <a:satMod val="175000"/>
                <a:alpha val="40000"/>
              </a:schemeClr>
            </a:glow>
          </a:effectLst>
        </p:grpSpPr>
        <p:sp>
          <p:nvSpPr>
            <p:cNvPr id="70703" name="Line 7"/>
            <p:cNvSpPr>
              <a:spLocks noChangeShapeType="1"/>
            </p:cNvSpPr>
            <p:nvPr/>
          </p:nvSpPr>
          <p:spPr bwMode="auto">
            <a:xfrm>
              <a:off x="2083" y="1070"/>
              <a:ext cx="1" cy="229"/>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0704" name="AutoShape 17"/>
            <p:cNvSpPr>
              <a:spLocks noChangeArrowheads="1"/>
            </p:cNvSpPr>
            <p:nvPr/>
          </p:nvSpPr>
          <p:spPr bwMode="auto">
            <a:xfrm>
              <a:off x="1749" y="1063"/>
              <a:ext cx="632" cy="237"/>
            </a:xfrm>
            <a:prstGeom prst="roundRect">
              <a:avLst>
                <a:gd name="adj" fmla="val 384"/>
              </a:avLst>
            </a:prstGeom>
            <a:solidFill>
              <a:srgbClr val="CCFFFF"/>
            </a:solidFill>
            <a:ln w="25146">
              <a:solidFill>
                <a:srgbClr val="000000"/>
              </a:solidFill>
              <a:round/>
              <a:headEnd/>
              <a:tailEnd/>
            </a:ln>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0705" name="Text Box 18"/>
            <p:cNvSpPr txBox="1">
              <a:spLocks noChangeArrowheads="1"/>
            </p:cNvSpPr>
            <p:nvPr/>
          </p:nvSpPr>
          <p:spPr bwMode="auto">
            <a:xfrm>
              <a:off x="1785" y="1045"/>
              <a:ext cx="204" cy="266"/>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4</a:t>
              </a:r>
            </a:p>
          </p:txBody>
        </p:sp>
        <p:sp>
          <p:nvSpPr>
            <p:cNvPr id="70706" name="Line 38"/>
            <p:cNvSpPr>
              <a:spLocks noChangeShapeType="1"/>
            </p:cNvSpPr>
            <p:nvPr/>
          </p:nvSpPr>
          <p:spPr bwMode="auto">
            <a:xfrm>
              <a:off x="2083" y="1063"/>
              <a:ext cx="1" cy="229"/>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grpSp>
      <p:sp>
        <p:nvSpPr>
          <p:cNvPr id="70694" name="Line 39"/>
          <p:cNvSpPr>
            <a:spLocks noChangeShapeType="1"/>
          </p:cNvSpPr>
          <p:nvPr/>
        </p:nvSpPr>
        <p:spPr bwMode="auto">
          <a:xfrm flipV="1">
            <a:off x="3649663" y="1866900"/>
            <a:ext cx="712787" cy="4763"/>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0695" name="Line 40"/>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grpSp>
        <p:nvGrpSpPr>
          <p:cNvPr id="4" name="Group 48"/>
          <p:cNvGrpSpPr>
            <a:grpSpLocks/>
          </p:cNvGrpSpPr>
          <p:nvPr/>
        </p:nvGrpSpPr>
        <p:grpSpPr bwMode="auto">
          <a:xfrm>
            <a:off x="5822950" y="1658938"/>
            <a:ext cx="1003300" cy="422275"/>
            <a:chOff x="3678" y="1045"/>
            <a:chExt cx="632" cy="266"/>
          </a:xfrm>
          <a:effectLst>
            <a:glow rad="139700">
              <a:schemeClr val="accent3">
                <a:satMod val="175000"/>
                <a:alpha val="40000"/>
              </a:schemeClr>
            </a:glow>
          </a:effectLst>
        </p:grpSpPr>
        <p:sp>
          <p:nvSpPr>
            <p:cNvPr id="70700" name="AutoShape 42"/>
            <p:cNvSpPr>
              <a:spLocks noChangeArrowheads="1"/>
            </p:cNvSpPr>
            <p:nvPr/>
          </p:nvSpPr>
          <p:spPr bwMode="auto">
            <a:xfrm>
              <a:off x="3678" y="1070"/>
              <a:ext cx="632" cy="236"/>
            </a:xfrm>
            <a:prstGeom prst="roundRect">
              <a:avLst>
                <a:gd name="adj" fmla="val 384"/>
              </a:avLst>
            </a:prstGeom>
            <a:solidFill>
              <a:srgbClr val="CCFFFF"/>
            </a:solidFill>
            <a:ln w="25146">
              <a:solidFill>
                <a:srgbClr val="000000"/>
              </a:solidFill>
              <a:round/>
              <a:headEnd/>
              <a:tailEnd/>
            </a:ln>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0701" name="Line 43"/>
            <p:cNvSpPr>
              <a:spLocks noChangeShapeType="1"/>
            </p:cNvSpPr>
            <p:nvPr/>
          </p:nvSpPr>
          <p:spPr bwMode="auto">
            <a:xfrm>
              <a:off x="4012" y="1077"/>
              <a:ext cx="1" cy="228"/>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0702" name="Text Box 44"/>
            <p:cNvSpPr txBox="1">
              <a:spLocks noChangeArrowheads="1"/>
            </p:cNvSpPr>
            <p:nvPr/>
          </p:nvSpPr>
          <p:spPr bwMode="auto">
            <a:xfrm>
              <a:off x="3719" y="1045"/>
              <a:ext cx="303" cy="266"/>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12</a:t>
              </a:r>
            </a:p>
          </p:txBody>
        </p:sp>
      </p:grpSp>
      <p:sp>
        <p:nvSpPr>
          <p:cNvPr id="70698" name="Line 45"/>
          <p:cNvSpPr>
            <a:spLocks noChangeShapeType="1"/>
          </p:cNvSpPr>
          <p:nvPr/>
        </p:nvSpPr>
        <p:spPr bwMode="auto">
          <a:xfrm flipV="1">
            <a:off x="5130800" y="1866900"/>
            <a:ext cx="711200" cy="4763"/>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0699" name="Text Box 46"/>
          <p:cNvSpPr txBox="1">
            <a:spLocks noChangeArrowheads="1"/>
          </p:cNvSpPr>
          <p:nvPr/>
        </p:nvSpPr>
        <p:spPr bwMode="auto">
          <a:xfrm>
            <a:off x="4814888" y="2386013"/>
            <a:ext cx="3487330" cy="514643"/>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800" dirty="0">
                <a:solidFill>
                  <a:srgbClr val="FFFF00"/>
                </a:solidFill>
                <a:latin typeface="Arial" panose="020B0604020202020204" pitchFamily="34" charset="0"/>
                <a:cs typeface="Arial" panose="020B0604020202020204" pitchFamily="34" charset="0"/>
              </a:rPr>
              <a:t>Need to extend table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5E-6 -3.7037E-7 C 0.00139 0.13125 0.00278 0.2625 0.0033 0.31551 " pathEditMode="relative" ptsTypes="aA">
                                      <p:cBhvr>
                                        <p:cTn id="6" dur="2000" fill="hold"/>
                                        <p:tgtEl>
                                          <p:spTgt spid="3"/>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0122 -2.22222E-6 C 0.00486 0.0882 0.00886 0.17685 -0.01788 0.22917 C -0.04444 0.28125 -0.10156 0.29699 -0.15816 0.3132 " pathEditMode="relative" rAng="0" ptsTypes="aaA">
                                      <p:cBhvr>
                                        <p:cTn id="10" dur="2000" fill="hold"/>
                                        <p:tgtEl>
                                          <p:spTgt spid="4"/>
                                        </p:tgtEl>
                                        <p:attrNameLst>
                                          <p:attrName>ppt_x</p:attrName>
                                          <p:attrName>ppt_y</p:attrName>
                                        </p:attrNameLst>
                                      </p:cBhvr>
                                      <p:rCtr x="-7600" y="15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DB1C8E4-9971-4399-919D-5A8C87966F6D}"/>
              </a:ext>
            </a:extLst>
          </p:cNvPr>
          <p:cNvGrpSpPr/>
          <p:nvPr/>
        </p:nvGrpSpPr>
        <p:grpSpPr>
          <a:xfrm>
            <a:off x="1518635" y="1587536"/>
            <a:ext cx="765176" cy="4168774"/>
            <a:chOff x="2894805" y="2192816"/>
            <a:chExt cx="765176" cy="4168774"/>
          </a:xfrm>
          <a:effectLst>
            <a:glow rad="139700">
              <a:schemeClr val="accent3">
                <a:satMod val="175000"/>
                <a:alpha val="40000"/>
              </a:schemeClr>
            </a:glow>
          </a:effectLst>
        </p:grpSpPr>
        <p:grpSp>
          <p:nvGrpSpPr>
            <p:cNvPr id="14" name="Group 13">
              <a:extLst>
                <a:ext uri="{FF2B5EF4-FFF2-40B4-BE49-F238E27FC236}">
                  <a16:creationId xmlns:a16="http://schemas.microsoft.com/office/drawing/2014/main" id="{5CCF9945-E1D4-F2D8-A56A-7311FF227E1C}"/>
                </a:ext>
              </a:extLst>
            </p:cNvPr>
            <p:cNvGrpSpPr/>
            <p:nvPr/>
          </p:nvGrpSpPr>
          <p:grpSpPr>
            <a:xfrm>
              <a:off x="2894806" y="2192816"/>
              <a:ext cx="765175" cy="2084387"/>
              <a:chOff x="1525588" y="2166938"/>
              <a:chExt cx="765175" cy="2084387"/>
            </a:xfrm>
          </p:grpSpPr>
          <p:sp>
            <p:nvSpPr>
              <p:cNvPr id="20" name="AutoShape 3">
                <a:extLst>
                  <a:ext uri="{FF2B5EF4-FFF2-40B4-BE49-F238E27FC236}">
                    <a16:creationId xmlns:a16="http://schemas.microsoft.com/office/drawing/2014/main" id="{F1CFD36F-CBAE-F267-3F20-90970B8B5808}"/>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1" name="AutoShape 4">
                <a:extLst>
                  <a:ext uri="{FF2B5EF4-FFF2-40B4-BE49-F238E27FC236}">
                    <a16:creationId xmlns:a16="http://schemas.microsoft.com/office/drawing/2014/main" id="{F7CBF89B-B00A-1CCD-5DE0-FC83AD50B719}"/>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22" name="AutoShape 6">
                <a:extLst>
                  <a:ext uri="{FF2B5EF4-FFF2-40B4-BE49-F238E27FC236}">
                    <a16:creationId xmlns:a16="http://schemas.microsoft.com/office/drawing/2014/main" id="{06DDC257-4893-9E6C-403D-D1190271A9CD}"/>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3" name="AutoShape 4">
                <a:extLst>
                  <a:ext uri="{FF2B5EF4-FFF2-40B4-BE49-F238E27FC236}">
                    <a16:creationId xmlns:a16="http://schemas.microsoft.com/office/drawing/2014/main" id="{A96C1A93-E885-D132-7AAD-73BA4D41CEB3}"/>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15" name="Group 14">
              <a:extLst>
                <a:ext uri="{FF2B5EF4-FFF2-40B4-BE49-F238E27FC236}">
                  <a16:creationId xmlns:a16="http://schemas.microsoft.com/office/drawing/2014/main" id="{C5FC3703-BE53-DDC8-D1A9-D267C29ADA28}"/>
                </a:ext>
              </a:extLst>
            </p:cNvPr>
            <p:cNvGrpSpPr/>
            <p:nvPr/>
          </p:nvGrpSpPr>
          <p:grpSpPr>
            <a:xfrm>
              <a:off x="2894805" y="4277203"/>
              <a:ext cx="765175" cy="2084387"/>
              <a:chOff x="1525588" y="2166938"/>
              <a:chExt cx="765175" cy="2084387"/>
            </a:xfrm>
          </p:grpSpPr>
          <p:sp>
            <p:nvSpPr>
              <p:cNvPr id="16" name="AutoShape 3">
                <a:extLst>
                  <a:ext uri="{FF2B5EF4-FFF2-40B4-BE49-F238E27FC236}">
                    <a16:creationId xmlns:a16="http://schemas.microsoft.com/office/drawing/2014/main" id="{AAFA35C5-08E9-870F-4CF3-97512C166137}"/>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17" name="AutoShape 4">
                <a:extLst>
                  <a:ext uri="{FF2B5EF4-FFF2-40B4-BE49-F238E27FC236}">
                    <a16:creationId xmlns:a16="http://schemas.microsoft.com/office/drawing/2014/main" id="{112D9F01-1332-3AA1-0F0A-9DFDDB78ABDC}"/>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18" name="AutoShape 6">
                <a:extLst>
                  <a:ext uri="{FF2B5EF4-FFF2-40B4-BE49-F238E27FC236}">
                    <a16:creationId xmlns:a16="http://schemas.microsoft.com/office/drawing/2014/main" id="{4B8B361F-ACD1-20B6-C573-28B1C5A0CDF1}"/>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9" name="AutoShape 4">
                <a:extLst>
                  <a:ext uri="{FF2B5EF4-FFF2-40B4-BE49-F238E27FC236}">
                    <a16:creationId xmlns:a16="http://schemas.microsoft.com/office/drawing/2014/main" id="{067E3E80-4F71-7AD7-E730-B638DAE355BB}"/>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
        <p:nvSpPr>
          <p:cNvPr id="71682" name="Footer Placeholder 1"/>
          <p:cNvSpPr>
            <a:spLocks noGrp="1"/>
          </p:cNvSpPr>
          <p:nvPr>
            <p:ph type="ftr" sz="quarter" idx="10"/>
          </p:nvPr>
        </p:nvSpPr>
        <p:spPr>
          <a:noFill/>
        </p:spPr>
        <p:txBody>
          <a:bodyPr/>
          <a:lstStyle/>
          <a:p>
            <a:r>
              <a:rPr lang="en-US" dirty="0"/>
              <a:t>Art of Multiprocessor Programming</a:t>
            </a:r>
          </a:p>
        </p:txBody>
      </p:sp>
      <p:sp>
        <p:nvSpPr>
          <p:cNvPr id="71683" name="Slide Number Placeholder 2"/>
          <p:cNvSpPr>
            <a:spLocks noGrp="1"/>
          </p:cNvSpPr>
          <p:nvPr>
            <p:ph type="sldNum" sz="quarter" idx="11"/>
          </p:nvPr>
        </p:nvSpPr>
        <p:spPr>
          <a:noFill/>
        </p:spPr>
        <p:txBody>
          <a:bodyPr/>
          <a:lstStyle/>
          <a:p>
            <a:fld id="{4AA76451-FD86-43F9-9F76-4F8062AB4DD2}" type="slidenum">
              <a:rPr lang="x-none" smtClean="0"/>
              <a:pPr/>
              <a:t>75</a:t>
            </a:fld>
            <a:endParaRPr lang="en-US" dirty="0"/>
          </a:p>
        </p:txBody>
      </p:sp>
      <p:sp>
        <p:nvSpPr>
          <p:cNvPr id="71684" name="Rectangle 2"/>
          <p:cNvSpPr>
            <a:spLocks noGrp="1" noChangeArrowheads="1"/>
          </p:cNvSpPr>
          <p:nvPr>
            <p:ph type="title" idx="4294967295"/>
          </p:nvPr>
        </p:nvSpPr>
        <p:spPr>
          <a:xfrm>
            <a:off x="760413" y="209550"/>
            <a:ext cx="7772400" cy="1146175"/>
          </a:xfrm>
          <a:noFill/>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Lock-Free Resizing Problem</a:t>
            </a:r>
          </a:p>
        </p:txBody>
      </p:sp>
      <p:sp>
        <p:nvSpPr>
          <p:cNvPr id="71689" name="Line 7"/>
          <p:cNvSpPr>
            <a:spLocks noChangeShapeType="1"/>
          </p:cNvSpPr>
          <p:nvPr/>
        </p:nvSpPr>
        <p:spPr bwMode="auto">
          <a:xfrm>
            <a:off x="4794250" y="1709738"/>
            <a:ext cx="1588" cy="363537"/>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690" name="AutoShape 8"/>
          <p:cNvSpPr>
            <a:spLocks noChangeArrowheads="1"/>
          </p:cNvSpPr>
          <p:nvPr/>
        </p:nvSpPr>
        <p:spPr bwMode="auto">
          <a:xfrm>
            <a:off x="2778125" y="2241550"/>
            <a:ext cx="1003300"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1691" name="Line 9"/>
          <p:cNvSpPr>
            <a:spLocks noChangeShapeType="1"/>
          </p:cNvSpPr>
          <p:nvPr/>
        </p:nvSpPr>
        <p:spPr bwMode="auto">
          <a:xfrm>
            <a:off x="3306763" y="2252663"/>
            <a:ext cx="1587" cy="361950"/>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696" name="Line 14"/>
          <p:cNvSpPr>
            <a:spLocks noChangeShapeType="1"/>
          </p:cNvSpPr>
          <p:nvPr/>
        </p:nvSpPr>
        <p:spPr bwMode="auto">
          <a:xfrm flipV="1">
            <a:off x="3530600" y="1881188"/>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1697" name="Line 15"/>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1698" name="Line 16"/>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1699" name="AutoShape 17"/>
          <p:cNvSpPr>
            <a:spLocks noChangeArrowheads="1"/>
          </p:cNvSpPr>
          <p:nvPr/>
        </p:nvSpPr>
        <p:spPr bwMode="auto">
          <a:xfrm>
            <a:off x="4264025" y="1698625"/>
            <a:ext cx="1003300" cy="376238"/>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1700" name="Text Box 18"/>
          <p:cNvSpPr txBox="1">
            <a:spLocks noChangeArrowheads="1"/>
          </p:cNvSpPr>
          <p:nvPr/>
        </p:nvSpPr>
        <p:spPr bwMode="auto">
          <a:xfrm>
            <a:off x="4321175" y="1670050"/>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8</a:t>
            </a:r>
          </a:p>
        </p:txBody>
      </p:sp>
      <p:sp>
        <p:nvSpPr>
          <p:cNvPr id="71701" name="AutoShape 19"/>
          <p:cNvSpPr>
            <a:spLocks noChangeArrowheads="1"/>
          </p:cNvSpPr>
          <p:nvPr/>
        </p:nvSpPr>
        <p:spPr bwMode="auto">
          <a:xfrm>
            <a:off x="2776538" y="1698625"/>
            <a:ext cx="1003300" cy="374650"/>
          </a:xfrm>
          <a:prstGeom prst="roundRect">
            <a:avLst>
              <a:gd name="adj" fmla="val 384"/>
            </a:avLst>
          </a:prstGeom>
          <a:solidFill>
            <a:srgbClr val="DDDDDD"/>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1702" name="Line 20"/>
          <p:cNvSpPr>
            <a:spLocks noChangeShapeType="1"/>
          </p:cNvSpPr>
          <p:nvPr/>
        </p:nvSpPr>
        <p:spPr bwMode="auto">
          <a:xfrm>
            <a:off x="3306763" y="1709738"/>
            <a:ext cx="0" cy="361950"/>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703" name="Text Box 21"/>
          <p:cNvSpPr txBox="1">
            <a:spLocks noChangeArrowheads="1"/>
          </p:cNvSpPr>
          <p:nvPr/>
        </p:nvSpPr>
        <p:spPr bwMode="auto">
          <a:xfrm>
            <a:off x="2841625" y="1658938"/>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4</a:t>
            </a:r>
          </a:p>
        </p:txBody>
      </p:sp>
      <p:sp>
        <p:nvSpPr>
          <p:cNvPr id="71704" name="Text Box 22"/>
          <p:cNvSpPr txBox="1">
            <a:spLocks noChangeArrowheads="1"/>
          </p:cNvSpPr>
          <p:nvPr/>
        </p:nvSpPr>
        <p:spPr bwMode="auto">
          <a:xfrm>
            <a:off x="2846388" y="2211388"/>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9</a:t>
            </a:r>
          </a:p>
        </p:txBody>
      </p:sp>
      <p:sp>
        <p:nvSpPr>
          <p:cNvPr id="71705" name="AutoShape 23"/>
          <p:cNvSpPr>
            <a:spLocks noChangeArrowheads="1"/>
          </p:cNvSpPr>
          <p:nvPr/>
        </p:nvSpPr>
        <p:spPr bwMode="auto">
          <a:xfrm>
            <a:off x="2768600" y="3279775"/>
            <a:ext cx="1004888" cy="374650"/>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1706" name="Line 24"/>
          <p:cNvSpPr>
            <a:spLocks noChangeShapeType="1"/>
          </p:cNvSpPr>
          <p:nvPr/>
        </p:nvSpPr>
        <p:spPr bwMode="auto">
          <a:xfrm>
            <a:off x="3298825" y="3290888"/>
            <a:ext cx="1588" cy="363537"/>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707" name="AutoShape 25"/>
          <p:cNvSpPr>
            <a:spLocks noChangeArrowheads="1"/>
          </p:cNvSpPr>
          <p:nvPr/>
        </p:nvSpPr>
        <p:spPr bwMode="auto">
          <a:xfrm>
            <a:off x="4351338" y="3289300"/>
            <a:ext cx="1003300" cy="376238"/>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1708" name="Line 26"/>
          <p:cNvSpPr>
            <a:spLocks noChangeShapeType="1"/>
          </p:cNvSpPr>
          <p:nvPr/>
        </p:nvSpPr>
        <p:spPr bwMode="auto">
          <a:xfrm>
            <a:off x="4881563" y="3300413"/>
            <a:ext cx="1587" cy="363537"/>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709" name="Text Box 27"/>
          <p:cNvSpPr txBox="1">
            <a:spLocks noChangeArrowheads="1"/>
          </p:cNvSpPr>
          <p:nvPr/>
        </p:nvSpPr>
        <p:spPr bwMode="auto">
          <a:xfrm>
            <a:off x="2838450" y="3249613"/>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7</a:t>
            </a:r>
          </a:p>
        </p:txBody>
      </p:sp>
      <p:sp>
        <p:nvSpPr>
          <p:cNvPr id="71710" name="Text Box 28"/>
          <p:cNvSpPr txBox="1">
            <a:spLocks noChangeArrowheads="1"/>
          </p:cNvSpPr>
          <p:nvPr/>
        </p:nvSpPr>
        <p:spPr bwMode="auto">
          <a:xfrm>
            <a:off x="4424363" y="3249613"/>
            <a:ext cx="481699"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15</a:t>
            </a:r>
          </a:p>
        </p:txBody>
      </p:sp>
      <p:sp>
        <p:nvSpPr>
          <p:cNvPr id="71719" name="Line 37"/>
          <p:cNvSpPr>
            <a:spLocks noChangeShapeType="1"/>
          </p:cNvSpPr>
          <p:nvPr/>
        </p:nvSpPr>
        <p:spPr bwMode="auto">
          <a:xfrm>
            <a:off x="4794250" y="1698625"/>
            <a:ext cx="1588" cy="363538"/>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720" name="Line 38"/>
          <p:cNvSpPr>
            <a:spLocks noChangeShapeType="1"/>
          </p:cNvSpPr>
          <p:nvPr/>
        </p:nvSpPr>
        <p:spPr bwMode="auto">
          <a:xfrm flipV="1">
            <a:off x="2066925" y="1866900"/>
            <a:ext cx="712788" cy="4763"/>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1721" name="Line 39"/>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1723" name="AutoShape 41"/>
          <p:cNvSpPr>
            <a:spLocks noChangeArrowheads="1"/>
          </p:cNvSpPr>
          <p:nvPr/>
        </p:nvSpPr>
        <p:spPr bwMode="auto">
          <a:xfrm>
            <a:off x="5770563" y="1711325"/>
            <a:ext cx="1003300" cy="374650"/>
          </a:xfrm>
          <a:prstGeom prst="roundRect">
            <a:avLst>
              <a:gd name="adj" fmla="val 384"/>
            </a:avLst>
          </a:prstGeom>
          <a:solidFill>
            <a:srgbClr val="DDDDDD"/>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1724" name="Line 42"/>
          <p:cNvSpPr>
            <a:spLocks noChangeShapeType="1"/>
          </p:cNvSpPr>
          <p:nvPr/>
        </p:nvSpPr>
        <p:spPr bwMode="auto">
          <a:xfrm>
            <a:off x="6369050" y="1709738"/>
            <a:ext cx="1588" cy="361950"/>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725" name="Text Box 43"/>
          <p:cNvSpPr txBox="1">
            <a:spLocks noChangeArrowheads="1"/>
          </p:cNvSpPr>
          <p:nvPr/>
        </p:nvSpPr>
        <p:spPr bwMode="auto">
          <a:xfrm>
            <a:off x="5835650" y="1671638"/>
            <a:ext cx="481699"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12</a:t>
            </a:r>
          </a:p>
        </p:txBody>
      </p:sp>
      <p:sp>
        <p:nvSpPr>
          <p:cNvPr id="71726" name="Line 44"/>
          <p:cNvSpPr>
            <a:spLocks noChangeShapeType="1"/>
          </p:cNvSpPr>
          <p:nvPr/>
        </p:nvSpPr>
        <p:spPr bwMode="auto">
          <a:xfrm flipV="1">
            <a:off x="5062538" y="1879600"/>
            <a:ext cx="711200" cy="4763"/>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1727" name="AutoShape 45"/>
          <p:cNvSpPr>
            <a:spLocks noChangeArrowheads="1"/>
          </p:cNvSpPr>
          <p:nvPr/>
        </p:nvSpPr>
        <p:spPr bwMode="auto">
          <a:xfrm>
            <a:off x="2768600" y="3814763"/>
            <a:ext cx="1004888" cy="376237"/>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1728" name="Line 46"/>
          <p:cNvSpPr>
            <a:spLocks noChangeShapeType="1"/>
          </p:cNvSpPr>
          <p:nvPr/>
        </p:nvSpPr>
        <p:spPr bwMode="auto">
          <a:xfrm>
            <a:off x="3298825" y="3825875"/>
            <a:ext cx="1588" cy="363538"/>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729" name="Text Box 47"/>
          <p:cNvSpPr txBox="1">
            <a:spLocks noChangeArrowheads="1"/>
          </p:cNvSpPr>
          <p:nvPr/>
        </p:nvSpPr>
        <p:spPr bwMode="auto">
          <a:xfrm>
            <a:off x="2833688" y="3776663"/>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4</a:t>
            </a:r>
          </a:p>
        </p:txBody>
      </p:sp>
      <p:sp>
        <p:nvSpPr>
          <p:cNvPr id="71730" name="Line 48"/>
          <p:cNvSpPr>
            <a:spLocks noChangeShapeType="1"/>
          </p:cNvSpPr>
          <p:nvPr/>
        </p:nvSpPr>
        <p:spPr bwMode="auto">
          <a:xfrm flipV="1">
            <a:off x="2060575" y="3983038"/>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1731" name="AutoShape 49"/>
          <p:cNvSpPr>
            <a:spLocks noChangeArrowheads="1"/>
          </p:cNvSpPr>
          <p:nvPr/>
        </p:nvSpPr>
        <p:spPr bwMode="auto">
          <a:xfrm>
            <a:off x="4249738" y="3814763"/>
            <a:ext cx="1003300" cy="376237"/>
          </a:xfrm>
          <a:prstGeom prst="roundRect">
            <a:avLst>
              <a:gd name="adj" fmla="val 384"/>
            </a:avLst>
          </a:prstGeom>
          <a:solidFill>
            <a:srgbClr val="CCFFFF"/>
          </a:solidFill>
          <a:ln w="25146">
            <a:solidFill>
              <a:schemeClr val="tx1"/>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1732" name="Line 50"/>
          <p:cNvSpPr>
            <a:spLocks noChangeShapeType="1"/>
          </p:cNvSpPr>
          <p:nvPr/>
        </p:nvSpPr>
        <p:spPr bwMode="auto">
          <a:xfrm>
            <a:off x="4779963" y="3825875"/>
            <a:ext cx="1587" cy="363538"/>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
        <p:nvSpPr>
          <p:cNvPr id="71733" name="Text Box 51"/>
          <p:cNvSpPr txBox="1">
            <a:spLocks noChangeArrowheads="1"/>
          </p:cNvSpPr>
          <p:nvPr/>
        </p:nvSpPr>
        <p:spPr bwMode="auto">
          <a:xfrm>
            <a:off x="4314825" y="3776663"/>
            <a:ext cx="481699"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12</a:t>
            </a:r>
          </a:p>
        </p:txBody>
      </p:sp>
      <p:sp>
        <p:nvSpPr>
          <p:cNvPr id="71734" name="Line 52"/>
          <p:cNvSpPr>
            <a:spLocks noChangeShapeType="1"/>
          </p:cNvSpPr>
          <p:nvPr/>
        </p:nvSpPr>
        <p:spPr bwMode="auto">
          <a:xfrm flipV="1">
            <a:off x="3541713" y="3983038"/>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1735" name="Line 53"/>
          <p:cNvSpPr>
            <a:spLocks noChangeShapeType="1"/>
          </p:cNvSpPr>
          <p:nvPr/>
        </p:nvSpPr>
        <p:spPr bwMode="auto">
          <a:xfrm>
            <a:off x="6345238" y="1711325"/>
            <a:ext cx="1587" cy="361950"/>
          </a:xfrm>
          <a:prstGeom prst="line">
            <a:avLst/>
          </a:prstGeom>
          <a:noFill/>
          <a:ln w="25200">
            <a:solidFill>
              <a:schemeClr val="tx1"/>
            </a:solidFill>
            <a:round/>
            <a:headEnd/>
            <a:tailEnd/>
          </a:ln>
        </p:spPr>
        <p:txBody>
          <a:bodyPr/>
          <a:lstStyle/>
          <a:p>
            <a:pPr>
              <a:defRPr/>
            </a:pPr>
            <a:endParaRPr lang="en-US" dirty="0">
              <a:latin typeface="Arial" panose="020B06040202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9782414-0229-D94A-7397-F5F32B47EB1C}"/>
              </a:ext>
            </a:extLst>
          </p:cNvPr>
          <p:cNvGrpSpPr/>
          <p:nvPr/>
        </p:nvGrpSpPr>
        <p:grpSpPr>
          <a:xfrm>
            <a:off x="1518635" y="1587536"/>
            <a:ext cx="765176" cy="4168774"/>
            <a:chOff x="2894805" y="2192816"/>
            <a:chExt cx="765176" cy="4168774"/>
          </a:xfrm>
          <a:effectLst>
            <a:glow rad="139700">
              <a:schemeClr val="accent3">
                <a:satMod val="175000"/>
                <a:alpha val="40000"/>
              </a:schemeClr>
            </a:glow>
          </a:effectLst>
        </p:grpSpPr>
        <p:grpSp>
          <p:nvGrpSpPr>
            <p:cNvPr id="14" name="Group 13">
              <a:extLst>
                <a:ext uri="{FF2B5EF4-FFF2-40B4-BE49-F238E27FC236}">
                  <a16:creationId xmlns:a16="http://schemas.microsoft.com/office/drawing/2014/main" id="{07B812A8-8375-2E8C-DC3A-F7C1C6F8F4E6}"/>
                </a:ext>
              </a:extLst>
            </p:cNvPr>
            <p:cNvGrpSpPr/>
            <p:nvPr/>
          </p:nvGrpSpPr>
          <p:grpSpPr>
            <a:xfrm>
              <a:off x="2894806" y="2192816"/>
              <a:ext cx="765175" cy="2084387"/>
              <a:chOff x="1525588" y="2166938"/>
              <a:chExt cx="765175" cy="2084387"/>
            </a:xfrm>
          </p:grpSpPr>
          <p:sp>
            <p:nvSpPr>
              <p:cNvPr id="20" name="AutoShape 3">
                <a:extLst>
                  <a:ext uri="{FF2B5EF4-FFF2-40B4-BE49-F238E27FC236}">
                    <a16:creationId xmlns:a16="http://schemas.microsoft.com/office/drawing/2014/main" id="{20F9201C-D6C3-763F-AB67-333C78FC0724}"/>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1" name="AutoShape 4">
                <a:extLst>
                  <a:ext uri="{FF2B5EF4-FFF2-40B4-BE49-F238E27FC236}">
                    <a16:creationId xmlns:a16="http://schemas.microsoft.com/office/drawing/2014/main" id="{F2DCEBA5-4B2C-EFB0-BC4A-2080574AD894}"/>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22" name="AutoShape 6">
                <a:extLst>
                  <a:ext uri="{FF2B5EF4-FFF2-40B4-BE49-F238E27FC236}">
                    <a16:creationId xmlns:a16="http://schemas.microsoft.com/office/drawing/2014/main" id="{E8F106C4-8206-A457-20DB-691FAA7FEEA8}"/>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3" name="AutoShape 4">
                <a:extLst>
                  <a:ext uri="{FF2B5EF4-FFF2-40B4-BE49-F238E27FC236}">
                    <a16:creationId xmlns:a16="http://schemas.microsoft.com/office/drawing/2014/main" id="{BA48CAF8-1D33-CBB4-0F70-7BCD5FDB6E9B}"/>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15" name="Group 14">
              <a:extLst>
                <a:ext uri="{FF2B5EF4-FFF2-40B4-BE49-F238E27FC236}">
                  <a16:creationId xmlns:a16="http://schemas.microsoft.com/office/drawing/2014/main" id="{23844554-8B94-6E12-3F07-657DF671AE2A}"/>
                </a:ext>
              </a:extLst>
            </p:cNvPr>
            <p:cNvGrpSpPr/>
            <p:nvPr/>
          </p:nvGrpSpPr>
          <p:grpSpPr>
            <a:xfrm>
              <a:off x="2894805" y="4277203"/>
              <a:ext cx="765175" cy="2084387"/>
              <a:chOff x="1525588" y="2166938"/>
              <a:chExt cx="765175" cy="2084387"/>
            </a:xfrm>
          </p:grpSpPr>
          <p:sp>
            <p:nvSpPr>
              <p:cNvPr id="16" name="AutoShape 3">
                <a:extLst>
                  <a:ext uri="{FF2B5EF4-FFF2-40B4-BE49-F238E27FC236}">
                    <a16:creationId xmlns:a16="http://schemas.microsoft.com/office/drawing/2014/main" id="{DA1BCA31-53A8-4933-B98B-A5FDC3BC14EE}"/>
                  </a:ext>
                </a:extLst>
              </p:cNvPr>
              <p:cNvSpPr>
                <a:spLocks noChangeArrowheads="1"/>
              </p:cNvSpPr>
              <p:nvPr/>
            </p:nvSpPr>
            <p:spPr bwMode="auto">
              <a:xfrm>
                <a:off x="1525588" y="2689225"/>
                <a:ext cx="765175" cy="519113"/>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17" name="AutoShape 4">
                <a:extLst>
                  <a:ext uri="{FF2B5EF4-FFF2-40B4-BE49-F238E27FC236}">
                    <a16:creationId xmlns:a16="http://schemas.microsoft.com/office/drawing/2014/main" id="{199C620E-1E45-870F-B5E2-C0B0F658305F}"/>
                  </a:ext>
                </a:extLst>
              </p:cNvPr>
              <p:cNvSpPr>
                <a:spLocks noChangeArrowheads="1"/>
              </p:cNvSpPr>
              <p:nvPr/>
            </p:nvSpPr>
            <p:spPr bwMode="auto">
              <a:xfrm>
                <a:off x="1525588" y="32099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18" name="AutoShape 6">
                <a:extLst>
                  <a:ext uri="{FF2B5EF4-FFF2-40B4-BE49-F238E27FC236}">
                    <a16:creationId xmlns:a16="http://schemas.microsoft.com/office/drawing/2014/main" id="{71A5C422-9269-8EFB-6F13-19ACEC9F5567}"/>
                  </a:ext>
                </a:extLst>
              </p:cNvPr>
              <p:cNvSpPr>
                <a:spLocks noChangeArrowheads="1"/>
              </p:cNvSpPr>
              <p:nvPr/>
            </p:nvSpPr>
            <p:spPr bwMode="auto">
              <a:xfrm>
                <a:off x="1525588" y="2166938"/>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9" name="AutoShape 4">
                <a:extLst>
                  <a:ext uri="{FF2B5EF4-FFF2-40B4-BE49-F238E27FC236}">
                    <a16:creationId xmlns:a16="http://schemas.microsoft.com/office/drawing/2014/main" id="{30BE2584-39A9-CBED-30BC-622FBCD872BF}"/>
                  </a:ext>
                </a:extLst>
              </p:cNvPr>
              <p:cNvSpPr>
                <a:spLocks noChangeArrowheads="1"/>
              </p:cNvSpPr>
              <p:nvPr/>
            </p:nvSpPr>
            <p:spPr bwMode="auto">
              <a:xfrm>
                <a:off x="1525588" y="3730625"/>
                <a:ext cx="765175" cy="520700"/>
              </a:xfrm>
              <a:prstGeom prst="roundRect">
                <a:avLst>
                  <a:gd name="adj" fmla="val 278"/>
                </a:avLst>
              </a:prstGeom>
              <a:solidFill>
                <a:srgbClr val="99FFCC"/>
              </a:solidFill>
              <a:ln w="36000">
                <a:solidFill>
                  <a:schemeClr val="tx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sp>
        <p:nvSpPr>
          <p:cNvPr id="72706" name="Footer Placeholder 1"/>
          <p:cNvSpPr>
            <a:spLocks noGrp="1"/>
          </p:cNvSpPr>
          <p:nvPr>
            <p:ph type="ftr" sz="quarter" idx="10"/>
          </p:nvPr>
        </p:nvSpPr>
        <p:spPr/>
        <p:txBody>
          <a:bodyPr/>
          <a:lstStyle/>
          <a:p>
            <a:pPr>
              <a:defRPr/>
            </a:pPr>
            <a:r>
              <a:rPr lang="en-US" dirty="0"/>
              <a:t>Art of Multiprocessor Programming</a:t>
            </a:r>
          </a:p>
        </p:txBody>
      </p:sp>
      <p:sp>
        <p:nvSpPr>
          <p:cNvPr id="72707" name="Slide Number Placeholder 2"/>
          <p:cNvSpPr>
            <a:spLocks noGrp="1"/>
          </p:cNvSpPr>
          <p:nvPr>
            <p:ph type="sldNum" sz="quarter" idx="11"/>
          </p:nvPr>
        </p:nvSpPr>
        <p:spPr>
          <a:noFill/>
        </p:spPr>
        <p:txBody>
          <a:bodyPr/>
          <a:lstStyle/>
          <a:p>
            <a:fld id="{3B0706AC-DF17-407E-A5D6-817369971593}" type="slidenum">
              <a:rPr lang="x-none" smtClean="0"/>
              <a:pPr/>
              <a:t>76</a:t>
            </a:fld>
            <a:endParaRPr lang="en-US" dirty="0"/>
          </a:p>
        </p:txBody>
      </p:sp>
      <p:sp>
        <p:nvSpPr>
          <p:cNvPr id="72708" name="AutoShape 2"/>
          <p:cNvSpPr>
            <a:spLocks noChangeArrowheads="1"/>
          </p:cNvSpPr>
          <p:nvPr/>
        </p:nvSpPr>
        <p:spPr bwMode="auto">
          <a:xfrm>
            <a:off x="2768600" y="3279775"/>
            <a:ext cx="1004888" cy="374650"/>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2709" name="Line 3"/>
          <p:cNvSpPr>
            <a:spLocks noChangeShapeType="1"/>
          </p:cNvSpPr>
          <p:nvPr/>
        </p:nvSpPr>
        <p:spPr bwMode="auto">
          <a:xfrm flipV="1">
            <a:off x="3643313" y="3457575"/>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2710" name="AutoShape 4"/>
          <p:cNvSpPr>
            <a:spLocks noChangeArrowheads="1"/>
          </p:cNvSpPr>
          <p:nvPr/>
        </p:nvSpPr>
        <p:spPr bwMode="auto">
          <a:xfrm>
            <a:off x="4351338" y="3289300"/>
            <a:ext cx="1003300" cy="376238"/>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2711" name="AutoShape 5"/>
          <p:cNvSpPr>
            <a:spLocks noChangeArrowheads="1"/>
          </p:cNvSpPr>
          <p:nvPr/>
        </p:nvSpPr>
        <p:spPr bwMode="auto">
          <a:xfrm>
            <a:off x="2768600" y="3814763"/>
            <a:ext cx="1004888" cy="376237"/>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2712" name="Line 6"/>
          <p:cNvSpPr>
            <a:spLocks noChangeShapeType="1"/>
          </p:cNvSpPr>
          <p:nvPr/>
        </p:nvSpPr>
        <p:spPr bwMode="auto">
          <a:xfrm>
            <a:off x="3298825" y="3290888"/>
            <a:ext cx="1588" cy="363537"/>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2714" name="AutoShape 9"/>
          <p:cNvSpPr>
            <a:spLocks noChangeArrowheads="1"/>
          </p:cNvSpPr>
          <p:nvPr/>
        </p:nvSpPr>
        <p:spPr bwMode="auto">
          <a:xfrm>
            <a:off x="1866900" y="3732213"/>
            <a:ext cx="898525" cy="484187"/>
          </a:xfrm>
          <a:prstGeom prst="wedgeRoundRectCallout">
            <a:avLst>
              <a:gd name="adj1" fmla="val 378528"/>
              <a:gd name="adj2" fmla="val -238097"/>
              <a:gd name="adj3" fmla="val 16667"/>
            </a:avLst>
          </a:prstGeom>
          <a:solidFill>
            <a:srgbClr val="FFFF99"/>
          </a:solidFill>
          <a:ln w="9525">
            <a:solidFill>
              <a:srgbClr val="FF3300"/>
            </a:solidFill>
            <a:miter lim="800000"/>
            <a:headEnd/>
            <a:tailEnd/>
          </a:ln>
        </p:spPr>
        <p:txBody>
          <a:bodyPr lIns="82945" tIns="41473" rIns="82945" bIns="41473"/>
          <a:lstStyle/>
          <a:p>
            <a:pPr algn="ctr" defTabSz="828675" rtl="1" eaLnBrk="1" hangingPunct="1">
              <a:defRPr/>
            </a:pPr>
            <a:endParaRPr kumimoji="1" lang="en-US" sz="2200" dirty="0">
              <a:solidFill>
                <a:schemeClr val="tx1"/>
              </a:solidFill>
              <a:latin typeface="Arial" panose="020B0604020202020204" pitchFamily="34" charset="0"/>
            </a:endParaRPr>
          </a:p>
        </p:txBody>
      </p:sp>
      <p:sp>
        <p:nvSpPr>
          <p:cNvPr id="72715" name="Rectangle 11"/>
          <p:cNvSpPr>
            <a:spLocks noGrp="1" noChangeArrowheads="1"/>
          </p:cNvSpPr>
          <p:nvPr>
            <p:ph type="title" idx="4294967295"/>
          </p:nvPr>
        </p:nvSpPr>
        <p:spPr>
          <a:xfrm>
            <a:off x="760413" y="209550"/>
            <a:ext cx="7772400" cy="1146175"/>
          </a:xfrm>
          <a:noFill/>
        </p:spPr>
        <p:txBody>
          <a:bodyPr lIns="0" tIns="0" rIns="0" bIns="0"/>
          <a:lstStyle/>
          <a:p>
            <a:pPr defTabSz="1008063">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t>Lock-Free Resizing Problem</a:t>
            </a:r>
          </a:p>
        </p:txBody>
      </p:sp>
      <p:sp>
        <p:nvSpPr>
          <p:cNvPr id="72720" name="AutoShape 17"/>
          <p:cNvSpPr>
            <a:spLocks noChangeArrowheads="1"/>
          </p:cNvSpPr>
          <p:nvPr/>
        </p:nvSpPr>
        <p:spPr bwMode="auto">
          <a:xfrm>
            <a:off x="2778125" y="2241550"/>
            <a:ext cx="1003300" cy="374650"/>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2721" name="Line 18"/>
          <p:cNvSpPr>
            <a:spLocks noChangeShapeType="1"/>
          </p:cNvSpPr>
          <p:nvPr/>
        </p:nvSpPr>
        <p:spPr bwMode="auto">
          <a:xfrm>
            <a:off x="3306763" y="2252663"/>
            <a:ext cx="1587" cy="361950"/>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2726" name="Line 24"/>
          <p:cNvSpPr>
            <a:spLocks noChangeShapeType="1"/>
          </p:cNvSpPr>
          <p:nvPr/>
        </p:nvSpPr>
        <p:spPr bwMode="auto">
          <a:xfrm flipV="1">
            <a:off x="2068513" y="2449513"/>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2727" name="Line 25"/>
          <p:cNvSpPr>
            <a:spLocks noChangeShapeType="1"/>
          </p:cNvSpPr>
          <p:nvPr/>
        </p:nvSpPr>
        <p:spPr bwMode="auto">
          <a:xfrm flipV="1">
            <a:off x="2060575" y="3455988"/>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2728" name="Text Box 30"/>
          <p:cNvSpPr txBox="1">
            <a:spLocks noChangeArrowheads="1"/>
          </p:cNvSpPr>
          <p:nvPr/>
        </p:nvSpPr>
        <p:spPr bwMode="auto">
          <a:xfrm>
            <a:off x="2846388" y="2211388"/>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9</a:t>
            </a:r>
          </a:p>
        </p:txBody>
      </p:sp>
      <p:sp>
        <p:nvSpPr>
          <p:cNvPr id="72729" name="Line 31"/>
          <p:cNvSpPr>
            <a:spLocks noChangeShapeType="1"/>
          </p:cNvSpPr>
          <p:nvPr/>
        </p:nvSpPr>
        <p:spPr bwMode="auto">
          <a:xfrm>
            <a:off x="4881563" y="3300413"/>
            <a:ext cx="1587" cy="363537"/>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2730" name="Text Box 32"/>
          <p:cNvSpPr txBox="1">
            <a:spLocks noChangeArrowheads="1"/>
          </p:cNvSpPr>
          <p:nvPr/>
        </p:nvSpPr>
        <p:spPr bwMode="auto">
          <a:xfrm>
            <a:off x="2838450" y="3249613"/>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7</a:t>
            </a:r>
          </a:p>
        </p:txBody>
      </p:sp>
      <p:sp>
        <p:nvSpPr>
          <p:cNvPr id="72731" name="Text Box 33"/>
          <p:cNvSpPr txBox="1">
            <a:spLocks noChangeArrowheads="1"/>
          </p:cNvSpPr>
          <p:nvPr/>
        </p:nvSpPr>
        <p:spPr bwMode="auto">
          <a:xfrm>
            <a:off x="4424363" y="3249613"/>
            <a:ext cx="481699"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15</a:t>
            </a:r>
          </a:p>
        </p:txBody>
      </p:sp>
      <p:sp>
        <p:nvSpPr>
          <p:cNvPr id="72739" name="Text Box 43"/>
          <p:cNvSpPr txBox="1">
            <a:spLocks noChangeArrowheads="1"/>
          </p:cNvSpPr>
          <p:nvPr/>
        </p:nvSpPr>
        <p:spPr bwMode="auto">
          <a:xfrm>
            <a:off x="4216400" y="4530725"/>
            <a:ext cx="168275" cy="422275"/>
          </a:xfrm>
          <a:prstGeom prst="rect">
            <a:avLst/>
          </a:prstGeom>
          <a:noFill/>
          <a:ln w="9525">
            <a:noFill/>
            <a:miter lim="800000"/>
            <a:headEnd/>
            <a:tailEnd/>
          </a:ln>
        </p:spPr>
        <p:txBody>
          <a:bodyPr wrap="none" lIns="82945" tIns="41473" rIns="82945" bIns="41473">
            <a:spAutoFit/>
          </a:bodyPr>
          <a:lstStyle/>
          <a:p>
            <a:pPr defTabSz="828675" rtl="1" eaLnBrk="1" hangingPunct="1">
              <a:defRPr/>
            </a:pPr>
            <a:endParaRPr kumimoji="1" lang="en-US" sz="2200" dirty="0">
              <a:solidFill>
                <a:schemeClr val="tx1"/>
              </a:solidFill>
              <a:latin typeface="Arial" panose="020B0604020202020204" pitchFamily="34" charset="0"/>
            </a:endParaRPr>
          </a:p>
        </p:txBody>
      </p:sp>
      <p:sp>
        <p:nvSpPr>
          <p:cNvPr id="72740" name="Line 45"/>
          <p:cNvSpPr>
            <a:spLocks noChangeShapeType="1"/>
          </p:cNvSpPr>
          <p:nvPr/>
        </p:nvSpPr>
        <p:spPr bwMode="auto">
          <a:xfrm>
            <a:off x="6369050" y="1709738"/>
            <a:ext cx="1588" cy="361950"/>
          </a:xfrm>
          <a:prstGeom prst="line">
            <a:avLst/>
          </a:prstGeom>
          <a:noFill/>
          <a:ln w="25200">
            <a:noFill/>
            <a:round/>
            <a:headEnd/>
            <a:tailEnd/>
          </a:ln>
        </p:spPr>
        <p:txBody>
          <a:bodyPr/>
          <a:lstStyle/>
          <a:p>
            <a:pPr>
              <a:defRPr/>
            </a:pPr>
            <a:endParaRPr lang="en-US" dirty="0">
              <a:latin typeface="Arial" panose="020B0604020202020204" pitchFamily="34" charset="0"/>
            </a:endParaRPr>
          </a:p>
        </p:txBody>
      </p:sp>
      <p:sp>
        <p:nvSpPr>
          <p:cNvPr id="72741" name="Line 48"/>
          <p:cNvSpPr>
            <a:spLocks noChangeShapeType="1"/>
          </p:cNvSpPr>
          <p:nvPr/>
        </p:nvSpPr>
        <p:spPr bwMode="auto">
          <a:xfrm>
            <a:off x="3298825" y="3825875"/>
            <a:ext cx="1588" cy="363538"/>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2742" name="Line 49"/>
          <p:cNvSpPr>
            <a:spLocks noChangeShapeType="1"/>
          </p:cNvSpPr>
          <p:nvPr/>
        </p:nvSpPr>
        <p:spPr bwMode="auto">
          <a:xfrm flipV="1">
            <a:off x="2060575" y="3983038"/>
            <a:ext cx="711200" cy="0"/>
          </a:xfrm>
          <a:prstGeom prst="line">
            <a:avLst/>
          </a:prstGeom>
          <a:noFill/>
          <a:ln w="76200">
            <a:solidFill>
              <a:schemeClr val="tx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2743" name="AutoShape 50"/>
          <p:cNvSpPr>
            <a:spLocks noChangeArrowheads="1"/>
          </p:cNvSpPr>
          <p:nvPr/>
        </p:nvSpPr>
        <p:spPr bwMode="auto">
          <a:xfrm>
            <a:off x="4249738" y="3814763"/>
            <a:ext cx="1003300" cy="376237"/>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2744" name="Line 51"/>
          <p:cNvSpPr>
            <a:spLocks noChangeShapeType="1"/>
          </p:cNvSpPr>
          <p:nvPr/>
        </p:nvSpPr>
        <p:spPr bwMode="auto">
          <a:xfrm>
            <a:off x="4779963" y="3825875"/>
            <a:ext cx="1587" cy="363538"/>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2745" name="Text Box 52"/>
          <p:cNvSpPr txBox="1">
            <a:spLocks noChangeArrowheads="1"/>
          </p:cNvSpPr>
          <p:nvPr/>
        </p:nvSpPr>
        <p:spPr bwMode="auto">
          <a:xfrm>
            <a:off x="4314825" y="3776663"/>
            <a:ext cx="481699"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12</a:t>
            </a:r>
          </a:p>
        </p:txBody>
      </p:sp>
      <p:sp>
        <p:nvSpPr>
          <p:cNvPr id="72746" name="Line 53"/>
          <p:cNvSpPr>
            <a:spLocks noChangeShapeType="1"/>
          </p:cNvSpPr>
          <p:nvPr/>
        </p:nvSpPr>
        <p:spPr bwMode="auto">
          <a:xfrm flipV="1">
            <a:off x="3541713" y="3983038"/>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2747" name="Text Box 55"/>
          <p:cNvSpPr txBox="1">
            <a:spLocks noChangeArrowheads="1"/>
          </p:cNvSpPr>
          <p:nvPr/>
        </p:nvSpPr>
        <p:spPr bwMode="auto">
          <a:xfrm>
            <a:off x="5737225" y="2376488"/>
            <a:ext cx="3173141" cy="1684194"/>
          </a:xfrm>
          <a:prstGeom prst="rect">
            <a:avLst/>
          </a:prstGeom>
          <a:noFill/>
          <a:ln w="38100">
            <a:solidFill>
              <a:srgbClr val="FF0000"/>
            </a:solidFill>
            <a:miter lim="800000"/>
            <a:headEnd/>
            <a:tailEnd/>
          </a:ln>
        </p:spPr>
        <p:txBody>
          <a:bodyPr wrap="none" lIns="82945" tIns="41473" rIns="82945" bIns="41473">
            <a:spAutoFit/>
          </a:bodyPr>
          <a:lstStyle/>
          <a:p>
            <a:pPr algn="l" defTabSz="828675" eaLnBrk="1" hangingPunct="1"/>
            <a:r>
              <a:rPr kumimoji="1" lang="en-US" sz="2600" dirty="0">
                <a:solidFill>
                  <a:srgbClr val="FFFF00"/>
                </a:solidFill>
                <a:latin typeface="Arial" panose="020B0604020202020204" pitchFamily="34" charset="0"/>
                <a:cs typeface="Arial" pitchFamily="34" charset="0"/>
              </a:rPr>
              <a:t>Need to remove</a:t>
            </a:r>
          </a:p>
          <a:p>
            <a:pPr algn="l" defTabSz="828675" eaLnBrk="1" hangingPunct="1"/>
            <a:r>
              <a:rPr kumimoji="1" lang="en-US" sz="2600" dirty="0">
                <a:solidFill>
                  <a:srgbClr val="FFFF00"/>
                </a:solidFill>
                <a:latin typeface="Arial" panose="020B0604020202020204" pitchFamily="34" charset="0"/>
                <a:cs typeface="Arial" pitchFamily="34" charset="0"/>
              </a:rPr>
              <a:t>then add an item:</a:t>
            </a:r>
          </a:p>
          <a:p>
            <a:pPr algn="l" defTabSz="828675" eaLnBrk="1" hangingPunct="1"/>
            <a:r>
              <a:rPr kumimoji="1" lang="en-US" sz="2600" dirty="0">
                <a:solidFill>
                  <a:srgbClr val="FFFF00"/>
                </a:solidFill>
                <a:latin typeface="Arial" panose="020B0604020202020204" pitchFamily="34" charset="0"/>
                <a:cs typeface="Arial" pitchFamily="34" charset="0"/>
              </a:rPr>
              <a:t>single-location CAS </a:t>
            </a:r>
          </a:p>
          <a:p>
            <a:pPr algn="l" defTabSz="828675" eaLnBrk="1" hangingPunct="1"/>
            <a:r>
              <a:rPr kumimoji="1" lang="en-US" sz="2600" dirty="0">
                <a:solidFill>
                  <a:srgbClr val="FFFF00"/>
                </a:solidFill>
                <a:latin typeface="Arial" panose="020B0604020202020204" pitchFamily="34" charset="0"/>
                <a:cs typeface="Arial" pitchFamily="34" charset="0"/>
              </a:rPr>
              <a:t>not enough</a:t>
            </a:r>
          </a:p>
        </p:txBody>
      </p:sp>
      <p:sp>
        <p:nvSpPr>
          <p:cNvPr id="72748" name="Text Box 56"/>
          <p:cNvSpPr txBox="1">
            <a:spLocks noChangeArrowheads="1"/>
          </p:cNvSpPr>
          <p:nvPr/>
        </p:nvSpPr>
        <p:spPr bwMode="auto">
          <a:xfrm>
            <a:off x="4106863" y="4803775"/>
            <a:ext cx="168275" cy="422275"/>
          </a:xfrm>
          <a:prstGeom prst="rect">
            <a:avLst/>
          </a:prstGeom>
          <a:noFill/>
          <a:ln w="9525">
            <a:noFill/>
            <a:miter lim="800000"/>
            <a:headEnd/>
            <a:tailEnd/>
          </a:ln>
        </p:spPr>
        <p:txBody>
          <a:bodyPr wrap="none" lIns="82945" tIns="41473" rIns="82945" bIns="41473">
            <a:spAutoFit/>
          </a:bodyPr>
          <a:lstStyle/>
          <a:p>
            <a:pPr algn="l" defTabSz="828675" eaLnBrk="1" hangingPunct="1">
              <a:defRPr/>
            </a:pPr>
            <a:endParaRPr kumimoji="1" lang="en-US" sz="2200" dirty="0">
              <a:solidFill>
                <a:schemeClr val="tx1"/>
              </a:solidFill>
              <a:latin typeface="Arial" panose="020B0604020202020204" pitchFamily="34" charset="0"/>
            </a:endParaRPr>
          </a:p>
        </p:txBody>
      </p:sp>
      <p:sp>
        <p:nvSpPr>
          <p:cNvPr id="72749" name="Text Box 58"/>
          <p:cNvSpPr txBox="1">
            <a:spLocks noChangeArrowheads="1"/>
          </p:cNvSpPr>
          <p:nvPr/>
        </p:nvSpPr>
        <p:spPr bwMode="auto">
          <a:xfrm>
            <a:off x="2833688" y="3776663"/>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4</a:t>
            </a:r>
          </a:p>
        </p:txBody>
      </p:sp>
      <p:sp>
        <p:nvSpPr>
          <p:cNvPr id="72750" name="Line 59"/>
          <p:cNvSpPr>
            <a:spLocks noChangeShapeType="1"/>
          </p:cNvSpPr>
          <p:nvPr/>
        </p:nvSpPr>
        <p:spPr bwMode="auto">
          <a:xfrm>
            <a:off x="4794250" y="1738313"/>
            <a:ext cx="1588" cy="363537"/>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2751" name="Line 60"/>
          <p:cNvSpPr>
            <a:spLocks noChangeShapeType="1"/>
          </p:cNvSpPr>
          <p:nvPr/>
        </p:nvSpPr>
        <p:spPr bwMode="auto">
          <a:xfrm flipV="1">
            <a:off x="3530600" y="1909763"/>
            <a:ext cx="711200" cy="6350"/>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2752" name="AutoShape 61"/>
          <p:cNvSpPr>
            <a:spLocks noChangeArrowheads="1"/>
          </p:cNvSpPr>
          <p:nvPr/>
        </p:nvSpPr>
        <p:spPr bwMode="auto">
          <a:xfrm>
            <a:off x="4264025" y="1727200"/>
            <a:ext cx="1003300" cy="376238"/>
          </a:xfrm>
          <a:prstGeom prst="roundRect">
            <a:avLst>
              <a:gd name="adj" fmla="val 384"/>
            </a:avLst>
          </a:prstGeom>
          <a:solidFill>
            <a:srgbClr val="CCFFFF"/>
          </a:solidFill>
          <a:ln w="25146">
            <a:solidFill>
              <a:srgbClr val="00000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2753" name="Text Box 62"/>
          <p:cNvSpPr txBox="1">
            <a:spLocks noChangeArrowheads="1"/>
          </p:cNvSpPr>
          <p:nvPr/>
        </p:nvSpPr>
        <p:spPr bwMode="auto">
          <a:xfrm>
            <a:off x="4321175" y="1698625"/>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8</a:t>
            </a:r>
          </a:p>
        </p:txBody>
      </p:sp>
      <p:sp>
        <p:nvSpPr>
          <p:cNvPr id="72754" name="AutoShape 63"/>
          <p:cNvSpPr>
            <a:spLocks noChangeArrowheads="1"/>
          </p:cNvSpPr>
          <p:nvPr/>
        </p:nvSpPr>
        <p:spPr bwMode="auto">
          <a:xfrm>
            <a:off x="2776538" y="1727200"/>
            <a:ext cx="1003300" cy="374650"/>
          </a:xfrm>
          <a:prstGeom prst="roundRect">
            <a:avLst>
              <a:gd name="adj" fmla="val 384"/>
            </a:avLst>
          </a:prstGeom>
          <a:solidFill>
            <a:srgbClr val="DDDDDD"/>
          </a:solidFill>
          <a:ln w="25146">
            <a:solidFill>
              <a:srgbClr val="C0C0C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2755" name="Line 64"/>
          <p:cNvSpPr>
            <a:spLocks noChangeShapeType="1"/>
          </p:cNvSpPr>
          <p:nvPr/>
        </p:nvSpPr>
        <p:spPr bwMode="auto">
          <a:xfrm>
            <a:off x="3306763" y="1738313"/>
            <a:ext cx="0" cy="361950"/>
          </a:xfrm>
          <a:prstGeom prst="line">
            <a:avLst/>
          </a:prstGeom>
          <a:noFill/>
          <a:ln w="25200">
            <a:solidFill>
              <a:srgbClr val="C0C0C0"/>
            </a:solidFill>
            <a:round/>
            <a:headEnd/>
            <a:tailEnd/>
          </a:ln>
        </p:spPr>
        <p:txBody>
          <a:bodyPr/>
          <a:lstStyle/>
          <a:p>
            <a:pPr>
              <a:defRPr/>
            </a:pPr>
            <a:endParaRPr lang="en-US" dirty="0">
              <a:latin typeface="Arial" panose="020B0604020202020204" pitchFamily="34" charset="0"/>
            </a:endParaRPr>
          </a:p>
        </p:txBody>
      </p:sp>
      <p:sp>
        <p:nvSpPr>
          <p:cNvPr id="72756" name="Text Box 65"/>
          <p:cNvSpPr txBox="1">
            <a:spLocks noChangeArrowheads="1"/>
          </p:cNvSpPr>
          <p:nvPr/>
        </p:nvSpPr>
        <p:spPr bwMode="auto">
          <a:xfrm>
            <a:off x="2841625" y="1687513"/>
            <a:ext cx="337428"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4</a:t>
            </a:r>
          </a:p>
        </p:txBody>
      </p:sp>
      <p:sp>
        <p:nvSpPr>
          <p:cNvPr id="72757" name="Line 66"/>
          <p:cNvSpPr>
            <a:spLocks noChangeShapeType="1"/>
          </p:cNvSpPr>
          <p:nvPr/>
        </p:nvSpPr>
        <p:spPr bwMode="auto">
          <a:xfrm>
            <a:off x="4794250" y="1727200"/>
            <a:ext cx="1588" cy="363538"/>
          </a:xfrm>
          <a:prstGeom prst="line">
            <a:avLst/>
          </a:prstGeom>
          <a:noFill/>
          <a:ln w="25200">
            <a:solidFill>
              <a:srgbClr val="000000"/>
            </a:solidFill>
            <a:round/>
            <a:headEnd/>
            <a:tailEnd/>
          </a:ln>
        </p:spPr>
        <p:txBody>
          <a:bodyPr/>
          <a:lstStyle/>
          <a:p>
            <a:pPr>
              <a:defRPr/>
            </a:pPr>
            <a:endParaRPr lang="en-US" dirty="0">
              <a:latin typeface="Arial" panose="020B0604020202020204" pitchFamily="34" charset="0"/>
            </a:endParaRPr>
          </a:p>
        </p:txBody>
      </p:sp>
      <p:sp>
        <p:nvSpPr>
          <p:cNvPr id="72758" name="AutoShape 68"/>
          <p:cNvSpPr>
            <a:spLocks noChangeArrowheads="1"/>
          </p:cNvSpPr>
          <p:nvPr/>
        </p:nvSpPr>
        <p:spPr bwMode="auto">
          <a:xfrm>
            <a:off x="5770563" y="1739900"/>
            <a:ext cx="1003300" cy="374650"/>
          </a:xfrm>
          <a:prstGeom prst="roundRect">
            <a:avLst>
              <a:gd name="adj" fmla="val 384"/>
            </a:avLst>
          </a:prstGeom>
          <a:solidFill>
            <a:srgbClr val="DDDDDD"/>
          </a:solidFill>
          <a:ln w="25146">
            <a:solidFill>
              <a:srgbClr val="C0C0C0"/>
            </a:solidFill>
            <a:round/>
            <a:headEnd/>
            <a:tailEnd/>
          </a:ln>
          <a:effectLst>
            <a:glow rad="139700">
              <a:schemeClr val="accent3">
                <a:satMod val="175000"/>
                <a:alpha val="40000"/>
              </a:schemeClr>
            </a:glow>
          </a:effectLst>
        </p:spPr>
        <p:txBody>
          <a:bodyPr wrap="none" anchor="ct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72759" name="Text Box 69"/>
          <p:cNvSpPr txBox="1">
            <a:spLocks noChangeArrowheads="1"/>
          </p:cNvSpPr>
          <p:nvPr/>
        </p:nvSpPr>
        <p:spPr bwMode="auto">
          <a:xfrm>
            <a:off x="5835650" y="1700213"/>
            <a:ext cx="481699" cy="422310"/>
          </a:xfrm>
          <a:prstGeom prst="rect">
            <a:avLst/>
          </a:prstGeom>
          <a:noFill/>
          <a:ln w="9525">
            <a:noFill/>
            <a:miter lim="800000"/>
            <a:headEnd/>
            <a:tailEnd/>
          </a:ln>
        </p:spPr>
        <p:txBody>
          <a:bodyPr wrap="none" lIns="82945" tIns="41473" rIns="82945" bIns="41473">
            <a:spAutoFit/>
          </a:bodyPr>
          <a:lstStyle/>
          <a:p>
            <a:pPr algn="l" defTabSz="828675">
              <a:defRPr/>
            </a:pPr>
            <a:r>
              <a:rPr lang="en-US" sz="2200" dirty="0">
                <a:solidFill>
                  <a:srgbClr val="000000"/>
                </a:solidFill>
                <a:latin typeface="Arial" panose="020B0604020202020204" pitchFamily="34" charset="0"/>
              </a:rPr>
              <a:t>12</a:t>
            </a:r>
          </a:p>
        </p:txBody>
      </p:sp>
      <p:sp>
        <p:nvSpPr>
          <p:cNvPr id="72760" name="Line 70"/>
          <p:cNvSpPr>
            <a:spLocks noChangeShapeType="1"/>
          </p:cNvSpPr>
          <p:nvPr/>
        </p:nvSpPr>
        <p:spPr bwMode="auto">
          <a:xfrm flipV="1">
            <a:off x="5062538" y="1908175"/>
            <a:ext cx="711200" cy="4763"/>
          </a:xfrm>
          <a:prstGeom prst="line">
            <a:avLst/>
          </a:prstGeom>
          <a:noFill/>
          <a:ln w="76200">
            <a:solidFill>
              <a:schemeClr val="bg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72761" name="Line 71"/>
          <p:cNvSpPr>
            <a:spLocks noChangeShapeType="1"/>
          </p:cNvSpPr>
          <p:nvPr/>
        </p:nvSpPr>
        <p:spPr bwMode="auto">
          <a:xfrm>
            <a:off x="6345238" y="1739900"/>
            <a:ext cx="1587" cy="361950"/>
          </a:xfrm>
          <a:prstGeom prst="line">
            <a:avLst/>
          </a:prstGeom>
          <a:noFill/>
          <a:ln w="25200">
            <a:solidFill>
              <a:srgbClr val="C0C0C0"/>
            </a:solidFill>
            <a:round/>
            <a:headEnd/>
            <a:tailEnd/>
          </a:ln>
        </p:spPr>
        <p:txBody>
          <a:bodyPr/>
          <a:lstStyle/>
          <a:p>
            <a:pPr>
              <a:defRPr/>
            </a:pPr>
            <a:endParaRPr lang="en-US" dirty="0">
              <a:latin typeface="Arial" panose="020B0604020202020204" pitchFamily="34" charset="0"/>
            </a:endParaRPr>
          </a:p>
        </p:txBody>
      </p:sp>
      <p:sp>
        <p:nvSpPr>
          <p:cNvPr id="72762" name="AutoShape 10"/>
          <p:cNvSpPr>
            <a:spLocks noChangeArrowheads="1"/>
          </p:cNvSpPr>
          <p:nvPr/>
        </p:nvSpPr>
        <p:spPr bwMode="auto">
          <a:xfrm flipV="1">
            <a:off x="1801813" y="1651000"/>
            <a:ext cx="995362" cy="541338"/>
          </a:xfrm>
          <a:prstGeom prst="wedgeRoundRectCallout">
            <a:avLst>
              <a:gd name="adj1" fmla="val 341704"/>
              <a:gd name="adj2" fmla="val -162319"/>
              <a:gd name="adj3" fmla="val 16667"/>
            </a:avLst>
          </a:prstGeom>
          <a:solidFill>
            <a:srgbClr val="FFFF99"/>
          </a:solidFill>
          <a:ln w="9525">
            <a:solidFill>
              <a:srgbClr val="FF3300"/>
            </a:solidFill>
            <a:miter lim="800000"/>
            <a:headEnd/>
            <a:tailEnd/>
          </a:ln>
        </p:spPr>
        <p:txBody>
          <a:bodyPr rot="10800000" lIns="82945" tIns="41473" rIns="82945" bIns="41473"/>
          <a:lstStyle/>
          <a:p>
            <a:pPr algn="ctr" defTabSz="828675" rtl="1" eaLnBrk="1" hangingPunct="1">
              <a:defRPr/>
            </a:pPr>
            <a:endParaRPr kumimoji="1" lang="en-US" sz="2200" dirty="0">
              <a:solidFill>
                <a:schemeClr val="tx1"/>
              </a:solidFill>
              <a:latin typeface="Arial" panose="020B0604020202020204" pitchFamily="34" charset="0"/>
            </a:endParaRPr>
          </a:p>
        </p:txBody>
      </p:sp>
      <p:sp>
        <p:nvSpPr>
          <p:cNvPr id="72763" name="Line 67"/>
          <p:cNvSpPr>
            <a:spLocks noChangeShapeType="1"/>
          </p:cNvSpPr>
          <p:nvPr/>
        </p:nvSpPr>
        <p:spPr bwMode="auto">
          <a:xfrm flipV="1">
            <a:off x="2066925" y="1895475"/>
            <a:ext cx="712788" cy="4763"/>
          </a:xfrm>
          <a:prstGeom prst="line">
            <a:avLst/>
          </a:prstGeom>
          <a:noFill/>
          <a:ln w="76200">
            <a:solidFill>
              <a:schemeClr val="tx1"/>
            </a:solidFill>
            <a:round/>
            <a:headEnd type="none" w="med" len="med"/>
            <a:tailEnd type="triangle" w="med" len="med"/>
          </a:ln>
        </p:spPr>
        <p:txBody>
          <a:bodyPr/>
          <a:lstStyle/>
          <a:p>
            <a:pPr>
              <a:defRPr/>
            </a:pPr>
            <a:endParaRPr lang="en-US" dirty="0">
              <a:latin typeface="Arial" panose="020B0604020202020204" pitchFamily="34" charset="0"/>
            </a:endParaRPr>
          </a:p>
        </p:txBody>
      </p:sp>
      <p:sp>
        <p:nvSpPr>
          <p:cNvPr id="1224777" name="Text Box 73"/>
          <p:cNvSpPr txBox="1">
            <a:spLocks noChangeArrowheads="1"/>
          </p:cNvSpPr>
          <p:nvPr/>
        </p:nvSpPr>
        <p:spPr bwMode="auto">
          <a:xfrm>
            <a:off x="4146550" y="5121275"/>
            <a:ext cx="4443104" cy="591587"/>
          </a:xfrm>
          <a:prstGeom prst="rect">
            <a:avLst/>
          </a:prstGeom>
          <a:noFill/>
          <a:ln w="76200">
            <a:solidFill>
              <a:srgbClr val="00B050"/>
            </a:solidFill>
            <a:miter lim="800000"/>
            <a:headEnd/>
            <a:tailEnd/>
          </a:ln>
        </p:spPr>
        <p:txBody>
          <a:bodyPr wrap="none" lIns="82945" tIns="41473" rIns="82945" bIns="41473">
            <a:spAutoFit/>
          </a:bodyPr>
          <a:lstStyle/>
          <a:p>
            <a:pPr algn="l" defTabSz="828675" eaLnBrk="1" hangingPunct="1"/>
            <a:r>
              <a:rPr kumimoji="1" lang="en-US" sz="3300" dirty="0">
                <a:solidFill>
                  <a:srgbClr val="FFFF00"/>
                </a:solidFill>
                <a:latin typeface="Arial" panose="020B0604020202020204" pitchFamily="34" charset="0"/>
                <a:cs typeface="Arial" panose="020B0604020202020204" pitchFamily="34" charset="0"/>
              </a:rPr>
              <a:t>We need a new idea…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47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477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oter Placeholder 1"/>
          <p:cNvSpPr>
            <a:spLocks noGrp="1"/>
          </p:cNvSpPr>
          <p:nvPr>
            <p:ph type="ftr" sz="quarter" idx="10"/>
          </p:nvPr>
        </p:nvSpPr>
        <p:spPr>
          <a:noFill/>
        </p:spPr>
        <p:txBody>
          <a:bodyPr/>
          <a:lstStyle/>
          <a:p>
            <a:r>
              <a:rPr lang="en-US" dirty="0"/>
              <a:t>Art of Multiprocessor Programming</a:t>
            </a:r>
          </a:p>
        </p:txBody>
      </p:sp>
      <p:sp>
        <p:nvSpPr>
          <p:cNvPr id="73731" name="Slide Number Placeholder 2"/>
          <p:cNvSpPr>
            <a:spLocks noGrp="1"/>
          </p:cNvSpPr>
          <p:nvPr>
            <p:ph type="sldNum" sz="quarter" idx="11"/>
          </p:nvPr>
        </p:nvSpPr>
        <p:spPr>
          <a:noFill/>
        </p:spPr>
        <p:txBody>
          <a:bodyPr/>
          <a:lstStyle/>
          <a:p>
            <a:fld id="{78CBBEB3-C906-455B-89FF-6E63AED8B8B2}" type="slidenum">
              <a:rPr lang="x-none" smtClean="0"/>
              <a:pPr/>
              <a:t>77</a:t>
            </a:fld>
            <a:endParaRPr lang="en-US" dirty="0"/>
          </a:p>
        </p:txBody>
      </p:sp>
      <p:sp>
        <p:nvSpPr>
          <p:cNvPr id="73732" name="Rectangle 2"/>
          <p:cNvSpPr>
            <a:spLocks noGrp="1" noChangeArrowheads="1"/>
          </p:cNvSpPr>
          <p:nvPr>
            <p:ph type="title" idx="4294967295"/>
          </p:nvPr>
        </p:nvSpPr>
        <p:spPr>
          <a:xfrm>
            <a:off x="828675" y="414338"/>
            <a:ext cx="7807325" cy="1106487"/>
          </a:xfrm>
        </p:spPr>
        <p:txBody>
          <a:bodyPr/>
          <a:lstStyle/>
          <a:p>
            <a:pPr defTabSz="1008063"/>
            <a:r>
              <a:rPr lang="en-US" dirty="0"/>
              <a:t>Don’t move the items</a:t>
            </a:r>
          </a:p>
        </p:txBody>
      </p:sp>
      <p:sp>
        <p:nvSpPr>
          <p:cNvPr id="73757" name="Freeform 27"/>
          <p:cNvSpPr>
            <a:spLocks/>
          </p:cNvSpPr>
          <p:nvPr/>
        </p:nvSpPr>
        <p:spPr bwMode="auto">
          <a:xfrm>
            <a:off x="1244600" y="4575175"/>
            <a:ext cx="3455988" cy="677863"/>
          </a:xfrm>
          <a:custGeom>
            <a:avLst/>
            <a:gdLst>
              <a:gd name="T0" fmla="*/ 0 w 2400"/>
              <a:gd name="T1" fmla="*/ 2147483647 h 639"/>
              <a:gd name="T2" fmla="*/ 2147483647 w 2400"/>
              <a:gd name="T3" fmla="*/ 2147483647 h 639"/>
              <a:gd name="T4" fmla="*/ 2147483647 w 2400"/>
              <a:gd name="T5" fmla="*/ 2147483647 h 639"/>
              <a:gd name="T6" fmla="*/ 2147483647 w 2400"/>
              <a:gd name="T7" fmla="*/ 2147483647 h 639"/>
              <a:gd name="T8" fmla="*/ 2147483647 w 2400"/>
              <a:gd name="T9" fmla="*/ 0 h 639"/>
              <a:gd name="T10" fmla="*/ 0 60000 65536"/>
              <a:gd name="T11" fmla="*/ 0 60000 65536"/>
              <a:gd name="T12" fmla="*/ 0 60000 65536"/>
              <a:gd name="T13" fmla="*/ 0 60000 65536"/>
              <a:gd name="T14" fmla="*/ 0 60000 65536"/>
              <a:gd name="T15" fmla="*/ 0 w 2400"/>
              <a:gd name="T16" fmla="*/ 0 h 639"/>
              <a:gd name="T17" fmla="*/ 2400 w 2400"/>
              <a:gd name="T18" fmla="*/ 639 h 639"/>
            </a:gdLst>
            <a:ahLst/>
            <a:cxnLst>
              <a:cxn ang="T10">
                <a:pos x="T0" y="T1"/>
              </a:cxn>
              <a:cxn ang="T11">
                <a:pos x="T2" y="T3"/>
              </a:cxn>
              <a:cxn ang="T12">
                <a:pos x="T4" y="T5"/>
              </a:cxn>
              <a:cxn ang="T13">
                <a:pos x="T6" y="T7"/>
              </a:cxn>
              <a:cxn ang="T14">
                <a:pos x="T8" y="T9"/>
              </a:cxn>
            </a:cxnLst>
            <a:rect l="T15" t="T16" r="T17" b="T18"/>
            <a:pathLst>
              <a:path w="2400" h="639">
                <a:moveTo>
                  <a:pt x="0" y="639"/>
                </a:moveTo>
                <a:lnTo>
                  <a:pt x="837" y="622"/>
                </a:lnTo>
                <a:cubicBezTo>
                  <a:pt x="1095" y="606"/>
                  <a:pt x="1349" y="581"/>
                  <a:pt x="1550" y="540"/>
                </a:cubicBezTo>
                <a:cubicBezTo>
                  <a:pt x="1751" y="499"/>
                  <a:pt x="1901" y="465"/>
                  <a:pt x="2043" y="375"/>
                </a:cubicBezTo>
                <a:cubicBezTo>
                  <a:pt x="2185" y="285"/>
                  <a:pt x="2326" y="78"/>
                  <a:pt x="2400" y="0"/>
                </a:cubicBezTo>
              </a:path>
            </a:pathLst>
          </a:custGeom>
          <a:noFill/>
          <a:ln w="57150">
            <a:solidFill>
              <a:schemeClr val="bg1"/>
            </a:solidFill>
            <a:round/>
            <a:headEnd type="none"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73762" name="Freeform 32"/>
          <p:cNvSpPr>
            <a:spLocks/>
          </p:cNvSpPr>
          <p:nvPr/>
        </p:nvSpPr>
        <p:spPr bwMode="auto">
          <a:xfrm>
            <a:off x="1244600" y="4606925"/>
            <a:ext cx="4699000" cy="1268413"/>
          </a:xfrm>
          <a:custGeom>
            <a:avLst/>
            <a:gdLst>
              <a:gd name="T0" fmla="*/ 0 w 3264"/>
              <a:gd name="T1" fmla="*/ 2147483647 h 1311"/>
              <a:gd name="T2" fmla="*/ 2147483647 w 3264"/>
              <a:gd name="T3" fmla="*/ 2147483647 h 1311"/>
              <a:gd name="T4" fmla="*/ 2147483647 w 3264"/>
              <a:gd name="T5" fmla="*/ 2147483647 h 1311"/>
              <a:gd name="T6" fmla="*/ 2147483647 w 3264"/>
              <a:gd name="T7" fmla="*/ 2147483647 h 1311"/>
              <a:gd name="T8" fmla="*/ 2147483647 w 3264"/>
              <a:gd name="T9" fmla="*/ 2147483647 h 1311"/>
              <a:gd name="T10" fmla="*/ 2147483647 w 3264"/>
              <a:gd name="T11" fmla="*/ 0 h 1311"/>
              <a:gd name="T12" fmla="*/ 0 60000 65536"/>
              <a:gd name="T13" fmla="*/ 0 60000 65536"/>
              <a:gd name="T14" fmla="*/ 0 60000 65536"/>
              <a:gd name="T15" fmla="*/ 0 60000 65536"/>
              <a:gd name="T16" fmla="*/ 0 60000 65536"/>
              <a:gd name="T17" fmla="*/ 0 60000 65536"/>
              <a:gd name="T18" fmla="*/ 0 w 3264"/>
              <a:gd name="T19" fmla="*/ 0 h 1311"/>
              <a:gd name="T20" fmla="*/ 3264 w 3264"/>
              <a:gd name="T21" fmla="*/ 1311 h 1311"/>
            </a:gdLst>
            <a:ahLst/>
            <a:cxnLst>
              <a:cxn ang="T12">
                <a:pos x="T0" y="T1"/>
              </a:cxn>
              <a:cxn ang="T13">
                <a:pos x="T2" y="T3"/>
              </a:cxn>
              <a:cxn ang="T14">
                <a:pos x="T4" y="T5"/>
              </a:cxn>
              <a:cxn ang="T15">
                <a:pos x="T6" y="T7"/>
              </a:cxn>
              <a:cxn ang="T16">
                <a:pos x="T8" y="T9"/>
              </a:cxn>
              <a:cxn ang="T17">
                <a:pos x="T10" y="T11"/>
              </a:cxn>
            </a:cxnLst>
            <a:rect l="T18" t="T19" r="T20" b="T21"/>
            <a:pathLst>
              <a:path w="3264" h="1311">
                <a:moveTo>
                  <a:pt x="0" y="1311"/>
                </a:moveTo>
                <a:cubicBezTo>
                  <a:pt x="194" y="1299"/>
                  <a:pt x="826" y="1284"/>
                  <a:pt x="1166" y="1240"/>
                </a:cubicBezTo>
                <a:cubicBezTo>
                  <a:pt x="1506" y="1196"/>
                  <a:pt x="1818" y="1110"/>
                  <a:pt x="2043" y="1048"/>
                </a:cubicBezTo>
                <a:cubicBezTo>
                  <a:pt x="2268" y="986"/>
                  <a:pt x="2339" y="969"/>
                  <a:pt x="2519" y="867"/>
                </a:cubicBezTo>
                <a:cubicBezTo>
                  <a:pt x="2699" y="765"/>
                  <a:pt x="2998" y="583"/>
                  <a:pt x="3122" y="438"/>
                </a:cubicBezTo>
                <a:cubicBezTo>
                  <a:pt x="3246" y="293"/>
                  <a:pt x="3235" y="91"/>
                  <a:pt x="3264" y="0"/>
                </a:cubicBezTo>
              </a:path>
            </a:pathLst>
          </a:custGeom>
          <a:noFill/>
          <a:ln w="57150">
            <a:solidFill>
              <a:schemeClr val="bg1"/>
            </a:solidFill>
            <a:round/>
            <a:headEnd type="none"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73763" name="Line 33"/>
          <p:cNvSpPr>
            <a:spLocks noChangeShapeType="1"/>
          </p:cNvSpPr>
          <p:nvPr/>
        </p:nvSpPr>
        <p:spPr bwMode="auto">
          <a:xfrm flipV="1">
            <a:off x="1244600" y="4414838"/>
            <a:ext cx="700088" cy="493712"/>
          </a:xfrm>
          <a:prstGeom prst="line">
            <a:avLst/>
          </a:prstGeom>
          <a:noFill/>
          <a:ln w="57150">
            <a:solidFill>
              <a:schemeClr val="bg1"/>
            </a:solidFill>
            <a:round/>
            <a:headEnd type="none" w="med" len="med"/>
            <a:tailEnd type="triangle" w="med" len="med"/>
          </a:ln>
        </p:spPr>
        <p:txBody>
          <a:bodyPr/>
          <a:lstStyle/>
          <a:p>
            <a:endParaRPr lang="en-US" dirty="0">
              <a:latin typeface="Arial" panose="020B0604020202020204" pitchFamily="34" charset="0"/>
            </a:endParaRPr>
          </a:p>
        </p:txBody>
      </p:sp>
      <p:sp>
        <p:nvSpPr>
          <p:cNvPr id="2" name="TextBox 1">
            <a:extLst>
              <a:ext uri="{FF2B5EF4-FFF2-40B4-BE49-F238E27FC236}">
                <a16:creationId xmlns:a16="http://schemas.microsoft.com/office/drawing/2014/main" id="{BEB312A6-F89C-39A6-F4B1-5C5BA1477DFA}"/>
              </a:ext>
            </a:extLst>
          </p:cNvPr>
          <p:cNvSpPr txBox="1"/>
          <p:nvPr/>
        </p:nvSpPr>
        <p:spPr bwMode="auto">
          <a:xfrm>
            <a:off x="1460500" y="1772013"/>
            <a:ext cx="463918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latin typeface="Arial" panose="020B0604020202020204" pitchFamily="34" charset="0"/>
                <a:cs typeface="Arial" pitchFamily="34" charset="0"/>
              </a:rPr>
              <a:t> Move the buckets instead!</a:t>
            </a:r>
          </a:p>
        </p:txBody>
      </p:sp>
      <p:sp>
        <p:nvSpPr>
          <p:cNvPr id="3" name="TextBox 3">
            <a:extLst>
              <a:ext uri="{FF2B5EF4-FFF2-40B4-BE49-F238E27FC236}">
                <a16:creationId xmlns:a16="http://schemas.microsoft.com/office/drawing/2014/main" id="{2FB62E84-F5F7-01DB-AFB0-ABE247B035B1}"/>
              </a:ext>
            </a:extLst>
          </p:cNvPr>
          <p:cNvSpPr txBox="1"/>
          <p:nvPr/>
        </p:nvSpPr>
        <p:spPr bwMode="auto">
          <a:xfrm>
            <a:off x="1460500" y="2473941"/>
            <a:ext cx="652462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latin typeface="Arial" panose="020B0604020202020204" pitchFamily="34" charset="0"/>
                <a:cs typeface="Arial" pitchFamily="34" charset="0"/>
              </a:rPr>
              <a:t>Keep all items in a single, lock-free list</a:t>
            </a:r>
          </a:p>
        </p:txBody>
      </p:sp>
      <p:sp>
        <p:nvSpPr>
          <p:cNvPr id="4" name="TextBox 3">
            <a:extLst>
              <a:ext uri="{FF2B5EF4-FFF2-40B4-BE49-F238E27FC236}">
                <a16:creationId xmlns:a16="http://schemas.microsoft.com/office/drawing/2014/main" id="{7B2AD781-9835-9441-E401-94B0095BDE04}"/>
              </a:ext>
            </a:extLst>
          </p:cNvPr>
          <p:cNvSpPr txBox="1"/>
          <p:nvPr/>
        </p:nvSpPr>
        <p:spPr bwMode="auto">
          <a:xfrm>
            <a:off x="1460500" y="3175869"/>
            <a:ext cx="564259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latin typeface="Arial" panose="020B0604020202020204" pitchFamily="34" charset="0"/>
                <a:cs typeface="Arial" pitchFamily="34" charset="0"/>
              </a:rPr>
              <a:t>Buckets are short-cuts into the list</a:t>
            </a:r>
            <a:endParaRPr lang="en-US" sz="2800" dirty="0">
              <a:solidFill>
                <a:srgbClr val="FFFF00"/>
              </a:solidFill>
            </a:endParaRPr>
          </a:p>
        </p:txBody>
      </p:sp>
      <p:sp>
        <p:nvSpPr>
          <p:cNvPr id="5" name="AutoShape 6">
            <a:extLst>
              <a:ext uri="{FF2B5EF4-FFF2-40B4-BE49-F238E27FC236}">
                <a16:creationId xmlns:a16="http://schemas.microsoft.com/office/drawing/2014/main" id="{C53510AB-6008-E193-5576-639F742D93D0}"/>
              </a:ext>
            </a:extLst>
          </p:cNvPr>
          <p:cNvSpPr>
            <a:spLocks noChangeArrowheads="1"/>
          </p:cNvSpPr>
          <p:nvPr/>
        </p:nvSpPr>
        <p:spPr bwMode="auto">
          <a:xfrm>
            <a:off x="771525" y="4746601"/>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6" name="AutoShape 6">
            <a:extLst>
              <a:ext uri="{FF2B5EF4-FFF2-40B4-BE49-F238E27FC236}">
                <a16:creationId xmlns:a16="http://schemas.microsoft.com/office/drawing/2014/main" id="{976D3AA6-4D28-9916-6D7C-CD352E6D3153}"/>
              </a:ext>
            </a:extLst>
          </p:cNvPr>
          <p:cNvSpPr>
            <a:spLocks noChangeArrowheads="1"/>
          </p:cNvSpPr>
          <p:nvPr/>
        </p:nvSpPr>
        <p:spPr bwMode="auto">
          <a:xfrm>
            <a:off x="771525" y="5089477"/>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7" name="AutoShape 6">
            <a:extLst>
              <a:ext uri="{FF2B5EF4-FFF2-40B4-BE49-F238E27FC236}">
                <a16:creationId xmlns:a16="http://schemas.microsoft.com/office/drawing/2014/main" id="{D8E97CFA-9CF4-5759-6B1F-5CC4F36C784E}"/>
              </a:ext>
            </a:extLst>
          </p:cNvPr>
          <p:cNvSpPr>
            <a:spLocks noChangeArrowheads="1"/>
          </p:cNvSpPr>
          <p:nvPr/>
        </p:nvSpPr>
        <p:spPr bwMode="auto">
          <a:xfrm>
            <a:off x="771525" y="543235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8" name="AutoShape 6">
            <a:extLst>
              <a:ext uri="{FF2B5EF4-FFF2-40B4-BE49-F238E27FC236}">
                <a16:creationId xmlns:a16="http://schemas.microsoft.com/office/drawing/2014/main" id="{8BAA228C-7D4C-0C5B-E70C-8E40067A5A49}"/>
              </a:ext>
            </a:extLst>
          </p:cNvPr>
          <p:cNvSpPr>
            <a:spLocks noChangeArrowheads="1"/>
          </p:cNvSpPr>
          <p:nvPr/>
        </p:nvSpPr>
        <p:spPr bwMode="auto">
          <a:xfrm>
            <a:off x="771525" y="5775229"/>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nvGrpSpPr>
          <p:cNvPr id="9" name="Group 8">
            <a:extLst>
              <a:ext uri="{FF2B5EF4-FFF2-40B4-BE49-F238E27FC236}">
                <a16:creationId xmlns:a16="http://schemas.microsoft.com/office/drawing/2014/main" id="{330DA9A5-D513-4E29-6C86-3F30762C7778}"/>
              </a:ext>
            </a:extLst>
          </p:cNvPr>
          <p:cNvGrpSpPr/>
          <p:nvPr/>
        </p:nvGrpSpPr>
        <p:grpSpPr>
          <a:xfrm>
            <a:off x="2039231" y="4134245"/>
            <a:ext cx="6727620" cy="360762"/>
            <a:chOff x="1459809" y="3364164"/>
            <a:chExt cx="6727620" cy="360762"/>
          </a:xfrm>
        </p:grpSpPr>
        <p:sp>
          <p:nvSpPr>
            <p:cNvPr id="10" name="AutoShape 6">
              <a:extLst>
                <a:ext uri="{FF2B5EF4-FFF2-40B4-BE49-F238E27FC236}">
                  <a16:creationId xmlns:a16="http://schemas.microsoft.com/office/drawing/2014/main" id="{B64D53F3-6356-C461-EF5E-9980FD141139}"/>
                </a:ext>
              </a:extLst>
            </p:cNvPr>
            <p:cNvSpPr>
              <a:spLocks noChangeArrowheads="1"/>
            </p:cNvSpPr>
            <p:nvPr/>
          </p:nvSpPr>
          <p:spPr bwMode="auto">
            <a:xfrm>
              <a:off x="1459809" y="336417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1" name="AutoShape 6">
              <a:extLst>
                <a:ext uri="{FF2B5EF4-FFF2-40B4-BE49-F238E27FC236}">
                  <a16:creationId xmlns:a16="http://schemas.microsoft.com/office/drawing/2014/main" id="{62F634F3-04D1-830E-D86C-86756977904D}"/>
                </a:ext>
              </a:extLst>
            </p:cNvPr>
            <p:cNvSpPr>
              <a:spLocks noChangeArrowheads="1"/>
            </p:cNvSpPr>
            <p:nvPr/>
          </p:nvSpPr>
          <p:spPr bwMode="auto">
            <a:xfrm>
              <a:off x="2338660" y="336417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2" name="AutoShape 6">
              <a:extLst>
                <a:ext uri="{FF2B5EF4-FFF2-40B4-BE49-F238E27FC236}">
                  <a16:creationId xmlns:a16="http://schemas.microsoft.com/office/drawing/2014/main" id="{94A9334A-C707-EBC0-3E4F-60AD6392FAE9}"/>
                </a:ext>
              </a:extLst>
            </p:cNvPr>
            <p:cNvSpPr>
              <a:spLocks noChangeArrowheads="1"/>
            </p:cNvSpPr>
            <p:nvPr/>
          </p:nvSpPr>
          <p:spPr bwMode="auto">
            <a:xfrm>
              <a:off x="3217511" y="336416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3" name="AutoShape 6">
              <a:extLst>
                <a:ext uri="{FF2B5EF4-FFF2-40B4-BE49-F238E27FC236}">
                  <a16:creationId xmlns:a16="http://schemas.microsoft.com/office/drawing/2014/main" id="{A130E7B3-43A5-969D-DFA3-44F5D043DF55}"/>
                </a:ext>
              </a:extLst>
            </p:cNvPr>
            <p:cNvSpPr>
              <a:spLocks noChangeArrowheads="1"/>
            </p:cNvSpPr>
            <p:nvPr/>
          </p:nvSpPr>
          <p:spPr bwMode="auto">
            <a:xfrm>
              <a:off x="4096362" y="336416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14" name="AutoShape 6">
              <a:extLst>
                <a:ext uri="{FF2B5EF4-FFF2-40B4-BE49-F238E27FC236}">
                  <a16:creationId xmlns:a16="http://schemas.microsoft.com/office/drawing/2014/main" id="{7D593E02-965A-5CD6-21E2-05B18E6661FD}"/>
                </a:ext>
              </a:extLst>
            </p:cNvPr>
            <p:cNvSpPr>
              <a:spLocks noChangeArrowheads="1"/>
            </p:cNvSpPr>
            <p:nvPr/>
          </p:nvSpPr>
          <p:spPr bwMode="auto">
            <a:xfrm>
              <a:off x="4975213" y="336416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5" name="AutoShape 6">
              <a:extLst>
                <a:ext uri="{FF2B5EF4-FFF2-40B4-BE49-F238E27FC236}">
                  <a16:creationId xmlns:a16="http://schemas.microsoft.com/office/drawing/2014/main" id="{FD021DA7-C7C6-7D5D-3531-F8CDC915E3E6}"/>
                </a:ext>
              </a:extLst>
            </p:cNvPr>
            <p:cNvSpPr>
              <a:spLocks noChangeArrowheads="1"/>
            </p:cNvSpPr>
            <p:nvPr/>
          </p:nvSpPr>
          <p:spPr bwMode="auto">
            <a:xfrm>
              <a:off x="5854064" y="336416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16" name="AutoShape 6">
              <a:extLst>
                <a:ext uri="{FF2B5EF4-FFF2-40B4-BE49-F238E27FC236}">
                  <a16:creationId xmlns:a16="http://schemas.microsoft.com/office/drawing/2014/main" id="{DC709FA7-A5CD-24D0-C212-B8C0AF83EB3F}"/>
                </a:ext>
              </a:extLst>
            </p:cNvPr>
            <p:cNvSpPr>
              <a:spLocks noChangeArrowheads="1"/>
            </p:cNvSpPr>
            <p:nvPr/>
          </p:nvSpPr>
          <p:spPr bwMode="auto">
            <a:xfrm>
              <a:off x="6732915" y="3364165"/>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17" name="AutoShape 6">
              <a:extLst>
                <a:ext uri="{FF2B5EF4-FFF2-40B4-BE49-F238E27FC236}">
                  <a16:creationId xmlns:a16="http://schemas.microsoft.com/office/drawing/2014/main" id="{A7610C98-AB86-4818-0FDA-6A8DE9785ED2}"/>
                </a:ext>
              </a:extLst>
            </p:cNvPr>
            <p:cNvSpPr>
              <a:spLocks noChangeArrowheads="1"/>
            </p:cNvSpPr>
            <p:nvPr/>
          </p:nvSpPr>
          <p:spPr bwMode="auto">
            <a:xfrm>
              <a:off x="7611763" y="336416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cxnSp>
          <p:nvCxnSpPr>
            <p:cNvPr id="18" name="Straight Arrow Connector 17">
              <a:extLst>
                <a:ext uri="{FF2B5EF4-FFF2-40B4-BE49-F238E27FC236}">
                  <a16:creationId xmlns:a16="http://schemas.microsoft.com/office/drawing/2014/main" id="{4D622876-16F0-40DA-2040-D9AD64985477}"/>
                </a:ext>
              </a:extLst>
            </p:cNvPr>
            <p:cNvCxnSpPr>
              <a:cxnSpLocks/>
            </p:cNvCxnSpPr>
            <p:nvPr/>
          </p:nvCxnSpPr>
          <p:spPr bwMode="auto">
            <a:xfrm flipV="1">
              <a:off x="2035474"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3E514D64-D023-05E6-7127-693D412ED6DF}"/>
                </a:ext>
              </a:extLst>
            </p:cNvPr>
            <p:cNvCxnSpPr>
              <a:cxnSpLocks/>
            </p:cNvCxnSpPr>
            <p:nvPr/>
          </p:nvCxnSpPr>
          <p:spPr bwMode="auto">
            <a:xfrm flipV="1">
              <a:off x="2936888"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A731F0CC-33BB-A55B-53CD-1EB11EECC4D3}"/>
                </a:ext>
              </a:extLst>
            </p:cNvPr>
            <p:cNvCxnSpPr>
              <a:cxnSpLocks/>
            </p:cNvCxnSpPr>
            <p:nvPr/>
          </p:nvCxnSpPr>
          <p:spPr bwMode="auto">
            <a:xfrm flipV="1">
              <a:off x="3820075" y="354398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2B521755-B746-4C15-61D1-D7B0E62410FE}"/>
                </a:ext>
              </a:extLst>
            </p:cNvPr>
            <p:cNvCxnSpPr>
              <a:cxnSpLocks/>
            </p:cNvCxnSpPr>
            <p:nvPr/>
          </p:nvCxnSpPr>
          <p:spPr bwMode="auto">
            <a:xfrm flipV="1">
              <a:off x="4710806" y="3546764"/>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091F1369-82C4-4994-29D4-5AA8D03C213F}"/>
                </a:ext>
              </a:extLst>
            </p:cNvPr>
            <p:cNvCxnSpPr>
              <a:cxnSpLocks/>
            </p:cNvCxnSpPr>
            <p:nvPr/>
          </p:nvCxnSpPr>
          <p:spPr bwMode="auto">
            <a:xfrm flipV="1">
              <a:off x="5550876"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F6857982-EE50-3975-948E-DD01D540A786}"/>
                </a:ext>
              </a:extLst>
            </p:cNvPr>
            <p:cNvCxnSpPr>
              <a:cxnSpLocks/>
            </p:cNvCxnSpPr>
            <p:nvPr/>
          </p:nvCxnSpPr>
          <p:spPr bwMode="auto">
            <a:xfrm flipV="1">
              <a:off x="6450852"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E4B7E214-B91B-99EA-FD4D-18BE6739F767}"/>
                </a:ext>
              </a:extLst>
            </p:cNvPr>
            <p:cNvCxnSpPr>
              <a:cxnSpLocks/>
            </p:cNvCxnSpPr>
            <p:nvPr/>
          </p:nvCxnSpPr>
          <p:spPr bwMode="auto">
            <a:xfrm flipV="1">
              <a:off x="7347359" y="3544540"/>
              <a:ext cx="303185" cy="1"/>
            </a:xfrm>
            <a:prstGeom prst="straightConnector1">
              <a:avLst/>
            </a:prstGeom>
            <a:noFill/>
            <a:ln w="57150" cap="flat" cmpd="sng" algn="ctr">
              <a:solidFill>
                <a:schemeClr val="bg1"/>
              </a:solidFill>
              <a:prstDash val="solid"/>
              <a:round/>
              <a:headEnd type="none" w="med" len="med"/>
              <a:tailEnd type="triangle"/>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000FF"/>
                </a:solidFill>
                <a:latin typeface="Comic Sans MS" charset="0"/>
              </a:defRPr>
            </a:lvl1pPr>
            <a:lvl2pPr marL="742950" indent="-285750">
              <a:defRPr sz="2400">
                <a:solidFill>
                  <a:srgbClr val="0000FF"/>
                </a:solidFill>
                <a:latin typeface="Comic Sans MS" charset="0"/>
              </a:defRPr>
            </a:lvl2pPr>
            <a:lvl3pPr marL="1143000" indent="-228600">
              <a:defRPr sz="2400">
                <a:solidFill>
                  <a:srgbClr val="0000FF"/>
                </a:solidFill>
                <a:latin typeface="Comic Sans MS" charset="0"/>
              </a:defRPr>
            </a:lvl3pPr>
            <a:lvl4pPr marL="1600200" indent="-228600">
              <a:defRPr sz="2400">
                <a:solidFill>
                  <a:srgbClr val="0000FF"/>
                </a:solidFill>
                <a:latin typeface="Comic Sans MS" charset="0"/>
              </a:defRPr>
            </a:lvl4pPr>
            <a:lvl5pPr marL="2057400" indent="-228600">
              <a:defRPr sz="2400">
                <a:solidFill>
                  <a:srgbClr val="0000FF"/>
                </a:solidFill>
                <a:latin typeface="Comic Sans MS" charset="0"/>
              </a:defRPr>
            </a:lvl5pPr>
            <a:lvl6pPr marL="2514600" indent="-228600" algn="r" eaLnBrk="0" fontAlgn="base" hangingPunct="0">
              <a:spcBef>
                <a:spcPct val="0"/>
              </a:spcBef>
              <a:spcAft>
                <a:spcPct val="0"/>
              </a:spcAft>
              <a:defRPr sz="2400">
                <a:solidFill>
                  <a:srgbClr val="0000FF"/>
                </a:solidFill>
                <a:latin typeface="Comic Sans MS" charset="0"/>
              </a:defRPr>
            </a:lvl6pPr>
            <a:lvl7pPr marL="2971800" indent="-228600" algn="r" eaLnBrk="0" fontAlgn="base" hangingPunct="0">
              <a:spcBef>
                <a:spcPct val="0"/>
              </a:spcBef>
              <a:spcAft>
                <a:spcPct val="0"/>
              </a:spcAft>
              <a:defRPr sz="2400">
                <a:solidFill>
                  <a:srgbClr val="0000FF"/>
                </a:solidFill>
                <a:latin typeface="Comic Sans MS" charset="0"/>
              </a:defRPr>
            </a:lvl7pPr>
            <a:lvl8pPr marL="3429000" indent="-228600" algn="r" eaLnBrk="0" fontAlgn="base" hangingPunct="0">
              <a:spcBef>
                <a:spcPct val="0"/>
              </a:spcBef>
              <a:spcAft>
                <a:spcPct val="0"/>
              </a:spcAft>
              <a:defRPr sz="2400">
                <a:solidFill>
                  <a:srgbClr val="0000FF"/>
                </a:solidFill>
                <a:latin typeface="Comic Sans MS" charset="0"/>
              </a:defRPr>
            </a:lvl8pPr>
            <a:lvl9pPr marL="3886200" indent="-228600" algn="r" eaLnBrk="0" fontAlgn="base" hangingPunct="0">
              <a:spcBef>
                <a:spcPct val="0"/>
              </a:spcBef>
              <a:spcAft>
                <a:spcPct val="0"/>
              </a:spcAft>
              <a:defRPr sz="2400">
                <a:solidFill>
                  <a:srgbClr val="0000FF"/>
                </a:solidFill>
                <a:latin typeface="Comic Sans MS" charset="0"/>
              </a:defRPr>
            </a:lvl9pPr>
          </a:lstStyle>
          <a:p>
            <a:r>
              <a:rPr lang="en-US" sz="1400" dirty="0">
                <a:solidFill>
                  <a:schemeClr val="tx1"/>
                </a:solidFill>
                <a:latin typeface="Arial" panose="020B0604020202020204" pitchFamily="34" charset="0"/>
              </a:rPr>
              <a:t>Art of Multiprocessor Programming</a:t>
            </a:r>
          </a:p>
        </p:txBody>
      </p:sp>
      <p:sp>
        <p:nvSpPr>
          <p:cNvPr id="74755"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000FF"/>
                </a:solidFill>
                <a:latin typeface="Comic Sans MS" charset="0"/>
              </a:defRPr>
            </a:lvl1pPr>
            <a:lvl2pPr marL="742950" indent="-285750">
              <a:defRPr sz="2400">
                <a:solidFill>
                  <a:srgbClr val="0000FF"/>
                </a:solidFill>
                <a:latin typeface="Comic Sans MS" charset="0"/>
              </a:defRPr>
            </a:lvl2pPr>
            <a:lvl3pPr marL="1143000" indent="-228600">
              <a:defRPr sz="2400">
                <a:solidFill>
                  <a:srgbClr val="0000FF"/>
                </a:solidFill>
                <a:latin typeface="Comic Sans MS" charset="0"/>
              </a:defRPr>
            </a:lvl3pPr>
            <a:lvl4pPr marL="1600200" indent="-228600">
              <a:defRPr sz="2400">
                <a:solidFill>
                  <a:srgbClr val="0000FF"/>
                </a:solidFill>
                <a:latin typeface="Comic Sans MS" charset="0"/>
              </a:defRPr>
            </a:lvl4pPr>
            <a:lvl5pPr marL="2057400" indent="-228600">
              <a:defRPr sz="2400">
                <a:solidFill>
                  <a:srgbClr val="0000FF"/>
                </a:solidFill>
                <a:latin typeface="Comic Sans MS" charset="0"/>
              </a:defRPr>
            </a:lvl5pPr>
            <a:lvl6pPr marL="2514600" indent="-228600" algn="r" eaLnBrk="0" fontAlgn="base" hangingPunct="0">
              <a:spcBef>
                <a:spcPct val="0"/>
              </a:spcBef>
              <a:spcAft>
                <a:spcPct val="0"/>
              </a:spcAft>
              <a:defRPr sz="2400">
                <a:solidFill>
                  <a:srgbClr val="0000FF"/>
                </a:solidFill>
                <a:latin typeface="Comic Sans MS" charset="0"/>
              </a:defRPr>
            </a:lvl6pPr>
            <a:lvl7pPr marL="2971800" indent="-228600" algn="r" eaLnBrk="0" fontAlgn="base" hangingPunct="0">
              <a:spcBef>
                <a:spcPct val="0"/>
              </a:spcBef>
              <a:spcAft>
                <a:spcPct val="0"/>
              </a:spcAft>
              <a:defRPr sz="2400">
                <a:solidFill>
                  <a:srgbClr val="0000FF"/>
                </a:solidFill>
                <a:latin typeface="Comic Sans MS" charset="0"/>
              </a:defRPr>
            </a:lvl7pPr>
            <a:lvl8pPr marL="3429000" indent="-228600" algn="r" eaLnBrk="0" fontAlgn="base" hangingPunct="0">
              <a:spcBef>
                <a:spcPct val="0"/>
              </a:spcBef>
              <a:spcAft>
                <a:spcPct val="0"/>
              </a:spcAft>
              <a:defRPr sz="2400">
                <a:solidFill>
                  <a:srgbClr val="0000FF"/>
                </a:solidFill>
                <a:latin typeface="Comic Sans MS" charset="0"/>
              </a:defRPr>
            </a:lvl8pPr>
            <a:lvl9pPr marL="3886200" indent="-228600" algn="r" eaLnBrk="0" fontAlgn="base" hangingPunct="0">
              <a:spcBef>
                <a:spcPct val="0"/>
              </a:spcBef>
              <a:spcAft>
                <a:spcPct val="0"/>
              </a:spcAft>
              <a:defRPr sz="2400">
                <a:solidFill>
                  <a:srgbClr val="0000FF"/>
                </a:solidFill>
                <a:latin typeface="Comic Sans MS" charset="0"/>
              </a:defRPr>
            </a:lvl9pPr>
          </a:lstStyle>
          <a:p>
            <a:fld id="{C132C8AC-02CC-402B-8FD6-E74EB44C224B}" type="slidenum">
              <a:rPr lang="x-none" sz="1400" smtClean="0">
                <a:solidFill>
                  <a:schemeClr val="tx1"/>
                </a:solidFill>
                <a:latin typeface="Arial" panose="020B0604020202020204" pitchFamily="34" charset="0"/>
              </a:rPr>
              <a:pPr/>
              <a:t>78</a:t>
            </a:fld>
            <a:endParaRPr lang="en-US" sz="1400" dirty="0">
              <a:solidFill>
                <a:schemeClr val="tx1"/>
              </a:solidFill>
              <a:latin typeface="Arial" panose="020B0604020202020204" pitchFamily="34" charset="0"/>
            </a:endParaRPr>
          </a:p>
        </p:txBody>
      </p:sp>
      <p:sp>
        <p:nvSpPr>
          <p:cNvPr id="74756" name="Rectangle 2"/>
          <p:cNvSpPr>
            <a:spLocks noGrp="1" noChangeArrowheads="1"/>
          </p:cNvSpPr>
          <p:nvPr>
            <p:ph type="title" idx="4294967295"/>
          </p:nvPr>
        </p:nvSpPr>
        <p:spPr/>
        <p:txBody>
          <a:bodyPr/>
          <a:lstStyle/>
          <a:p>
            <a:pPr defTabSz="1008063"/>
            <a:r>
              <a:rPr lang="en-US" dirty="0"/>
              <a:t>Recursive Split Ordering</a:t>
            </a:r>
          </a:p>
        </p:txBody>
      </p:sp>
      <p:sp>
        <p:nvSpPr>
          <p:cNvPr id="74772" name="Line 18"/>
          <p:cNvSpPr>
            <a:spLocks noChangeShapeType="1"/>
          </p:cNvSpPr>
          <p:nvPr/>
        </p:nvSpPr>
        <p:spPr bwMode="auto">
          <a:xfrm flipV="1">
            <a:off x="1062038" y="2547938"/>
            <a:ext cx="473075" cy="381000"/>
          </a:xfrm>
          <a:prstGeom prst="line">
            <a:avLst/>
          </a:prstGeom>
          <a:noFill/>
          <a:ln w="76200">
            <a:solidFill>
              <a:srgbClr val="FF0000"/>
            </a:solidFill>
            <a:round/>
            <a:headEnd type="oval" w="sm" len="sm"/>
            <a:tailEnd type="triangle" w="med" len="med"/>
          </a:ln>
          <a:extLst>
            <a:ext uri="{909E8E84-426E-40DD-AFC4-6F175D3DCCD1}">
              <a14:hiddenFill xmlns:a14="http://schemas.microsoft.com/office/drawing/2010/main">
                <a:noFill/>
              </a14:hiddenFill>
            </a:ext>
          </a:extLst>
        </p:spPr>
        <p:txBody>
          <a:bodyPr/>
          <a:lstStyle/>
          <a:p>
            <a:endParaRPr lang="en-US" dirty="0">
              <a:latin typeface="Arial" panose="020B0604020202020204" pitchFamily="34" charset="0"/>
              <a:cs typeface="Arial" panose="020B0604020202020204" pitchFamily="34" charset="0"/>
            </a:endParaRPr>
          </a:p>
        </p:txBody>
      </p:sp>
      <p:sp>
        <p:nvSpPr>
          <p:cNvPr id="2" name="AutoShape 6">
            <a:extLst>
              <a:ext uri="{FF2B5EF4-FFF2-40B4-BE49-F238E27FC236}">
                <a16:creationId xmlns:a16="http://schemas.microsoft.com/office/drawing/2014/main" id="{328C7ED7-9D08-DCAB-C9AF-EB71CE73CCCE}"/>
              </a:ext>
            </a:extLst>
          </p:cNvPr>
          <p:cNvSpPr>
            <a:spLocks noChangeArrowheads="1"/>
          </p:cNvSpPr>
          <p:nvPr/>
        </p:nvSpPr>
        <p:spPr bwMode="auto">
          <a:xfrm>
            <a:off x="685800" y="2772499"/>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grpSp>
        <p:nvGrpSpPr>
          <p:cNvPr id="3" name="Group 2">
            <a:extLst>
              <a:ext uri="{FF2B5EF4-FFF2-40B4-BE49-F238E27FC236}">
                <a16:creationId xmlns:a16="http://schemas.microsoft.com/office/drawing/2014/main" id="{8233CB51-E761-98E1-A619-82E4E94059AD}"/>
              </a:ext>
            </a:extLst>
          </p:cNvPr>
          <p:cNvGrpSpPr/>
          <p:nvPr/>
        </p:nvGrpSpPr>
        <p:grpSpPr>
          <a:xfrm>
            <a:off x="1535113" y="2367557"/>
            <a:ext cx="6727620" cy="360762"/>
            <a:chOff x="1459809" y="3364164"/>
            <a:chExt cx="6727620" cy="360762"/>
          </a:xfrm>
        </p:grpSpPr>
        <p:sp>
          <p:nvSpPr>
            <p:cNvPr id="4" name="AutoShape 6">
              <a:extLst>
                <a:ext uri="{FF2B5EF4-FFF2-40B4-BE49-F238E27FC236}">
                  <a16:creationId xmlns:a16="http://schemas.microsoft.com/office/drawing/2014/main" id="{4D0D7775-BA98-1DA0-76BA-994BE64E0441}"/>
                </a:ext>
              </a:extLst>
            </p:cNvPr>
            <p:cNvSpPr>
              <a:spLocks noChangeArrowheads="1"/>
            </p:cNvSpPr>
            <p:nvPr/>
          </p:nvSpPr>
          <p:spPr bwMode="auto">
            <a:xfrm>
              <a:off x="1459809" y="336417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7" name="AutoShape 6">
              <a:extLst>
                <a:ext uri="{FF2B5EF4-FFF2-40B4-BE49-F238E27FC236}">
                  <a16:creationId xmlns:a16="http://schemas.microsoft.com/office/drawing/2014/main" id="{B463F8A0-A440-78FC-A3C5-FCE69CEB2920}"/>
                </a:ext>
              </a:extLst>
            </p:cNvPr>
            <p:cNvSpPr>
              <a:spLocks noChangeArrowheads="1"/>
            </p:cNvSpPr>
            <p:nvPr/>
          </p:nvSpPr>
          <p:spPr bwMode="auto">
            <a:xfrm>
              <a:off x="2338660" y="336417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38" name="AutoShape 6">
              <a:extLst>
                <a:ext uri="{FF2B5EF4-FFF2-40B4-BE49-F238E27FC236}">
                  <a16:creationId xmlns:a16="http://schemas.microsoft.com/office/drawing/2014/main" id="{A9D627AD-A221-B41F-971B-52BF809114F4}"/>
                </a:ext>
              </a:extLst>
            </p:cNvPr>
            <p:cNvSpPr>
              <a:spLocks noChangeArrowheads="1"/>
            </p:cNvSpPr>
            <p:nvPr/>
          </p:nvSpPr>
          <p:spPr bwMode="auto">
            <a:xfrm>
              <a:off x="3217511" y="336416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39" name="AutoShape 6">
              <a:extLst>
                <a:ext uri="{FF2B5EF4-FFF2-40B4-BE49-F238E27FC236}">
                  <a16:creationId xmlns:a16="http://schemas.microsoft.com/office/drawing/2014/main" id="{D988F4A4-6E7C-F04D-71AE-0A1E7757B597}"/>
                </a:ext>
              </a:extLst>
            </p:cNvPr>
            <p:cNvSpPr>
              <a:spLocks noChangeArrowheads="1"/>
            </p:cNvSpPr>
            <p:nvPr/>
          </p:nvSpPr>
          <p:spPr bwMode="auto">
            <a:xfrm>
              <a:off x="4096362" y="336416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40" name="AutoShape 6">
              <a:extLst>
                <a:ext uri="{FF2B5EF4-FFF2-40B4-BE49-F238E27FC236}">
                  <a16:creationId xmlns:a16="http://schemas.microsoft.com/office/drawing/2014/main" id="{C5B094DC-5BCE-6725-9BBE-6020703FFAD1}"/>
                </a:ext>
              </a:extLst>
            </p:cNvPr>
            <p:cNvSpPr>
              <a:spLocks noChangeArrowheads="1"/>
            </p:cNvSpPr>
            <p:nvPr/>
          </p:nvSpPr>
          <p:spPr bwMode="auto">
            <a:xfrm>
              <a:off x="4975213" y="336416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1" name="AutoShape 6">
              <a:extLst>
                <a:ext uri="{FF2B5EF4-FFF2-40B4-BE49-F238E27FC236}">
                  <a16:creationId xmlns:a16="http://schemas.microsoft.com/office/drawing/2014/main" id="{D5CC7E1B-6BAE-7C4F-583D-F8C38ED1A4AC}"/>
                </a:ext>
              </a:extLst>
            </p:cNvPr>
            <p:cNvSpPr>
              <a:spLocks noChangeArrowheads="1"/>
            </p:cNvSpPr>
            <p:nvPr/>
          </p:nvSpPr>
          <p:spPr bwMode="auto">
            <a:xfrm>
              <a:off x="5854064" y="336416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42" name="AutoShape 6">
              <a:extLst>
                <a:ext uri="{FF2B5EF4-FFF2-40B4-BE49-F238E27FC236}">
                  <a16:creationId xmlns:a16="http://schemas.microsoft.com/office/drawing/2014/main" id="{D38EADDA-08B3-9B8D-AF96-F7E606CC9FD8}"/>
                </a:ext>
              </a:extLst>
            </p:cNvPr>
            <p:cNvSpPr>
              <a:spLocks noChangeArrowheads="1"/>
            </p:cNvSpPr>
            <p:nvPr/>
          </p:nvSpPr>
          <p:spPr bwMode="auto">
            <a:xfrm>
              <a:off x="6732915" y="3364165"/>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43" name="AutoShape 6">
              <a:extLst>
                <a:ext uri="{FF2B5EF4-FFF2-40B4-BE49-F238E27FC236}">
                  <a16:creationId xmlns:a16="http://schemas.microsoft.com/office/drawing/2014/main" id="{521F0D5C-1917-0FD5-6321-4EDA55E6A51C}"/>
                </a:ext>
              </a:extLst>
            </p:cNvPr>
            <p:cNvSpPr>
              <a:spLocks noChangeArrowheads="1"/>
            </p:cNvSpPr>
            <p:nvPr/>
          </p:nvSpPr>
          <p:spPr bwMode="auto">
            <a:xfrm>
              <a:off x="7611763" y="336416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cxnSp>
          <p:nvCxnSpPr>
            <p:cNvPr id="44" name="Straight Arrow Connector 43">
              <a:extLst>
                <a:ext uri="{FF2B5EF4-FFF2-40B4-BE49-F238E27FC236}">
                  <a16:creationId xmlns:a16="http://schemas.microsoft.com/office/drawing/2014/main" id="{02AE70BE-0F95-FE9C-02AA-272C485A54CD}"/>
                </a:ext>
              </a:extLst>
            </p:cNvPr>
            <p:cNvCxnSpPr>
              <a:cxnSpLocks/>
            </p:cNvCxnSpPr>
            <p:nvPr/>
          </p:nvCxnSpPr>
          <p:spPr bwMode="auto">
            <a:xfrm flipV="1">
              <a:off x="2035474"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92FD07CA-1BB8-1154-2555-5B30AD96F9A8}"/>
                </a:ext>
              </a:extLst>
            </p:cNvPr>
            <p:cNvCxnSpPr>
              <a:cxnSpLocks/>
            </p:cNvCxnSpPr>
            <p:nvPr/>
          </p:nvCxnSpPr>
          <p:spPr bwMode="auto">
            <a:xfrm flipV="1">
              <a:off x="2936888"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4307F6F2-8CEA-3359-885E-8F31E53DDB93}"/>
                </a:ext>
              </a:extLst>
            </p:cNvPr>
            <p:cNvCxnSpPr>
              <a:cxnSpLocks/>
            </p:cNvCxnSpPr>
            <p:nvPr/>
          </p:nvCxnSpPr>
          <p:spPr bwMode="auto">
            <a:xfrm flipV="1">
              <a:off x="3820075" y="354398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962A3AF8-1458-2EAE-132B-1C7C7A2E87E9}"/>
                </a:ext>
              </a:extLst>
            </p:cNvPr>
            <p:cNvCxnSpPr>
              <a:cxnSpLocks/>
            </p:cNvCxnSpPr>
            <p:nvPr/>
          </p:nvCxnSpPr>
          <p:spPr bwMode="auto">
            <a:xfrm flipV="1">
              <a:off x="4710806" y="3546764"/>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F1D60DE1-44B0-54BC-A656-C64B988BA28D}"/>
                </a:ext>
              </a:extLst>
            </p:cNvPr>
            <p:cNvCxnSpPr>
              <a:cxnSpLocks/>
            </p:cNvCxnSpPr>
            <p:nvPr/>
          </p:nvCxnSpPr>
          <p:spPr bwMode="auto">
            <a:xfrm flipV="1">
              <a:off x="5550876"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470C4E82-B025-5CA5-E0F3-66D8F8961FB9}"/>
                </a:ext>
              </a:extLst>
            </p:cNvPr>
            <p:cNvCxnSpPr>
              <a:cxnSpLocks/>
            </p:cNvCxnSpPr>
            <p:nvPr/>
          </p:nvCxnSpPr>
          <p:spPr bwMode="auto">
            <a:xfrm flipV="1">
              <a:off x="6450852"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58FF911D-8D3A-4576-FCE7-CEFF5235B46C}"/>
                </a:ext>
              </a:extLst>
            </p:cNvPr>
            <p:cNvCxnSpPr>
              <a:cxnSpLocks/>
            </p:cNvCxnSpPr>
            <p:nvPr/>
          </p:nvCxnSpPr>
          <p:spPr bwMode="auto">
            <a:xfrm flipV="1">
              <a:off x="7347359" y="3544540"/>
              <a:ext cx="303185" cy="1"/>
            </a:xfrm>
            <a:prstGeom prst="straightConnector1">
              <a:avLst/>
            </a:prstGeom>
            <a:noFill/>
            <a:ln w="57150"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14715951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000FF"/>
                </a:solidFill>
                <a:latin typeface="Comic Sans MS" charset="0"/>
              </a:defRPr>
            </a:lvl1pPr>
            <a:lvl2pPr marL="742950" indent="-285750">
              <a:defRPr sz="2400">
                <a:solidFill>
                  <a:srgbClr val="0000FF"/>
                </a:solidFill>
                <a:latin typeface="Comic Sans MS" charset="0"/>
              </a:defRPr>
            </a:lvl2pPr>
            <a:lvl3pPr marL="1143000" indent="-228600">
              <a:defRPr sz="2400">
                <a:solidFill>
                  <a:srgbClr val="0000FF"/>
                </a:solidFill>
                <a:latin typeface="Comic Sans MS" charset="0"/>
              </a:defRPr>
            </a:lvl3pPr>
            <a:lvl4pPr marL="1600200" indent="-228600">
              <a:defRPr sz="2400">
                <a:solidFill>
                  <a:srgbClr val="0000FF"/>
                </a:solidFill>
                <a:latin typeface="Comic Sans MS" charset="0"/>
              </a:defRPr>
            </a:lvl4pPr>
            <a:lvl5pPr marL="2057400" indent="-228600">
              <a:defRPr sz="2400">
                <a:solidFill>
                  <a:srgbClr val="0000FF"/>
                </a:solidFill>
                <a:latin typeface="Comic Sans MS" charset="0"/>
              </a:defRPr>
            </a:lvl5pPr>
            <a:lvl6pPr marL="2514600" indent="-228600" algn="r" eaLnBrk="0" fontAlgn="base" hangingPunct="0">
              <a:spcBef>
                <a:spcPct val="0"/>
              </a:spcBef>
              <a:spcAft>
                <a:spcPct val="0"/>
              </a:spcAft>
              <a:defRPr sz="2400">
                <a:solidFill>
                  <a:srgbClr val="0000FF"/>
                </a:solidFill>
                <a:latin typeface="Comic Sans MS" charset="0"/>
              </a:defRPr>
            </a:lvl6pPr>
            <a:lvl7pPr marL="2971800" indent="-228600" algn="r" eaLnBrk="0" fontAlgn="base" hangingPunct="0">
              <a:spcBef>
                <a:spcPct val="0"/>
              </a:spcBef>
              <a:spcAft>
                <a:spcPct val="0"/>
              </a:spcAft>
              <a:defRPr sz="2400">
                <a:solidFill>
                  <a:srgbClr val="0000FF"/>
                </a:solidFill>
                <a:latin typeface="Comic Sans MS" charset="0"/>
              </a:defRPr>
            </a:lvl7pPr>
            <a:lvl8pPr marL="3429000" indent="-228600" algn="r" eaLnBrk="0" fontAlgn="base" hangingPunct="0">
              <a:spcBef>
                <a:spcPct val="0"/>
              </a:spcBef>
              <a:spcAft>
                <a:spcPct val="0"/>
              </a:spcAft>
              <a:defRPr sz="2400">
                <a:solidFill>
                  <a:srgbClr val="0000FF"/>
                </a:solidFill>
                <a:latin typeface="Comic Sans MS" charset="0"/>
              </a:defRPr>
            </a:lvl8pPr>
            <a:lvl9pPr marL="3886200" indent="-228600" algn="r" eaLnBrk="0" fontAlgn="base" hangingPunct="0">
              <a:spcBef>
                <a:spcPct val="0"/>
              </a:spcBef>
              <a:spcAft>
                <a:spcPct val="0"/>
              </a:spcAft>
              <a:defRPr sz="2400">
                <a:solidFill>
                  <a:srgbClr val="0000FF"/>
                </a:solidFill>
                <a:latin typeface="Comic Sans MS" charset="0"/>
              </a:defRPr>
            </a:lvl9pPr>
          </a:lstStyle>
          <a:p>
            <a:r>
              <a:rPr lang="en-US" sz="1400" dirty="0">
                <a:solidFill>
                  <a:schemeClr val="tx1"/>
                </a:solidFill>
                <a:latin typeface="Arial" panose="020B0604020202020204" pitchFamily="34" charset="0"/>
              </a:rPr>
              <a:t>Art of Multiprocessor Programming</a:t>
            </a:r>
          </a:p>
        </p:txBody>
      </p:sp>
      <p:sp>
        <p:nvSpPr>
          <p:cNvPr id="75779"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000FF"/>
                </a:solidFill>
                <a:latin typeface="Comic Sans MS" charset="0"/>
              </a:defRPr>
            </a:lvl1pPr>
            <a:lvl2pPr marL="742950" indent="-285750">
              <a:defRPr sz="2400">
                <a:solidFill>
                  <a:srgbClr val="0000FF"/>
                </a:solidFill>
                <a:latin typeface="Comic Sans MS" charset="0"/>
              </a:defRPr>
            </a:lvl2pPr>
            <a:lvl3pPr marL="1143000" indent="-228600">
              <a:defRPr sz="2400">
                <a:solidFill>
                  <a:srgbClr val="0000FF"/>
                </a:solidFill>
                <a:latin typeface="Comic Sans MS" charset="0"/>
              </a:defRPr>
            </a:lvl3pPr>
            <a:lvl4pPr marL="1600200" indent="-228600">
              <a:defRPr sz="2400">
                <a:solidFill>
                  <a:srgbClr val="0000FF"/>
                </a:solidFill>
                <a:latin typeface="Comic Sans MS" charset="0"/>
              </a:defRPr>
            </a:lvl4pPr>
            <a:lvl5pPr marL="2057400" indent="-228600">
              <a:defRPr sz="2400">
                <a:solidFill>
                  <a:srgbClr val="0000FF"/>
                </a:solidFill>
                <a:latin typeface="Comic Sans MS" charset="0"/>
              </a:defRPr>
            </a:lvl5pPr>
            <a:lvl6pPr marL="2514600" indent="-228600" algn="r" eaLnBrk="0" fontAlgn="base" hangingPunct="0">
              <a:spcBef>
                <a:spcPct val="0"/>
              </a:spcBef>
              <a:spcAft>
                <a:spcPct val="0"/>
              </a:spcAft>
              <a:defRPr sz="2400">
                <a:solidFill>
                  <a:srgbClr val="0000FF"/>
                </a:solidFill>
                <a:latin typeface="Comic Sans MS" charset="0"/>
              </a:defRPr>
            </a:lvl6pPr>
            <a:lvl7pPr marL="2971800" indent="-228600" algn="r" eaLnBrk="0" fontAlgn="base" hangingPunct="0">
              <a:spcBef>
                <a:spcPct val="0"/>
              </a:spcBef>
              <a:spcAft>
                <a:spcPct val="0"/>
              </a:spcAft>
              <a:defRPr sz="2400">
                <a:solidFill>
                  <a:srgbClr val="0000FF"/>
                </a:solidFill>
                <a:latin typeface="Comic Sans MS" charset="0"/>
              </a:defRPr>
            </a:lvl7pPr>
            <a:lvl8pPr marL="3429000" indent="-228600" algn="r" eaLnBrk="0" fontAlgn="base" hangingPunct="0">
              <a:spcBef>
                <a:spcPct val="0"/>
              </a:spcBef>
              <a:spcAft>
                <a:spcPct val="0"/>
              </a:spcAft>
              <a:defRPr sz="2400">
                <a:solidFill>
                  <a:srgbClr val="0000FF"/>
                </a:solidFill>
                <a:latin typeface="Comic Sans MS" charset="0"/>
              </a:defRPr>
            </a:lvl8pPr>
            <a:lvl9pPr marL="3886200" indent="-228600" algn="r" eaLnBrk="0" fontAlgn="base" hangingPunct="0">
              <a:spcBef>
                <a:spcPct val="0"/>
              </a:spcBef>
              <a:spcAft>
                <a:spcPct val="0"/>
              </a:spcAft>
              <a:defRPr sz="2400">
                <a:solidFill>
                  <a:srgbClr val="0000FF"/>
                </a:solidFill>
                <a:latin typeface="Comic Sans MS" charset="0"/>
              </a:defRPr>
            </a:lvl9pPr>
          </a:lstStyle>
          <a:p>
            <a:fld id="{BBD7C66B-E019-40EC-93E6-812E9905050C}" type="slidenum">
              <a:rPr lang="x-none" sz="1400" smtClean="0">
                <a:solidFill>
                  <a:schemeClr val="tx1"/>
                </a:solidFill>
                <a:latin typeface="Arial" panose="020B0604020202020204" pitchFamily="34" charset="0"/>
              </a:rPr>
              <a:pPr/>
              <a:t>79</a:t>
            </a:fld>
            <a:endParaRPr lang="en-US" sz="1400" dirty="0">
              <a:solidFill>
                <a:schemeClr val="tx1"/>
              </a:solidFill>
              <a:latin typeface="Arial" panose="020B0604020202020204" pitchFamily="34" charset="0"/>
            </a:endParaRPr>
          </a:p>
        </p:txBody>
      </p:sp>
      <p:sp>
        <p:nvSpPr>
          <p:cNvPr id="75780" name="Rectangle 2"/>
          <p:cNvSpPr>
            <a:spLocks noGrp="1" noChangeArrowheads="1"/>
          </p:cNvSpPr>
          <p:nvPr>
            <p:ph type="title" idx="4294967295"/>
          </p:nvPr>
        </p:nvSpPr>
        <p:spPr/>
        <p:txBody>
          <a:bodyPr/>
          <a:lstStyle/>
          <a:p>
            <a:pPr defTabSz="1008063"/>
            <a:r>
              <a:rPr lang="en-US" dirty="0"/>
              <a:t>Recursive Split Ordering</a:t>
            </a:r>
          </a:p>
        </p:txBody>
      </p:sp>
      <p:sp>
        <p:nvSpPr>
          <p:cNvPr id="75796" name="Line 18"/>
          <p:cNvSpPr>
            <a:spLocks noChangeShapeType="1"/>
          </p:cNvSpPr>
          <p:nvPr/>
        </p:nvSpPr>
        <p:spPr bwMode="auto">
          <a:xfrm flipV="1">
            <a:off x="1062038" y="2547938"/>
            <a:ext cx="473075" cy="381000"/>
          </a:xfrm>
          <a:prstGeom prst="line">
            <a:avLst/>
          </a:prstGeom>
          <a:noFill/>
          <a:ln w="76200">
            <a:solidFill>
              <a:srgbClr val="FF0000"/>
            </a:solidFill>
            <a:round/>
            <a:headEnd type="oval" w="sm" len="sm"/>
            <a:tailEnd type="triangle" w="med" len="med"/>
          </a:ln>
          <a:extLst>
            <a:ext uri="{909E8E84-426E-40DD-AFC4-6F175D3DCCD1}">
              <a14:hiddenFill xmlns:a14="http://schemas.microsoft.com/office/drawing/2010/main">
                <a:noFill/>
              </a14:hiddenFill>
            </a:ext>
          </a:extLst>
        </p:spPr>
        <p:txBody>
          <a:bodyPr/>
          <a:lstStyle/>
          <a:p>
            <a:endParaRPr lang="en-US" dirty="0">
              <a:latin typeface="Arial" panose="020B0604020202020204" pitchFamily="34" charset="0"/>
              <a:cs typeface="Arial" panose="020B0604020202020204" pitchFamily="34" charset="0"/>
            </a:endParaRPr>
          </a:p>
        </p:txBody>
      </p:sp>
      <p:sp>
        <p:nvSpPr>
          <p:cNvPr id="75807" name="Text Box 29"/>
          <p:cNvSpPr txBox="1">
            <a:spLocks noChangeArrowheads="1"/>
          </p:cNvSpPr>
          <p:nvPr/>
        </p:nvSpPr>
        <p:spPr bwMode="auto">
          <a:xfrm>
            <a:off x="5005177" y="1846228"/>
            <a:ext cx="560246" cy="42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defTabSz="828675">
              <a:defRPr sz="2400">
                <a:solidFill>
                  <a:srgbClr val="0000FF"/>
                </a:solidFill>
                <a:latin typeface="Comic Sans MS" charset="0"/>
              </a:defRPr>
            </a:lvl1pPr>
            <a:lvl2pPr marL="742950" indent="-285750" defTabSz="828675">
              <a:defRPr sz="2400">
                <a:solidFill>
                  <a:srgbClr val="0000FF"/>
                </a:solidFill>
                <a:latin typeface="Comic Sans MS" charset="0"/>
              </a:defRPr>
            </a:lvl2pPr>
            <a:lvl3pPr marL="1143000" indent="-228600" defTabSz="828675">
              <a:defRPr sz="2400">
                <a:solidFill>
                  <a:srgbClr val="0000FF"/>
                </a:solidFill>
                <a:latin typeface="Comic Sans MS" charset="0"/>
              </a:defRPr>
            </a:lvl3pPr>
            <a:lvl4pPr marL="1600200" indent="-228600" defTabSz="828675">
              <a:defRPr sz="2400">
                <a:solidFill>
                  <a:srgbClr val="0000FF"/>
                </a:solidFill>
                <a:latin typeface="Comic Sans MS" charset="0"/>
              </a:defRPr>
            </a:lvl4pPr>
            <a:lvl5pPr marL="2057400" indent="-228600" defTabSz="828675">
              <a:defRPr sz="2400">
                <a:solidFill>
                  <a:srgbClr val="0000FF"/>
                </a:solidFill>
                <a:latin typeface="Comic Sans MS" charset="0"/>
              </a:defRPr>
            </a:lvl5pPr>
            <a:lvl6pPr marL="2514600" indent="-228600" algn="r" defTabSz="828675" eaLnBrk="0" fontAlgn="base" hangingPunct="0">
              <a:spcBef>
                <a:spcPct val="0"/>
              </a:spcBef>
              <a:spcAft>
                <a:spcPct val="0"/>
              </a:spcAft>
              <a:defRPr sz="2400">
                <a:solidFill>
                  <a:srgbClr val="0000FF"/>
                </a:solidFill>
                <a:latin typeface="Comic Sans MS" charset="0"/>
              </a:defRPr>
            </a:lvl6pPr>
            <a:lvl7pPr marL="2971800" indent="-228600" algn="r" defTabSz="828675" eaLnBrk="0" fontAlgn="base" hangingPunct="0">
              <a:spcBef>
                <a:spcPct val="0"/>
              </a:spcBef>
              <a:spcAft>
                <a:spcPct val="0"/>
              </a:spcAft>
              <a:defRPr sz="2400">
                <a:solidFill>
                  <a:srgbClr val="0000FF"/>
                </a:solidFill>
                <a:latin typeface="Comic Sans MS" charset="0"/>
              </a:defRPr>
            </a:lvl7pPr>
            <a:lvl8pPr marL="3429000" indent="-228600" algn="r" defTabSz="828675" eaLnBrk="0" fontAlgn="base" hangingPunct="0">
              <a:spcBef>
                <a:spcPct val="0"/>
              </a:spcBef>
              <a:spcAft>
                <a:spcPct val="0"/>
              </a:spcAft>
              <a:defRPr sz="2400">
                <a:solidFill>
                  <a:srgbClr val="0000FF"/>
                </a:solidFill>
                <a:latin typeface="Comic Sans MS" charset="0"/>
              </a:defRPr>
            </a:lvl8pPr>
            <a:lvl9pPr marL="3886200" indent="-228600" algn="r" defTabSz="828675" eaLnBrk="0" fontAlgn="base" hangingPunct="0">
              <a:spcBef>
                <a:spcPct val="0"/>
              </a:spcBef>
              <a:spcAft>
                <a:spcPct val="0"/>
              </a:spcAft>
              <a:defRPr sz="2400">
                <a:solidFill>
                  <a:srgbClr val="0000FF"/>
                </a:solidFill>
                <a:latin typeface="Comic Sans MS" charset="0"/>
              </a:defRPr>
            </a:lvl9pPr>
          </a:lstStyle>
          <a:p>
            <a:pPr rtl="1" eaLnBrk="1" hangingPunct="1"/>
            <a:r>
              <a:rPr kumimoji="1" lang="en-US" sz="2200" b="1" dirty="0">
                <a:solidFill>
                  <a:srgbClr val="FF3300"/>
                </a:solidFill>
                <a:latin typeface="Arial" panose="020B0604020202020204" pitchFamily="34" charset="0"/>
                <a:cs typeface="Arial" panose="020B0604020202020204" pitchFamily="34" charset="0"/>
              </a:rPr>
              <a:t>1/2</a:t>
            </a:r>
          </a:p>
        </p:txBody>
      </p:sp>
      <p:sp>
        <p:nvSpPr>
          <p:cNvPr id="75809" name="Freeform 31"/>
          <p:cNvSpPr>
            <a:spLocks/>
          </p:cNvSpPr>
          <p:nvPr/>
        </p:nvSpPr>
        <p:spPr bwMode="auto">
          <a:xfrm>
            <a:off x="1062038" y="2671763"/>
            <a:ext cx="4052887" cy="646112"/>
          </a:xfrm>
          <a:custGeom>
            <a:avLst/>
            <a:gdLst>
              <a:gd name="T0" fmla="*/ 0 w 2400"/>
              <a:gd name="T1" fmla="*/ 2147483647 h 639"/>
              <a:gd name="T2" fmla="*/ 2147483647 w 2400"/>
              <a:gd name="T3" fmla="*/ 2147483647 h 639"/>
              <a:gd name="T4" fmla="*/ 2147483647 w 2400"/>
              <a:gd name="T5" fmla="*/ 2147483647 h 639"/>
              <a:gd name="T6" fmla="*/ 2147483647 w 2400"/>
              <a:gd name="T7" fmla="*/ 2147483647 h 639"/>
              <a:gd name="T8" fmla="*/ 2147483647 w 2400"/>
              <a:gd name="T9" fmla="*/ 0 h 639"/>
              <a:gd name="T10" fmla="*/ 0 60000 65536"/>
              <a:gd name="T11" fmla="*/ 0 60000 65536"/>
              <a:gd name="T12" fmla="*/ 0 60000 65536"/>
              <a:gd name="T13" fmla="*/ 0 60000 65536"/>
              <a:gd name="T14" fmla="*/ 0 60000 65536"/>
              <a:gd name="T15" fmla="*/ 0 w 2400"/>
              <a:gd name="T16" fmla="*/ 0 h 639"/>
              <a:gd name="T17" fmla="*/ 2400 w 2400"/>
              <a:gd name="T18" fmla="*/ 639 h 639"/>
            </a:gdLst>
            <a:ahLst/>
            <a:cxnLst>
              <a:cxn ang="T10">
                <a:pos x="T0" y="T1"/>
              </a:cxn>
              <a:cxn ang="T11">
                <a:pos x="T2" y="T3"/>
              </a:cxn>
              <a:cxn ang="T12">
                <a:pos x="T4" y="T5"/>
              </a:cxn>
              <a:cxn ang="T13">
                <a:pos x="T6" y="T7"/>
              </a:cxn>
              <a:cxn ang="T14">
                <a:pos x="T8" y="T9"/>
              </a:cxn>
            </a:cxnLst>
            <a:rect l="T15" t="T16" r="T17" b="T18"/>
            <a:pathLst>
              <a:path w="2400" h="639">
                <a:moveTo>
                  <a:pt x="0" y="639"/>
                </a:moveTo>
                <a:lnTo>
                  <a:pt x="837" y="622"/>
                </a:lnTo>
                <a:cubicBezTo>
                  <a:pt x="1095" y="606"/>
                  <a:pt x="1349" y="581"/>
                  <a:pt x="1550" y="540"/>
                </a:cubicBezTo>
                <a:cubicBezTo>
                  <a:pt x="1751" y="499"/>
                  <a:pt x="1901" y="465"/>
                  <a:pt x="2043" y="375"/>
                </a:cubicBezTo>
                <a:cubicBezTo>
                  <a:pt x="2185" y="285"/>
                  <a:pt x="2326" y="78"/>
                  <a:pt x="2400" y="0"/>
                </a:cubicBezTo>
              </a:path>
            </a:pathLst>
          </a:custGeom>
          <a:noFill/>
          <a:ln w="76200">
            <a:solidFill>
              <a:srgbClr val="FF0000"/>
            </a:solidFill>
            <a:round/>
            <a:headEnd type="oval" w="sm" len="sm"/>
            <a:tailEnd type="triangle" w="med" len="med"/>
          </a:ln>
          <a:extLst>
            <a:ext uri="{909E8E84-426E-40DD-AFC4-6F175D3DCCD1}">
              <a14:hiddenFill xmlns:a14="http://schemas.microsoft.com/office/drawing/2010/main">
                <a:solidFill>
                  <a:srgbClr val="FFFFFF"/>
                </a:solidFill>
              </a14:hiddenFill>
            </a:ext>
          </a:extLst>
        </p:spPr>
        <p:txBody>
          <a:bodyP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29969951-5969-01F1-AFFB-A0292C9165A5}"/>
              </a:ext>
            </a:extLst>
          </p:cNvPr>
          <p:cNvGrpSpPr/>
          <p:nvPr/>
        </p:nvGrpSpPr>
        <p:grpSpPr>
          <a:xfrm>
            <a:off x="685799" y="2772499"/>
            <a:ext cx="473076" cy="656820"/>
            <a:chOff x="685799" y="2772499"/>
            <a:chExt cx="473076" cy="656820"/>
          </a:xfrm>
        </p:grpSpPr>
        <p:sp>
          <p:nvSpPr>
            <p:cNvPr id="3" name="AutoShape 6">
              <a:extLst>
                <a:ext uri="{FF2B5EF4-FFF2-40B4-BE49-F238E27FC236}">
                  <a16:creationId xmlns:a16="http://schemas.microsoft.com/office/drawing/2014/main" id="{9460DABC-A3EC-4AFB-2AB3-5912CC62E5F8}"/>
                </a:ext>
              </a:extLst>
            </p:cNvPr>
            <p:cNvSpPr>
              <a:spLocks noChangeArrowheads="1"/>
            </p:cNvSpPr>
            <p:nvPr/>
          </p:nvSpPr>
          <p:spPr bwMode="auto">
            <a:xfrm>
              <a:off x="685800" y="2772499"/>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 name="AutoShape 6">
              <a:extLst>
                <a:ext uri="{FF2B5EF4-FFF2-40B4-BE49-F238E27FC236}">
                  <a16:creationId xmlns:a16="http://schemas.microsoft.com/office/drawing/2014/main" id="{7E59D197-115C-E684-3EB5-5B23B6A6C37D}"/>
                </a:ext>
              </a:extLst>
            </p:cNvPr>
            <p:cNvSpPr>
              <a:spLocks noChangeArrowheads="1"/>
            </p:cNvSpPr>
            <p:nvPr/>
          </p:nvSpPr>
          <p:spPr bwMode="auto">
            <a:xfrm>
              <a:off x="685799" y="3105421"/>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grpSp>
      <p:grpSp>
        <p:nvGrpSpPr>
          <p:cNvPr id="5" name="Group 4">
            <a:extLst>
              <a:ext uri="{FF2B5EF4-FFF2-40B4-BE49-F238E27FC236}">
                <a16:creationId xmlns:a16="http://schemas.microsoft.com/office/drawing/2014/main" id="{15140667-B806-3541-DE1F-B867A7F835FB}"/>
              </a:ext>
            </a:extLst>
          </p:cNvPr>
          <p:cNvGrpSpPr/>
          <p:nvPr/>
        </p:nvGrpSpPr>
        <p:grpSpPr>
          <a:xfrm>
            <a:off x="1535113" y="2277516"/>
            <a:ext cx="6727620" cy="360762"/>
            <a:chOff x="1459809" y="3364164"/>
            <a:chExt cx="6727620" cy="360762"/>
          </a:xfrm>
        </p:grpSpPr>
        <p:sp>
          <p:nvSpPr>
            <p:cNvPr id="6" name="AutoShape 6">
              <a:extLst>
                <a:ext uri="{FF2B5EF4-FFF2-40B4-BE49-F238E27FC236}">
                  <a16:creationId xmlns:a16="http://schemas.microsoft.com/office/drawing/2014/main" id="{D2DF48A7-026C-7B4E-4593-10D22F313E12}"/>
                </a:ext>
              </a:extLst>
            </p:cNvPr>
            <p:cNvSpPr>
              <a:spLocks noChangeArrowheads="1"/>
            </p:cNvSpPr>
            <p:nvPr/>
          </p:nvSpPr>
          <p:spPr bwMode="auto">
            <a:xfrm>
              <a:off x="1459809" y="336417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8" name="AutoShape 6">
              <a:extLst>
                <a:ext uri="{FF2B5EF4-FFF2-40B4-BE49-F238E27FC236}">
                  <a16:creationId xmlns:a16="http://schemas.microsoft.com/office/drawing/2014/main" id="{D736EBD8-B46B-A777-C284-6FB03F71C1B2}"/>
                </a:ext>
              </a:extLst>
            </p:cNvPr>
            <p:cNvSpPr>
              <a:spLocks noChangeArrowheads="1"/>
            </p:cNvSpPr>
            <p:nvPr/>
          </p:nvSpPr>
          <p:spPr bwMode="auto">
            <a:xfrm>
              <a:off x="2338660" y="336417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9" name="AutoShape 6">
              <a:extLst>
                <a:ext uri="{FF2B5EF4-FFF2-40B4-BE49-F238E27FC236}">
                  <a16:creationId xmlns:a16="http://schemas.microsoft.com/office/drawing/2014/main" id="{8BD7C1A4-B33A-20E4-D84D-18E5E83E23A5}"/>
                </a:ext>
              </a:extLst>
            </p:cNvPr>
            <p:cNvSpPr>
              <a:spLocks noChangeArrowheads="1"/>
            </p:cNvSpPr>
            <p:nvPr/>
          </p:nvSpPr>
          <p:spPr bwMode="auto">
            <a:xfrm>
              <a:off x="3217511" y="336416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0" name="AutoShape 6">
              <a:extLst>
                <a:ext uri="{FF2B5EF4-FFF2-40B4-BE49-F238E27FC236}">
                  <a16:creationId xmlns:a16="http://schemas.microsoft.com/office/drawing/2014/main" id="{848156D3-5165-2FFA-ACCA-BC18F8F697CB}"/>
                </a:ext>
              </a:extLst>
            </p:cNvPr>
            <p:cNvSpPr>
              <a:spLocks noChangeArrowheads="1"/>
            </p:cNvSpPr>
            <p:nvPr/>
          </p:nvSpPr>
          <p:spPr bwMode="auto">
            <a:xfrm>
              <a:off x="4096362" y="336416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11" name="AutoShape 6">
              <a:extLst>
                <a:ext uri="{FF2B5EF4-FFF2-40B4-BE49-F238E27FC236}">
                  <a16:creationId xmlns:a16="http://schemas.microsoft.com/office/drawing/2014/main" id="{4675233B-5B74-B9A7-9BFB-42527CA7B667}"/>
                </a:ext>
              </a:extLst>
            </p:cNvPr>
            <p:cNvSpPr>
              <a:spLocks noChangeArrowheads="1"/>
            </p:cNvSpPr>
            <p:nvPr/>
          </p:nvSpPr>
          <p:spPr bwMode="auto">
            <a:xfrm>
              <a:off x="4975213" y="336416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2" name="AutoShape 6">
              <a:extLst>
                <a:ext uri="{FF2B5EF4-FFF2-40B4-BE49-F238E27FC236}">
                  <a16:creationId xmlns:a16="http://schemas.microsoft.com/office/drawing/2014/main" id="{7A786CD0-7008-5C2A-0FE5-0F765163A3A2}"/>
                </a:ext>
              </a:extLst>
            </p:cNvPr>
            <p:cNvSpPr>
              <a:spLocks noChangeArrowheads="1"/>
            </p:cNvSpPr>
            <p:nvPr/>
          </p:nvSpPr>
          <p:spPr bwMode="auto">
            <a:xfrm>
              <a:off x="5854064" y="336416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13" name="AutoShape 6">
              <a:extLst>
                <a:ext uri="{FF2B5EF4-FFF2-40B4-BE49-F238E27FC236}">
                  <a16:creationId xmlns:a16="http://schemas.microsoft.com/office/drawing/2014/main" id="{92B75624-1D9E-2435-BD14-52A226F89F18}"/>
                </a:ext>
              </a:extLst>
            </p:cNvPr>
            <p:cNvSpPr>
              <a:spLocks noChangeArrowheads="1"/>
            </p:cNvSpPr>
            <p:nvPr/>
          </p:nvSpPr>
          <p:spPr bwMode="auto">
            <a:xfrm>
              <a:off x="6732915" y="3364165"/>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14" name="AutoShape 6">
              <a:extLst>
                <a:ext uri="{FF2B5EF4-FFF2-40B4-BE49-F238E27FC236}">
                  <a16:creationId xmlns:a16="http://schemas.microsoft.com/office/drawing/2014/main" id="{2383A933-CE53-5B55-09DC-82C1FE4BC328}"/>
                </a:ext>
              </a:extLst>
            </p:cNvPr>
            <p:cNvSpPr>
              <a:spLocks noChangeArrowheads="1"/>
            </p:cNvSpPr>
            <p:nvPr/>
          </p:nvSpPr>
          <p:spPr bwMode="auto">
            <a:xfrm>
              <a:off x="7611763" y="336416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cxnSp>
          <p:nvCxnSpPr>
            <p:cNvPr id="15" name="Straight Arrow Connector 14">
              <a:extLst>
                <a:ext uri="{FF2B5EF4-FFF2-40B4-BE49-F238E27FC236}">
                  <a16:creationId xmlns:a16="http://schemas.microsoft.com/office/drawing/2014/main" id="{BA101BF2-1DAC-ABB7-5D2A-2F949ABD91FE}"/>
                </a:ext>
              </a:extLst>
            </p:cNvPr>
            <p:cNvCxnSpPr>
              <a:cxnSpLocks/>
            </p:cNvCxnSpPr>
            <p:nvPr/>
          </p:nvCxnSpPr>
          <p:spPr bwMode="auto">
            <a:xfrm flipV="1">
              <a:off x="2035474"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B7EF319A-5513-0AAA-421F-B1B58F436C00}"/>
                </a:ext>
              </a:extLst>
            </p:cNvPr>
            <p:cNvCxnSpPr>
              <a:cxnSpLocks/>
            </p:cNvCxnSpPr>
            <p:nvPr/>
          </p:nvCxnSpPr>
          <p:spPr bwMode="auto">
            <a:xfrm flipV="1">
              <a:off x="2936888"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0BEE3687-CB53-591E-BB11-311C0504CBDF}"/>
                </a:ext>
              </a:extLst>
            </p:cNvPr>
            <p:cNvCxnSpPr>
              <a:cxnSpLocks/>
            </p:cNvCxnSpPr>
            <p:nvPr/>
          </p:nvCxnSpPr>
          <p:spPr bwMode="auto">
            <a:xfrm flipV="1">
              <a:off x="3820075" y="354398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E89B976D-B2EF-9FEC-C687-6FB6ADF7768A}"/>
                </a:ext>
              </a:extLst>
            </p:cNvPr>
            <p:cNvCxnSpPr>
              <a:cxnSpLocks/>
            </p:cNvCxnSpPr>
            <p:nvPr/>
          </p:nvCxnSpPr>
          <p:spPr bwMode="auto">
            <a:xfrm flipV="1">
              <a:off x="4710806" y="3546764"/>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33DF6D5F-8CF1-E549-0871-69257E3ED1C9}"/>
                </a:ext>
              </a:extLst>
            </p:cNvPr>
            <p:cNvCxnSpPr>
              <a:cxnSpLocks/>
            </p:cNvCxnSpPr>
            <p:nvPr/>
          </p:nvCxnSpPr>
          <p:spPr bwMode="auto">
            <a:xfrm flipV="1">
              <a:off x="5550876"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79B76D33-08E6-4B27-FB4F-3CA32374816B}"/>
                </a:ext>
              </a:extLst>
            </p:cNvPr>
            <p:cNvCxnSpPr>
              <a:cxnSpLocks/>
            </p:cNvCxnSpPr>
            <p:nvPr/>
          </p:nvCxnSpPr>
          <p:spPr bwMode="auto">
            <a:xfrm flipV="1">
              <a:off x="6450852"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21871119-8AC9-77CE-D99C-9E098876C2A5}"/>
                </a:ext>
              </a:extLst>
            </p:cNvPr>
            <p:cNvCxnSpPr>
              <a:cxnSpLocks/>
            </p:cNvCxnSpPr>
            <p:nvPr/>
          </p:nvCxnSpPr>
          <p:spPr bwMode="auto">
            <a:xfrm flipV="1">
              <a:off x="7347359" y="3544540"/>
              <a:ext cx="303185" cy="1"/>
            </a:xfrm>
            <a:prstGeom prst="straightConnector1">
              <a:avLst/>
            </a:prstGeom>
            <a:noFill/>
            <a:ln w="57150"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9424344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000FF"/>
                </a:solidFill>
                <a:latin typeface="Comic Sans MS" charset="0"/>
              </a:defRPr>
            </a:lvl1pPr>
            <a:lvl2pPr marL="742950" indent="-285750">
              <a:defRPr sz="2400">
                <a:solidFill>
                  <a:srgbClr val="0000FF"/>
                </a:solidFill>
                <a:latin typeface="Comic Sans MS" charset="0"/>
              </a:defRPr>
            </a:lvl2pPr>
            <a:lvl3pPr marL="1143000" indent="-228600">
              <a:defRPr sz="2400">
                <a:solidFill>
                  <a:srgbClr val="0000FF"/>
                </a:solidFill>
                <a:latin typeface="Comic Sans MS" charset="0"/>
              </a:defRPr>
            </a:lvl3pPr>
            <a:lvl4pPr marL="1600200" indent="-228600">
              <a:defRPr sz="2400">
                <a:solidFill>
                  <a:srgbClr val="0000FF"/>
                </a:solidFill>
                <a:latin typeface="Comic Sans MS" charset="0"/>
              </a:defRPr>
            </a:lvl4pPr>
            <a:lvl5pPr marL="2057400" indent="-228600">
              <a:defRPr sz="2400">
                <a:solidFill>
                  <a:srgbClr val="0000FF"/>
                </a:solidFill>
                <a:latin typeface="Comic Sans MS" charset="0"/>
              </a:defRPr>
            </a:lvl5pPr>
            <a:lvl6pPr marL="2514600" indent="-228600" algn="r" eaLnBrk="0" fontAlgn="base" hangingPunct="0">
              <a:spcBef>
                <a:spcPct val="0"/>
              </a:spcBef>
              <a:spcAft>
                <a:spcPct val="0"/>
              </a:spcAft>
              <a:defRPr sz="2400">
                <a:solidFill>
                  <a:srgbClr val="0000FF"/>
                </a:solidFill>
                <a:latin typeface="Comic Sans MS" charset="0"/>
              </a:defRPr>
            </a:lvl6pPr>
            <a:lvl7pPr marL="2971800" indent="-228600" algn="r" eaLnBrk="0" fontAlgn="base" hangingPunct="0">
              <a:spcBef>
                <a:spcPct val="0"/>
              </a:spcBef>
              <a:spcAft>
                <a:spcPct val="0"/>
              </a:spcAft>
              <a:defRPr sz="2400">
                <a:solidFill>
                  <a:srgbClr val="0000FF"/>
                </a:solidFill>
                <a:latin typeface="Comic Sans MS" charset="0"/>
              </a:defRPr>
            </a:lvl7pPr>
            <a:lvl8pPr marL="3429000" indent="-228600" algn="r" eaLnBrk="0" fontAlgn="base" hangingPunct="0">
              <a:spcBef>
                <a:spcPct val="0"/>
              </a:spcBef>
              <a:spcAft>
                <a:spcPct val="0"/>
              </a:spcAft>
              <a:defRPr sz="2400">
                <a:solidFill>
                  <a:srgbClr val="0000FF"/>
                </a:solidFill>
                <a:latin typeface="Comic Sans MS" charset="0"/>
              </a:defRPr>
            </a:lvl8pPr>
            <a:lvl9pPr marL="3886200" indent="-228600" algn="r" eaLnBrk="0" fontAlgn="base" hangingPunct="0">
              <a:spcBef>
                <a:spcPct val="0"/>
              </a:spcBef>
              <a:spcAft>
                <a:spcPct val="0"/>
              </a:spcAft>
              <a:defRPr sz="2400">
                <a:solidFill>
                  <a:srgbClr val="0000FF"/>
                </a:solidFill>
                <a:latin typeface="Comic Sans MS" charset="0"/>
              </a:defRPr>
            </a:lvl9pPr>
          </a:lstStyle>
          <a:p>
            <a:r>
              <a:rPr lang="en-US" sz="1400" dirty="0">
                <a:solidFill>
                  <a:schemeClr val="tx1"/>
                </a:solidFill>
                <a:latin typeface="Arial" panose="020B0604020202020204" pitchFamily="34" charset="0"/>
              </a:rPr>
              <a:t>Art of Multiprocessor </a:t>
            </a:r>
            <a:r>
              <a:rPr lang="en-US" sz="1400" dirty="0">
                <a:solidFill>
                  <a:srgbClr val="FFFF00"/>
                </a:solidFill>
                <a:latin typeface="Arial" panose="020B0604020202020204" pitchFamily="34" charset="0"/>
              </a:rPr>
              <a:t>Programming</a:t>
            </a:r>
          </a:p>
        </p:txBody>
      </p:sp>
      <p:sp>
        <p:nvSpPr>
          <p:cNvPr id="77827"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000FF"/>
                </a:solidFill>
                <a:latin typeface="Comic Sans MS" charset="0"/>
              </a:defRPr>
            </a:lvl1pPr>
            <a:lvl2pPr marL="742950" indent="-285750">
              <a:defRPr sz="2400">
                <a:solidFill>
                  <a:srgbClr val="0000FF"/>
                </a:solidFill>
                <a:latin typeface="Comic Sans MS" charset="0"/>
              </a:defRPr>
            </a:lvl2pPr>
            <a:lvl3pPr marL="1143000" indent="-228600">
              <a:defRPr sz="2400">
                <a:solidFill>
                  <a:srgbClr val="0000FF"/>
                </a:solidFill>
                <a:latin typeface="Comic Sans MS" charset="0"/>
              </a:defRPr>
            </a:lvl3pPr>
            <a:lvl4pPr marL="1600200" indent="-228600">
              <a:defRPr sz="2400">
                <a:solidFill>
                  <a:srgbClr val="0000FF"/>
                </a:solidFill>
                <a:latin typeface="Comic Sans MS" charset="0"/>
              </a:defRPr>
            </a:lvl4pPr>
            <a:lvl5pPr marL="2057400" indent="-228600">
              <a:defRPr sz="2400">
                <a:solidFill>
                  <a:srgbClr val="0000FF"/>
                </a:solidFill>
                <a:latin typeface="Comic Sans MS" charset="0"/>
              </a:defRPr>
            </a:lvl5pPr>
            <a:lvl6pPr marL="2514600" indent="-228600" algn="r" eaLnBrk="0" fontAlgn="base" hangingPunct="0">
              <a:spcBef>
                <a:spcPct val="0"/>
              </a:spcBef>
              <a:spcAft>
                <a:spcPct val="0"/>
              </a:spcAft>
              <a:defRPr sz="2400">
                <a:solidFill>
                  <a:srgbClr val="0000FF"/>
                </a:solidFill>
                <a:latin typeface="Comic Sans MS" charset="0"/>
              </a:defRPr>
            </a:lvl6pPr>
            <a:lvl7pPr marL="2971800" indent="-228600" algn="r" eaLnBrk="0" fontAlgn="base" hangingPunct="0">
              <a:spcBef>
                <a:spcPct val="0"/>
              </a:spcBef>
              <a:spcAft>
                <a:spcPct val="0"/>
              </a:spcAft>
              <a:defRPr sz="2400">
                <a:solidFill>
                  <a:srgbClr val="0000FF"/>
                </a:solidFill>
                <a:latin typeface="Comic Sans MS" charset="0"/>
              </a:defRPr>
            </a:lvl7pPr>
            <a:lvl8pPr marL="3429000" indent="-228600" algn="r" eaLnBrk="0" fontAlgn="base" hangingPunct="0">
              <a:spcBef>
                <a:spcPct val="0"/>
              </a:spcBef>
              <a:spcAft>
                <a:spcPct val="0"/>
              </a:spcAft>
              <a:defRPr sz="2400">
                <a:solidFill>
                  <a:srgbClr val="0000FF"/>
                </a:solidFill>
                <a:latin typeface="Comic Sans MS" charset="0"/>
              </a:defRPr>
            </a:lvl8pPr>
            <a:lvl9pPr marL="3886200" indent="-228600" algn="r" eaLnBrk="0" fontAlgn="base" hangingPunct="0">
              <a:spcBef>
                <a:spcPct val="0"/>
              </a:spcBef>
              <a:spcAft>
                <a:spcPct val="0"/>
              </a:spcAft>
              <a:defRPr sz="2400">
                <a:solidFill>
                  <a:srgbClr val="0000FF"/>
                </a:solidFill>
                <a:latin typeface="Comic Sans MS" charset="0"/>
              </a:defRPr>
            </a:lvl9pPr>
          </a:lstStyle>
          <a:p>
            <a:fld id="{4E80EB33-9F17-468E-A748-E4F13E3A001F}" type="slidenum">
              <a:rPr lang="x-none" sz="1400" smtClean="0">
                <a:solidFill>
                  <a:schemeClr val="tx1"/>
                </a:solidFill>
                <a:latin typeface="Arial" panose="020B0604020202020204" pitchFamily="34" charset="0"/>
              </a:rPr>
              <a:pPr/>
              <a:t>80</a:t>
            </a:fld>
            <a:endParaRPr lang="en-US" sz="1400" dirty="0">
              <a:solidFill>
                <a:schemeClr val="tx1"/>
              </a:solidFill>
              <a:latin typeface="Arial" panose="020B0604020202020204" pitchFamily="34" charset="0"/>
            </a:endParaRPr>
          </a:p>
        </p:txBody>
      </p:sp>
      <p:sp>
        <p:nvSpPr>
          <p:cNvPr id="77828" name="Rectangle 2"/>
          <p:cNvSpPr>
            <a:spLocks noGrp="1" noChangeArrowheads="1"/>
          </p:cNvSpPr>
          <p:nvPr>
            <p:ph type="title" idx="4294967295"/>
          </p:nvPr>
        </p:nvSpPr>
        <p:spPr/>
        <p:txBody>
          <a:bodyPr/>
          <a:lstStyle/>
          <a:p>
            <a:pPr defTabSz="1008063"/>
            <a:r>
              <a:rPr lang="en-US" dirty="0"/>
              <a:t>Recursive Split Ordering</a:t>
            </a:r>
          </a:p>
        </p:txBody>
      </p:sp>
      <p:sp>
        <p:nvSpPr>
          <p:cNvPr id="77844" name="Line 18"/>
          <p:cNvSpPr>
            <a:spLocks noChangeShapeType="1"/>
          </p:cNvSpPr>
          <p:nvPr/>
        </p:nvSpPr>
        <p:spPr bwMode="auto">
          <a:xfrm flipV="1">
            <a:off x="1062038" y="2547938"/>
            <a:ext cx="473075" cy="381000"/>
          </a:xfrm>
          <a:prstGeom prst="line">
            <a:avLst/>
          </a:prstGeom>
          <a:noFill/>
          <a:ln w="76200">
            <a:solidFill>
              <a:srgbClr val="FF0000"/>
            </a:solidFill>
            <a:round/>
            <a:headEnd type="oval" w="sm" len="sm"/>
            <a:tailEnd type="triangle" w="med" len="med"/>
          </a:ln>
          <a:extLst>
            <a:ext uri="{909E8E84-426E-40DD-AFC4-6F175D3DCCD1}">
              <a14:hiddenFill xmlns:a14="http://schemas.microsoft.com/office/drawing/2010/main">
                <a:noFill/>
              </a14:hiddenFill>
            </a:ext>
          </a:extLst>
        </p:spPr>
        <p:txBody>
          <a:bodyPr/>
          <a:lstStyle/>
          <a:p>
            <a:endParaRPr lang="en-US" dirty="0">
              <a:latin typeface="Arial" panose="020B0604020202020204" pitchFamily="34" charset="0"/>
              <a:cs typeface="Arial" panose="020B0604020202020204" pitchFamily="34" charset="0"/>
            </a:endParaRPr>
          </a:p>
        </p:txBody>
      </p:sp>
      <p:sp>
        <p:nvSpPr>
          <p:cNvPr id="77855" name="Text Box 29"/>
          <p:cNvSpPr txBox="1">
            <a:spLocks noChangeArrowheads="1"/>
          </p:cNvSpPr>
          <p:nvPr/>
        </p:nvSpPr>
        <p:spPr bwMode="auto">
          <a:xfrm>
            <a:off x="4499117" y="1871663"/>
            <a:ext cx="560246" cy="42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defTabSz="828675">
              <a:defRPr sz="2400">
                <a:solidFill>
                  <a:srgbClr val="0000FF"/>
                </a:solidFill>
                <a:latin typeface="Comic Sans MS" charset="0"/>
              </a:defRPr>
            </a:lvl1pPr>
            <a:lvl2pPr marL="742950" indent="-285750" defTabSz="828675">
              <a:defRPr sz="2400">
                <a:solidFill>
                  <a:srgbClr val="0000FF"/>
                </a:solidFill>
                <a:latin typeface="Comic Sans MS" charset="0"/>
              </a:defRPr>
            </a:lvl2pPr>
            <a:lvl3pPr marL="1143000" indent="-228600" defTabSz="828675">
              <a:defRPr sz="2400">
                <a:solidFill>
                  <a:srgbClr val="0000FF"/>
                </a:solidFill>
                <a:latin typeface="Comic Sans MS" charset="0"/>
              </a:defRPr>
            </a:lvl3pPr>
            <a:lvl4pPr marL="1600200" indent="-228600" defTabSz="828675">
              <a:defRPr sz="2400">
                <a:solidFill>
                  <a:srgbClr val="0000FF"/>
                </a:solidFill>
                <a:latin typeface="Comic Sans MS" charset="0"/>
              </a:defRPr>
            </a:lvl4pPr>
            <a:lvl5pPr marL="2057400" indent="-228600" defTabSz="828675">
              <a:defRPr sz="2400">
                <a:solidFill>
                  <a:srgbClr val="0000FF"/>
                </a:solidFill>
                <a:latin typeface="Comic Sans MS" charset="0"/>
              </a:defRPr>
            </a:lvl5pPr>
            <a:lvl6pPr marL="2514600" indent="-228600" algn="r" defTabSz="828675" eaLnBrk="0" fontAlgn="base" hangingPunct="0">
              <a:spcBef>
                <a:spcPct val="0"/>
              </a:spcBef>
              <a:spcAft>
                <a:spcPct val="0"/>
              </a:spcAft>
              <a:defRPr sz="2400">
                <a:solidFill>
                  <a:srgbClr val="0000FF"/>
                </a:solidFill>
                <a:latin typeface="Comic Sans MS" charset="0"/>
              </a:defRPr>
            </a:lvl6pPr>
            <a:lvl7pPr marL="2971800" indent="-228600" algn="r" defTabSz="828675" eaLnBrk="0" fontAlgn="base" hangingPunct="0">
              <a:spcBef>
                <a:spcPct val="0"/>
              </a:spcBef>
              <a:spcAft>
                <a:spcPct val="0"/>
              </a:spcAft>
              <a:defRPr sz="2400">
                <a:solidFill>
                  <a:srgbClr val="0000FF"/>
                </a:solidFill>
                <a:latin typeface="Comic Sans MS" charset="0"/>
              </a:defRPr>
            </a:lvl7pPr>
            <a:lvl8pPr marL="3429000" indent="-228600" algn="r" defTabSz="828675" eaLnBrk="0" fontAlgn="base" hangingPunct="0">
              <a:spcBef>
                <a:spcPct val="0"/>
              </a:spcBef>
              <a:spcAft>
                <a:spcPct val="0"/>
              </a:spcAft>
              <a:defRPr sz="2400">
                <a:solidFill>
                  <a:srgbClr val="0000FF"/>
                </a:solidFill>
                <a:latin typeface="Comic Sans MS" charset="0"/>
              </a:defRPr>
            </a:lvl8pPr>
            <a:lvl9pPr marL="3886200" indent="-228600" algn="r" defTabSz="828675" eaLnBrk="0" fontAlgn="base" hangingPunct="0">
              <a:spcBef>
                <a:spcPct val="0"/>
              </a:spcBef>
              <a:spcAft>
                <a:spcPct val="0"/>
              </a:spcAft>
              <a:defRPr sz="2400">
                <a:solidFill>
                  <a:srgbClr val="0000FF"/>
                </a:solidFill>
                <a:latin typeface="Comic Sans MS" charset="0"/>
              </a:defRPr>
            </a:lvl9pPr>
          </a:lstStyle>
          <a:p>
            <a:pPr rtl="1" eaLnBrk="1" hangingPunct="1"/>
            <a:r>
              <a:rPr kumimoji="1" lang="en-US" sz="2200" b="1" dirty="0">
                <a:solidFill>
                  <a:srgbClr val="FF3300"/>
                </a:solidFill>
                <a:latin typeface="Arial" panose="020B0604020202020204" pitchFamily="34" charset="0"/>
                <a:cs typeface="Arial" panose="020B0604020202020204" pitchFamily="34" charset="0"/>
              </a:rPr>
              <a:t>1/2</a:t>
            </a:r>
          </a:p>
        </p:txBody>
      </p:sp>
      <p:sp>
        <p:nvSpPr>
          <p:cNvPr id="77857" name="Freeform 31"/>
          <p:cNvSpPr>
            <a:spLocks/>
          </p:cNvSpPr>
          <p:nvPr/>
        </p:nvSpPr>
        <p:spPr bwMode="auto">
          <a:xfrm>
            <a:off x="1062038" y="2671763"/>
            <a:ext cx="4052887" cy="646112"/>
          </a:xfrm>
          <a:custGeom>
            <a:avLst/>
            <a:gdLst>
              <a:gd name="T0" fmla="*/ 0 w 2400"/>
              <a:gd name="T1" fmla="*/ 2147483647 h 639"/>
              <a:gd name="T2" fmla="*/ 2147483647 w 2400"/>
              <a:gd name="T3" fmla="*/ 2147483647 h 639"/>
              <a:gd name="T4" fmla="*/ 2147483647 w 2400"/>
              <a:gd name="T5" fmla="*/ 2147483647 h 639"/>
              <a:gd name="T6" fmla="*/ 2147483647 w 2400"/>
              <a:gd name="T7" fmla="*/ 2147483647 h 639"/>
              <a:gd name="T8" fmla="*/ 2147483647 w 2400"/>
              <a:gd name="T9" fmla="*/ 0 h 639"/>
              <a:gd name="T10" fmla="*/ 0 60000 65536"/>
              <a:gd name="T11" fmla="*/ 0 60000 65536"/>
              <a:gd name="T12" fmla="*/ 0 60000 65536"/>
              <a:gd name="T13" fmla="*/ 0 60000 65536"/>
              <a:gd name="T14" fmla="*/ 0 60000 65536"/>
              <a:gd name="T15" fmla="*/ 0 w 2400"/>
              <a:gd name="T16" fmla="*/ 0 h 639"/>
              <a:gd name="T17" fmla="*/ 2400 w 2400"/>
              <a:gd name="T18" fmla="*/ 639 h 639"/>
            </a:gdLst>
            <a:ahLst/>
            <a:cxnLst>
              <a:cxn ang="T10">
                <a:pos x="T0" y="T1"/>
              </a:cxn>
              <a:cxn ang="T11">
                <a:pos x="T2" y="T3"/>
              </a:cxn>
              <a:cxn ang="T12">
                <a:pos x="T4" y="T5"/>
              </a:cxn>
              <a:cxn ang="T13">
                <a:pos x="T6" y="T7"/>
              </a:cxn>
              <a:cxn ang="T14">
                <a:pos x="T8" y="T9"/>
              </a:cxn>
            </a:cxnLst>
            <a:rect l="T15" t="T16" r="T17" b="T18"/>
            <a:pathLst>
              <a:path w="2400" h="639">
                <a:moveTo>
                  <a:pt x="0" y="639"/>
                </a:moveTo>
                <a:lnTo>
                  <a:pt x="837" y="622"/>
                </a:lnTo>
                <a:cubicBezTo>
                  <a:pt x="1095" y="606"/>
                  <a:pt x="1349" y="581"/>
                  <a:pt x="1550" y="540"/>
                </a:cubicBezTo>
                <a:cubicBezTo>
                  <a:pt x="1751" y="499"/>
                  <a:pt x="1901" y="465"/>
                  <a:pt x="2043" y="375"/>
                </a:cubicBezTo>
                <a:cubicBezTo>
                  <a:pt x="2185" y="285"/>
                  <a:pt x="2326" y="78"/>
                  <a:pt x="2400" y="0"/>
                </a:cubicBezTo>
              </a:path>
            </a:pathLst>
          </a:custGeom>
          <a:noFill/>
          <a:ln w="76200">
            <a:solidFill>
              <a:srgbClr val="FF0000"/>
            </a:solidFill>
            <a:round/>
            <a:headEnd type="oval" w="sm" len="sm"/>
            <a:tailEnd type="triangle" w="med" len="med"/>
          </a:ln>
          <a:extLst>
            <a:ext uri="{909E8E84-426E-40DD-AFC4-6F175D3DCCD1}">
              <a14:hiddenFill xmlns:a14="http://schemas.microsoft.com/office/drawing/2010/main">
                <a:solidFill>
                  <a:srgbClr val="FFFFFF"/>
                </a:solidFill>
              </a14:hiddenFill>
            </a:ext>
          </a:extLst>
        </p:spPr>
        <p:txBody>
          <a:bodyP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77861" name="Freeform 35"/>
          <p:cNvSpPr>
            <a:spLocks/>
          </p:cNvSpPr>
          <p:nvPr/>
        </p:nvSpPr>
        <p:spPr bwMode="auto">
          <a:xfrm>
            <a:off x="1062038" y="2644775"/>
            <a:ext cx="5780087" cy="1312863"/>
          </a:xfrm>
          <a:custGeom>
            <a:avLst/>
            <a:gdLst>
              <a:gd name="T0" fmla="*/ 0 w 3264"/>
              <a:gd name="T1" fmla="*/ 2147483647 h 1311"/>
              <a:gd name="T2" fmla="*/ 2147483647 w 3264"/>
              <a:gd name="T3" fmla="*/ 2147483647 h 1311"/>
              <a:gd name="T4" fmla="*/ 2147483647 w 3264"/>
              <a:gd name="T5" fmla="*/ 2147483647 h 1311"/>
              <a:gd name="T6" fmla="*/ 2147483647 w 3264"/>
              <a:gd name="T7" fmla="*/ 2147483647 h 1311"/>
              <a:gd name="T8" fmla="*/ 2147483647 w 3264"/>
              <a:gd name="T9" fmla="*/ 2147483647 h 1311"/>
              <a:gd name="T10" fmla="*/ 2147483647 w 3264"/>
              <a:gd name="T11" fmla="*/ 0 h 1311"/>
              <a:gd name="T12" fmla="*/ 0 60000 65536"/>
              <a:gd name="T13" fmla="*/ 0 60000 65536"/>
              <a:gd name="T14" fmla="*/ 0 60000 65536"/>
              <a:gd name="T15" fmla="*/ 0 60000 65536"/>
              <a:gd name="T16" fmla="*/ 0 60000 65536"/>
              <a:gd name="T17" fmla="*/ 0 60000 65536"/>
              <a:gd name="T18" fmla="*/ 0 w 3264"/>
              <a:gd name="T19" fmla="*/ 0 h 1311"/>
              <a:gd name="T20" fmla="*/ 3264 w 3264"/>
              <a:gd name="T21" fmla="*/ 1311 h 1311"/>
            </a:gdLst>
            <a:ahLst/>
            <a:cxnLst>
              <a:cxn ang="T12">
                <a:pos x="T0" y="T1"/>
              </a:cxn>
              <a:cxn ang="T13">
                <a:pos x="T2" y="T3"/>
              </a:cxn>
              <a:cxn ang="T14">
                <a:pos x="T4" y="T5"/>
              </a:cxn>
              <a:cxn ang="T15">
                <a:pos x="T6" y="T7"/>
              </a:cxn>
              <a:cxn ang="T16">
                <a:pos x="T8" y="T9"/>
              </a:cxn>
              <a:cxn ang="T17">
                <a:pos x="T10" y="T11"/>
              </a:cxn>
            </a:cxnLst>
            <a:rect l="T18" t="T19" r="T20" b="T21"/>
            <a:pathLst>
              <a:path w="3264" h="1311">
                <a:moveTo>
                  <a:pt x="0" y="1311"/>
                </a:moveTo>
                <a:cubicBezTo>
                  <a:pt x="194" y="1299"/>
                  <a:pt x="826" y="1284"/>
                  <a:pt x="1166" y="1240"/>
                </a:cubicBezTo>
                <a:cubicBezTo>
                  <a:pt x="1506" y="1196"/>
                  <a:pt x="1818" y="1110"/>
                  <a:pt x="2043" y="1048"/>
                </a:cubicBezTo>
                <a:cubicBezTo>
                  <a:pt x="2268" y="986"/>
                  <a:pt x="2339" y="969"/>
                  <a:pt x="2519" y="867"/>
                </a:cubicBezTo>
                <a:cubicBezTo>
                  <a:pt x="2699" y="765"/>
                  <a:pt x="2998" y="583"/>
                  <a:pt x="3122" y="438"/>
                </a:cubicBezTo>
                <a:cubicBezTo>
                  <a:pt x="3246" y="293"/>
                  <a:pt x="3235" y="91"/>
                  <a:pt x="3264" y="0"/>
                </a:cubicBezTo>
              </a:path>
            </a:pathLst>
          </a:custGeom>
          <a:noFill/>
          <a:ln w="76200">
            <a:solidFill>
              <a:srgbClr val="FF0000"/>
            </a:solidFill>
            <a:round/>
            <a:headEnd type="oval" w="sm" len="sm"/>
            <a:tailEnd type="triangle" w="med" len="med"/>
          </a:ln>
          <a:extLst>
            <a:ext uri="{909E8E84-426E-40DD-AFC4-6F175D3DCCD1}">
              <a14:hiddenFill xmlns:a14="http://schemas.microsoft.com/office/drawing/2010/main">
                <a:solidFill>
                  <a:srgbClr val="FFFFFF"/>
                </a:solidFill>
              </a14:hiddenFill>
            </a:ext>
          </a:extLst>
        </p:spPr>
        <p:txBody>
          <a:bodyP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77862" name="Freeform 36"/>
          <p:cNvSpPr>
            <a:spLocks/>
          </p:cNvSpPr>
          <p:nvPr/>
        </p:nvSpPr>
        <p:spPr bwMode="auto">
          <a:xfrm>
            <a:off x="1062038" y="2643188"/>
            <a:ext cx="2324100" cy="982662"/>
          </a:xfrm>
          <a:custGeom>
            <a:avLst/>
            <a:gdLst>
              <a:gd name="T0" fmla="*/ 0 w 1559"/>
              <a:gd name="T1" fmla="*/ 2147483647 h 996"/>
              <a:gd name="T2" fmla="*/ 2147483647 w 1559"/>
              <a:gd name="T3" fmla="*/ 2147483647 h 996"/>
              <a:gd name="T4" fmla="*/ 2147483647 w 1559"/>
              <a:gd name="T5" fmla="*/ 2147483647 h 996"/>
              <a:gd name="T6" fmla="*/ 2147483647 w 1559"/>
              <a:gd name="T7" fmla="*/ 0 h 996"/>
              <a:gd name="T8" fmla="*/ 0 60000 65536"/>
              <a:gd name="T9" fmla="*/ 0 60000 65536"/>
              <a:gd name="T10" fmla="*/ 0 60000 65536"/>
              <a:gd name="T11" fmla="*/ 0 60000 65536"/>
              <a:gd name="T12" fmla="*/ 0 w 1559"/>
              <a:gd name="T13" fmla="*/ 0 h 996"/>
              <a:gd name="T14" fmla="*/ 1559 w 1559"/>
              <a:gd name="T15" fmla="*/ 996 h 996"/>
            </a:gdLst>
            <a:ahLst/>
            <a:cxnLst>
              <a:cxn ang="T8">
                <a:pos x="T0" y="T1"/>
              </a:cxn>
              <a:cxn ang="T9">
                <a:pos x="T2" y="T3"/>
              </a:cxn>
              <a:cxn ang="T10">
                <a:pos x="T4" y="T5"/>
              </a:cxn>
              <a:cxn ang="T11">
                <a:pos x="T6" y="T7"/>
              </a:cxn>
            </a:cxnLst>
            <a:rect l="T12" t="T13" r="T14" b="T15"/>
            <a:pathLst>
              <a:path w="1559" h="996">
                <a:moveTo>
                  <a:pt x="0" y="996"/>
                </a:moveTo>
                <a:cubicBezTo>
                  <a:pt x="107" y="973"/>
                  <a:pt x="426" y="954"/>
                  <a:pt x="645" y="860"/>
                </a:cubicBezTo>
                <a:cubicBezTo>
                  <a:pt x="864" y="766"/>
                  <a:pt x="1160" y="573"/>
                  <a:pt x="1312" y="430"/>
                </a:cubicBezTo>
                <a:cubicBezTo>
                  <a:pt x="1464" y="287"/>
                  <a:pt x="1508" y="90"/>
                  <a:pt x="1559" y="0"/>
                </a:cubicBezTo>
              </a:path>
            </a:pathLst>
          </a:custGeom>
          <a:noFill/>
          <a:ln w="76200">
            <a:solidFill>
              <a:srgbClr val="FF0000"/>
            </a:solidFill>
            <a:round/>
            <a:headEnd type="oval" w="sm" len="sm"/>
            <a:tailEnd type="triangle" w="med" len="med"/>
          </a:ln>
          <a:extLst>
            <a:ext uri="{909E8E84-426E-40DD-AFC4-6F175D3DCCD1}">
              <a14:hiddenFill xmlns:a14="http://schemas.microsoft.com/office/drawing/2010/main">
                <a:solidFill>
                  <a:srgbClr val="FFFFFF"/>
                </a:solidFill>
              </a14:hiddenFill>
            </a:ext>
          </a:extLst>
        </p:spPr>
        <p:txBody>
          <a:bodyPr/>
          <a:lstStyle/>
          <a:p>
            <a:pPr algn="ctr" eaLnBrk="1" hangingPunct="1">
              <a:lnSpc>
                <a:spcPct val="70000"/>
              </a:lnSpc>
              <a:spcBef>
                <a:spcPct val="30000"/>
              </a:spcBef>
            </a:pPr>
            <a:endParaRPr lang="en-US" sz="2800" b="1" dirty="0">
              <a:latin typeface="Arial" panose="020B0604020202020204" pitchFamily="34" charset="0"/>
              <a:cs typeface="Arial" panose="020B0604020202020204" pitchFamily="34" charset="0"/>
            </a:endParaRPr>
          </a:p>
        </p:txBody>
      </p:sp>
      <p:sp>
        <p:nvSpPr>
          <p:cNvPr id="77863" name="Text Box 37"/>
          <p:cNvSpPr txBox="1">
            <a:spLocks noChangeArrowheads="1"/>
          </p:cNvSpPr>
          <p:nvPr/>
        </p:nvSpPr>
        <p:spPr bwMode="auto">
          <a:xfrm>
            <a:off x="2806842" y="1871663"/>
            <a:ext cx="560246" cy="42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defTabSz="828675">
              <a:defRPr sz="2400">
                <a:solidFill>
                  <a:srgbClr val="0000FF"/>
                </a:solidFill>
                <a:latin typeface="Comic Sans MS" charset="0"/>
              </a:defRPr>
            </a:lvl1pPr>
            <a:lvl2pPr marL="742950" indent="-285750" defTabSz="828675">
              <a:defRPr sz="2400">
                <a:solidFill>
                  <a:srgbClr val="0000FF"/>
                </a:solidFill>
                <a:latin typeface="Comic Sans MS" charset="0"/>
              </a:defRPr>
            </a:lvl2pPr>
            <a:lvl3pPr marL="1143000" indent="-228600" defTabSz="828675">
              <a:defRPr sz="2400">
                <a:solidFill>
                  <a:srgbClr val="0000FF"/>
                </a:solidFill>
                <a:latin typeface="Comic Sans MS" charset="0"/>
              </a:defRPr>
            </a:lvl3pPr>
            <a:lvl4pPr marL="1600200" indent="-228600" defTabSz="828675">
              <a:defRPr sz="2400">
                <a:solidFill>
                  <a:srgbClr val="0000FF"/>
                </a:solidFill>
                <a:latin typeface="Comic Sans MS" charset="0"/>
              </a:defRPr>
            </a:lvl4pPr>
            <a:lvl5pPr marL="2057400" indent="-228600" defTabSz="828675">
              <a:defRPr sz="2400">
                <a:solidFill>
                  <a:srgbClr val="0000FF"/>
                </a:solidFill>
                <a:latin typeface="Comic Sans MS" charset="0"/>
              </a:defRPr>
            </a:lvl5pPr>
            <a:lvl6pPr marL="2514600" indent="-228600" algn="r" defTabSz="828675" eaLnBrk="0" fontAlgn="base" hangingPunct="0">
              <a:spcBef>
                <a:spcPct val="0"/>
              </a:spcBef>
              <a:spcAft>
                <a:spcPct val="0"/>
              </a:spcAft>
              <a:defRPr sz="2400">
                <a:solidFill>
                  <a:srgbClr val="0000FF"/>
                </a:solidFill>
                <a:latin typeface="Comic Sans MS" charset="0"/>
              </a:defRPr>
            </a:lvl6pPr>
            <a:lvl7pPr marL="2971800" indent="-228600" algn="r" defTabSz="828675" eaLnBrk="0" fontAlgn="base" hangingPunct="0">
              <a:spcBef>
                <a:spcPct val="0"/>
              </a:spcBef>
              <a:spcAft>
                <a:spcPct val="0"/>
              </a:spcAft>
              <a:defRPr sz="2400">
                <a:solidFill>
                  <a:srgbClr val="0000FF"/>
                </a:solidFill>
                <a:latin typeface="Comic Sans MS" charset="0"/>
              </a:defRPr>
            </a:lvl7pPr>
            <a:lvl8pPr marL="3429000" indent="-228600" algn="r" defTabSz="828675" eaLnBrk="0" fontAlgn="base" hangingPunct="0">
              <a:spcBef>
                <a:spcPct val="0"/>
              </a:spcBef>
              <a:spcAft>
                <a:spcPct val="0"/>
              </a:spcAft>
              <a:defRPr sz="2400">
                <a:solidFill>
                  <a:srgbClr val="0000FF"/>
                </a:solidFill>
                <a:latin typeface="Comic Sans MS" charset="0"/>
              </a:defRPr>
            </a:lvl8pPr>
            <a:lvl9pPr marL="3886200" indent="-228600" algn="r" defTabSz="828675" eaLnBrk="0" fontAlgn="base" hangingPunct="0">
              <a:spcBef>
                <a:spcPct val="0"/>
              </a:spcBef>
              <a:spcAft>
                <a:spcPct val="0"/>
              </a:spcAft>
              <a:defRPr sz="2400">
                <a:solidFill>
                  <a:srgbClr val="0000FF"/>
                </a:solidFill>
                <a:latin typeface="Comic Sans MS" charset="0"/>
              </a:defRPr>
            </a:lvl9pPr>
          </a:lstStyle>
          <a:p>
            <a:pPr rtl="1" eaLnBrk="1" hangingPunct="1"/>
            <a:r>
              <a:rPr kumimoji="1" lang="en-US" sz="2200" b="1" dirty="0">
                <a:solidFill>
                  <a:srgbClr val="FF3300"/>
                </a:solidFill>
                <a:latin typeface="Arial" panose="020B0604020202020204" pitchFamily="34" charset="0"/>
                <a:cs typeface="Arial" panose="020B0604020202020204" pitchFamily="34" charset="0"/>
              </a:rPr>
              <a:t>1/4</a:t>
            </a:r>
          </a:p>
        </p:txBody>
      </p:sp>
      <p:sp>
        <p:nvSpPr>
          <p:cNvPr id="77864" name="Text Box 38"/>
          <p:cNvSpPr txBox="1">
            <a:spLocks noChangeArrowheads="1"/>
          </p:cNvSpPr>
          <p:nvPr/>
        </p:nvSpPr>
        <p:spPr bwMode="auto">
          <a:xfrm>
            <a:off x="6194567" y="1871663"/>
            <a:ext cx="560246" cy="42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defTabSz="828675">
              <a:defRPr sz="2400">
                <a:solidFill>
                  <a:srgbClr val="0000FF"/>
                </a:solidFill>
                <a:latin typeface="Comic Sans MS" charset="0"/>
              </a:defRPr>
            </a:lvl1pPr>
            <a:lvl2pPr marL="742950" indent="-285750" defTabSz="828675">
              <a:defRPr sz="2400">
                <a:solidFill>
                  <a:srgbClr val="0000FF"/>
                </a:solidFill>
                <a:latin typeface="Comic Sans MS" charset="0"/>
              </a:defRPr>
            </a:lvl2pPr>
            <a:lvl3pPr marL="1143000" indent="-228600" defTabSz="828675">
              <a:defRPr sz="2400">
                <a:solidFill>
                  <a:srgbClr val="0000FF"/>
                </a:solidFill>
                <a:latin typeface="Comic Sans MS" charset="0"/>
              </a:defRPr>
            </a:lvl3pPr>
            <a:lvl4pPr marL="1600200" indent="-228600" defTabSz="828675">
              <a:defRPr sz="2400">
                <a:solidFill>
                  <a:srgbClr val="0000FF"/>
                </a:solidFill>
                <a:latin typeface="Comic Sans MS" charset="0"/>
              </a:defRPr>
            </a:lvl4pPr>
            <a:lvl5pPr marL="2057400" indent="-228600" defTabSz="828675">
              <a:defRPr sz="2400">
                <a:solidFill>
                  <a:srgbClr val="0000FF"/>
                </a:solidFill>
                <a:latin typeface="Comic Sans MS" charset="0"/>
              </a:defRPr>
            </a:lvl5pPr>
            <a:lvl6pPr marL="2514600" indent="-228600" algn="r" defTabSz="828675" eaLnBrk="0" fontAlgn="base" hangingPunct="0">
              <a:spcBef>
                <a:spcPct val="0"/>
              </a:spcBef>
              <a:spcAft>
                <a:spcPct val="0"/>
              </a:spcAft>
              <a:defRPr sz="2400">
                <a:solidFill>
                  <a:srgbClr val="0000FF"/>
                </a:solidFill>
                <a:latin typeface="Comic Sans MS" charset="0"/>
              </a:defRPr>
            </a:lvl6pPr>
            <a:lvl7pPr marL="2971800" indent="-228600" algn="r" defTabSz="828675" eaLnBrk="0" fontAlgn="base" hangingPunct="0">
              <a:spcBef>
                <a:spcPct val="0"/>
              </a:spcBef>
              <a:spcAft>
                <a:spcPct val="0"/>
              </a:spcAft>
              <a:defRPr sz="2400">
                <a:solidFill>
                  <a:srgbClr val="0000FF"/>
                </a:solidFill>
                <a:latin typeface="Comic Sans MS" charset="0"/>
              </a:defRPr>
            </a:lvl7pPr>
            <a:lvl8pPr marL="3429000" indent="-228600" algn="r" defTabSz="828675" eaLnBrk="0" fontAlgn="base" hangingPunct="0">
              <a:spcBef>
                <a:spcPct val="0"/>
              </a:spcBef>
              <a:spcAft>
                <a:spcPct val="0"/>
              </a:spcAft>
              <a:defRPr sz="2400">
                <a:solidFill>
                  <a:srgbClr val="0000FF"/>
                </a:solidFill>
                <a:latin typeface="Comic Sans MS" charset="0"/>
              </a:defRPr>
            </a:lvl8pPr>
            <a:lvl9pPr marL="3886200" indent="-228600" algn="r" defTabSz="828675" eaLnBrk="0" fontAlgn="base" hangingPunct="0">
              <a:spcBef>
                <a:spcPct val="0"/>
              </a:spcBef>
              <a:spcAft>
                <a:spcPct val="0"/>
              </a:spcAft>
              <a:defRPr sz="2400">
                <a:solidFill>
                  <a:srgbClr val="0000FF"/>
                </a:solidFill>
                <a:latin typeface="Comic Sans MS" charset="0"/>
              </a:defRPr>
            </a:lvl9pPr>
          </a:lstStyle>
          <a:p>
            <a:pPr rtl="1" eaLnBrk="1" hangingPunct="1"/>
            <a:r>
              <a:rPr kumimoji="1" lang="en-US" sz="2200" b="1" dirty="0">
                <a:solidFill>
                  <a:srgbClr val="FF3300"/>
                </a:solidFill>
                <a:latin typeface="Arial" panose="020B0604020202020204" pitchFamily="34" charset="0"/>
                <a:cs typeface="Arial" panose="020B0604020202020204" pitchFamily="34" charset="0"/>
              </a:rPr>
              <a:t>3/4</a:t>
            </a:r>
          </a:p>
        </p:txBody>
      </p:sp>
      <p:sp>
        <p:nvSpPr>
          <p:cNvPr id="77875" name="Text Box 49"/>
          <p:cNvSpPr txBox="1">
            <a:spLocks noChangeArrowheads="1"/>
          </p:cNvSpPr>
          <p:nvPr/>
        </p:nvSpPr>
        <p:spPr bwMode="auto">
          <a:xfrm>
            <a:off x="904875" y="4573588"/>
            <a:ext cx="6824663" cy="8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defTabSz="828675">
              <a:defRPr sz="2400">
                <a:solidFill>
                  <a:srgbClr val="0000FF"/>
                </a:solidFill>
                <a:latin typeface="Comic Sans MS" charset="0"/>
              </a:defRPr>
            </a:lvl1pPr>
            <a:lvl2pPr marL="742950" indent="-285750" defTabSz="828675">
              <a:defRPr sz="2400">
                <a:solidFill>
                  <a:srgbClr val="0000FF"/>
                </a:solidFill>
                <a:latin typeface="Comic Sans MS" charset="0"/>
              </a:defRPr>
            </a:lvl2pPr>
            <a:lvl3pPr marL="1143000" indent="-228600" defTabSz="828675">
              <a:defRPr sz="2400">
                <a:solidFill>
                  <a:srgbClr val="0000FF"/>
                </a:solidFill>
                <a:latin typeface="Comic Sans MS" charset="0"/>
              </a:defRPr>
            </a:lvl3pPr>
            <a:lvl4pPr marL="1600200" indent="-228600" defTabSz="828675">
              <a:defRPr sz="2400">
                <a:solidFill>
                  <a:srgbClr val="0000FF"/>
                </a:solidFill>
                <a:latin typeface="Comic Sans MS" charset="0"/>
              </a:defRPr>
            </a:lvl4pPr>
            <a:lvl5pPr marL="2057400" indent="-228600" defTabSz="828675">
              <a:defRPr sz="2400">
                <a:solidFill>
                  <a:srgbClr val="0000FF"/>
                </a:solidFill>
                <a:latin typeface="Comic Sans MS" charset="0"/>
              </a:defRPr>
            </a:lvl5pPr>
            <a:lvl6pPr marL="2514600" indent="-228600" algn="r" defTabSz="828675" eaLnBrk="0" fontAlgn="base" hangingPunct="0">
              <a:spcBef>
                <a:spcPct val="0"/>
              </a:spcBef>
              <a:spcAft>
                <a:spcPct val="0"/>
              </a:spcAft>
              <a:defRPr sz="2400">
                <a:solidFill>
                  <a:srgbClr val="0000FF"/>
                </a:solidFill>
                <a:latin typeface="Comic Sans MS" charset="0"/>
              </a:defRPr>
            </a:lvl6pPr>
            <a:lvl7pPr marL="2971800" indent="-228600" algn="r" defTabSz="828675" eaLnBrk="0" fontAlgn="base" hangingPunct="0">
              <a:spcBef>
                <a:spcPct val="0"/>
              </a:spcBef>
              <a:spcAft>
                <a:spcPct val="0"/>
              </a:spcAft>
              <a:defRPr sz="2400">
                <a:solidFill>
                  <a:srgbClr val="0000FF"/>
                </a:solidFill>
                <a:latin typeface="Comic Sans MS" charset="0"/>
              </a:defRPr>
            </a:lvl7pPr>
            <a:lvl8pPr marL="3429000" indent="-228600" algn="r" defTabSz="828675" eaLnBrk="0" fontAlgn="base" hangingPunct="0">
              <a:spcBef>
                <a:spcPct val="0"/>
              </a:spcBef>
              <a:spcAft>
                <a:spcPct val="0"/>
              </a:spcAft>
              <a:defRPr sz="2400">
                <a:solidFill>
                  <a:srgbClr val="0000FF"/>
                </a:solidFill>
                <a:latin typeface="Comic Sans MS" charset="0"/>
              </a:defRPr>
            </a:lvl8pPr>
            <a:lvl9pPr marL="3886200" indent="-228600" algn="r" defTabSz="828675" eaLnBrk="0" fontAlgn="base" hangingPunct="0">
              <a:spcBef>
                <a:spcPct val="0"/>
              </a:spcBef>
              <a:spcAft>
                <a:spcPct val="0"/>
              </a:spcAft>
              <a:defRPr sz="2400">
                <a:solidFill>
                  <a:srgbClr val="0000FF"/>
                </a:solidFill>
                <a:latin typeface="Comic Sans MS" charset="0"/>
              </a:defRPr>
            </a:lvl9pPr>
          </a:lstStyle>
          <a:p>
            <a:pPr algn="ctr" eaLnBrk="1" hangingPunct="1"/>
            <a:r>
              <a:rPr kumimoji="1" lang="en-US" sz="2500" dirty="0">
                <a:solidFill>
                  <a:srgbClr val="FFFF00"/>
                </a:solidFill>
                <a:latin typeface="Arial" panose="020B0604020202020204" pitchFamily="34" charset="0"/>
                <a:cs typeface="Arial" panose="020B0604020202020204" pitchFamily="34" charset="0"/>
              </a:rPr>
              <a:t>List entries sorted in order that allows recursive splitting. How?</a:t>
            </a:r>
          </a:p>
        </p:txBody>
      </p:sp>
      <p:grpSp>
        <p:nvGrpSpPr>
          <p:cNvPr id="37" name="Group 36">
            <a:extLst>
              <a:ext uri="{FF2B5EF4-FFF2-40B4-BE49-F238E27FC236}">
                <a16:creationId xmlns:a16="http://schemas.microsoft.com/office/drawing/2014/main" id="{74044D69-DCC1-B659-A01D-C6065AE686A1}"/>
              </a:ext>
            </a:extLst>
          </p:cNvPr>
          <p:cNvGrpSpPr/>
          <p:nvPr/>
        </p:nvGrpSpPr>
        <p:grpSpPr>
          <a:xfrm>
            <a:off x="685798" y="2772499"/>
            <a:ext cx="473077" cy="1313321"/>
            <a:chOff x="685798" y="2772499"/>
            <a:chExt cx="473077" cy="1313321"/>
          </a:xfrm>
        </p:grpSpPr>
        <p:grpSp>
          <p:nvGrpSpPr>
            <p:cNvPr id="38" name="Group 37">
              <a:extLst>
                <a:ext uri="{FF2B5EF4-FFF2-40B4-BE49-F238E27FC236}">
                  <a16:creationId xmlns:a16="http://schemas.microsoft.com/office/drawing/2014/main" id="{D1CD7F39-AC2C-FE4E-7D13-3953DAF80300}"/>
                </a:ext>
              </a:extLst>
            </p:cNvPr>
            <p:cNvGrpSpPr/>
            <p:nvPr/>
          </p:nvGrpSpPr>
          <p:grpSpPr>
            <a:xfrm>
              <a:off x="685799" y="2772499"/>
              <a:ext cx="473076" cy="656820"/>
              <a:chOff x="685799" y="2772499"/>
              <a:chExt cx="473076" cy="656820"/>
            </a:xfrm>
          </p:grpSpPr>
          <p:sp>
            <p:nvSpPr>
              <p:cNvPr id="42" name="AutoShape 6">
                <a:extLst>
                  <a:ext uri="{FF2B5EF4-FFF2-40B4-BE49-F238E27FC236}">
                    <a16:creationId xmlns:a16="http://schemas.microsoft.com/office/drawing/2014/main" id="{CC54DFB1-4380-711C-24CF-0ECF92A69A76}"/>
                  </a:ext>
                </a:extLst>
              </p:cNvPr>
              <p:cNvSpPr>
                <a:spLocks noChangeArrowheads="1"/>
              </p:cNvSpPr>
              <p:nvPr/>
            </p:nvSpPr>
            <p:spPr bwMode="auto">
              <a:xfrm>
                <a:off x="685800" y="2772499"/>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3" name="AutoShape 6">
                <a:extLst>
                  <a:ext uri="{FF2B5EF4-FFF2-40B4-BE49-F238E27FC236}">
                    <a16:creationId xmlns:a16="http://schemas.microsoft.com/office/drawing/2014/main" id="{EE32361A-79F2-C446-01CE-0A7A8EEE60DA}"/>
                  </a:ext>
                </a:extLst>
              </p:cNvPr>
              <p:cNvSpPr>
                <a:spLocks noChangeArrowheads="1"/>
              </p:cNvSpPr>
              <p:nvPr/>
            </p:nvSpPr>
            <p:spPr bwMode="auto">
              <a:xfrm>
                <a:off x="685799" y="3105421"/>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grpSp>
        <p:grpSp>
          <p:nvGrpSpPr>
            <p:cNvPr id="39" name="Group 38">
              <a:extLst>
                <a:ext uri="{FF2B5EF4-FFF2-40B4-BE49-F238E27FC236}">
                  <a16:creationId xmlns:a16="http://schemas.microsoft.com/office/drawing/2014/main" id="{ADECF74D-B386-84CC-454F-9B7B71DAEB00}"/>
                </a:ext>
              </a:extLst>
            </p:cNvPr>
            <p:cNvGrpSpPr/>
            <p:nvPr/>
          </p:nvGrpSpPr>
          <p:grpSpPr>
            <a:xfrm>
              <a:off x="685798" y="3429000"/>
              <a:ext cx="473076" cy="656820"/>
              <a:chOff x="685799" y="2772499"/>
              <a:chExt cx="473076" cy="656820"/>
            </a:xfrm>
          </p:grpSpPr>
          <p:sp>
            <p:nvSpPr>
              <p:cNvPr id="40" name="AutoShape 6">
                <a:extLst>
                  <a:ext uri="{FF2B5EF4-FFF2-40B4-BE49-F238E27FC236}">
                    <a16:creationId xmlns:a16="http://schemas.microsoft.com/office/drawing/2014/main" id="{B9094638-8883-DD90-0748-4D03DE805285}"/>
                  </a:ext>
                </a:extLst>
              </p:cNvPr>
              <p:cNvSpPr>
                <a:spLocks noChangeArrowheads="1"/>
              </p:cNvSpPr>
              <p:nvPr/>
            </p:nvSpPr>
            <p:spPr bwMode="auto">
              <a:xfrm>
                <a:off x="685800" y="2772499"/>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1" name="AutoShape 6">
                <a:extLst>
                  <a:ext uri="{FF2B5EF4-FFF2-40B4-BE49-F238E27FC236}">
                    <a16:creationId xmlns:a16="http://schemas.microsoft.com/office/drawing/2014/main" id="{52DA126F-D83F-AD91-5D0C-675C47F50497}"/>
                  </a:ext>
                </a:extLst>
              </p:cNvPr>
              <p:cNvSpPr>
                <a:spLocks noChangeArrowheads="1"/>
              </p:cNvSpPr>
              <p:nvPr/>
            </p:nvSpPr>
            <p:spPr bwMode="auto">
              <a:xfrm>
                <a:off x="685799" y="3105421"/>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grpSp>
        <p:nvGrpSpPr>
          <p:cNvPr id="34" name="Group 33">
            <a:extLst>
              <a:ext uri="{FF2B5EF4-FFF2-40B4-BE49-F238E27FC236}">
                <a16:creationId xmlns:a16="http://schemas.microsoft.com/office/drawing/2014/main" id="{0CF9EF5A-AF3D-2D4E-8E4D-84A8F9ED8FF6}"/>
              </a:ext>
            </a:extLst>
          </p:cNvPr>
          <p:cNvGrpSpPr/>
          <p:nvPr/>
        </p:nvGrpSpPr>
        <p:grpSpPr>
          <a:xfrm>
            <a:off x="1535113" y="2253092"/>
            <a:ext cx="6727620" cy="360762"/>
            <a:chOff x="1459809" y="3364164"/>
            <a:chExt cx="6727620" cy="360762"/>
          </a:xfrm>
        </p:grpSpPr>
        <p:sp>
          <p:nvSpPr>
            <p:cNvPr id="35" name="AutoShape 6">
              <a:extLst>
                <a:ext uri="{FF2B5EF4-FFF2-40B4-BE49-F238E27FC236}">
                  <a16:creationId xmlns:a16="http://schemas.microsoft.com/office/drawing/2014/main" id="{4FAA03AB-9023-9AE0-029C-DA84BF942829}"/>
                </a:ext>
              </a:extLst>
            </p:cNvPr>
            <p:cNvSpPr>
              <a:spLocks noChangeArrowheads="1"/>
            </p:cNvSpPr>
            <p:nvPr/>
          </p:nvSpPr>
          <p:spPr bwMode="auto">
            <a:xfrm>
              <a:off x="1459809" y="336417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6" name="AutoShape 6">
              <a:extLst>
                <a:ext uri="{FF2B5EF4-FFF2-40B4-BE49-F238E27FC236}">
                  <a16:creationId xmlns:a16="http://schemas.microsoft.com/office/drawing/2014/main" id="{BB4126FB-CC62-A8F2-4D6A-9376F5BB2D35}"/>
                </a:ext>
              </a:extLst>
            </p:cNvPr>
            <p:cNvSpPr>
              <a:spLocks noChangeArrowheads="1"/>
            </p:cNvSpPr>
            <p:nvPr/>
          </p:nvSpPr>
          <p:spPr bwMode="auto">
            <a:xfrm>
              <a:off x="2338660" y="336417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44" name="AutoShape 6">
              <a:extLst>
                <a:ext uri="{FF2B5EF4-FFF2-40B4-BE49-F238E27FC236}">
                  <a16:creationId xmlns:a16="http://schemas.microsoft.com/office/drawing/2014/main" id="{0EB18C0E-ABDE-1B15-4DF7-9074121A7BFF}"/>
                </a:ext>
              </a:extLst>
            </p:cNvPr>
            <p:cNvSpPr>
              <a:spLocks noChangeArrowheads="1"/>
            </p:cNvSpPr>
            <p:nvPr/>
          </p:nvSpPr>
          <p:spPr bwMode="auto">
            <a:xfrm>
              <a:off x="3217511" y="336416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5" name="AutoShape 6">
              <a:extLst>
                <a:ext uri="{FF2B5EF4-FFF2-40B4-BE49-F238E27FC236}">
                  <a16:creationId xmlns:a16="http://schemas.microsoft.com/office/drawing/2014/main" id="{365F3178-7C18-08EA-A055-0FEE9EAB7F19}"/>
                </a:ext>
              </a:extLst>
            </p:cNvPr>
            <p:cNvSpPr>
              <a:spLocks noChangeArrowheads="1"/>
            </p:cNvSpPr>
            <p:nvPr/>
          </p:nvSpPr>
          <p:spPr bwMode="auto">
            <a:xfrm>
              <a:off x="4096362" y="336416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46" name="AutoShape 6">
              <a:extLst>
                <a:ext uri="{FF2B5EF4-FFF2-40B4-BE49-F238E27FC236}">
                  <a16:creationId xmlns:a16="http://schemas.microsoft.com/office/drawing/2014/main" id="{05020B67-71B3-6C63-3FC6-45650F859325}"/>
                </a:ext>
              </a:extLst>
            </p:cNvPr>
            <p:cNvSpPr>
              <a:spLocks noChangeArrowheads="1"/>
            </p:cNvSpPr>
            <p:nvPr/>
          </p:nvSpPr>
          <p:spPr bwMode="auto">
            <a:xfrm>
              <a:off x="4975213" y="336416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7" name="AutoShape 6">
              <a:extLst>
                <a:ext uri="{FF2B5EF4-FFF2-40B4-BE49-F238E27FC236}">
                  <a16:creationId xmlns:a16="http://schemas.microsoft.com/office/drawing/2014/main" id="{B8282228-166A-7F62-EF9D-60366A524C61}"/>
                </a:ext>
              </a:extLst>
            </p:cNvPr>
            <p:cNvSpPr>
              <a:spLocks noChangeArrowheads="1"/>
            </p:cNvSpPr>
            <p:nvPr/>
          </p:nvSpPr>
          <p:spPr bwMode="auto">
            <a:xfrm>
              <a:off x="5854064" y="336416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48" name="AutoShape 6">
              <a:extLst>
                <a:ext uri="{FF2B5EF4-FFF2-40B4-BE49-F238E27FC236}">
                  <a16:creationId xmlns:a16="http://schemas.microsoft.com/office/drawing/2014/main" id="{60F62B1C-2E49-BA5D-9266-AACF7E4E582D}"/>
                </a:ext>
              </a:extLst>
            </p:cNvPr>
            <p:cNvSpPr>
              <a:spLocks noChangeArrowheads="1"/>
            </p:cNvSpPr>
            <p:nvPr/>
          </p:nvSpPr>
          <p:spPr bwMode="auto">
            <a:xfrm>
              <a:off x="6732915" y="3364165"/>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49" name="AutoShape 6">
              <a:extLst>
                <a:ext uri="{FF2B5EF4-FFF2-40B4-BE49-F238E27FC236}">
                  <a16:creationId xmlns:a16="http://schemas.microsoft.com/office/drawing/2014/main" id="{E1A0FA33-D43F-43B9-F5BE-E3F53C117FDE}"/>
                </a:ext>
              </a:extLst>
            </p:cNvPr>
            <p:cNvSpPr>
              <a:spLocks noChangeArrowheads="1"/>
            </p:cNvSpPr>
            <p:nvPr/>
          </p:nvSpPr>
          <p:spPr bwMode="auto">
            <a:xfrm>
              <a:off x="7611763" y="336416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cxnSp>
          <p:nvCxnSpPr>
            <p:cNvPr id="50" name="Straight Arrow Connector 49">
              <a:extLst>
                <a:ext uri="{FF2B5EF4-FFF2-40B4-BE49-F238E27FC236}">
                  <a16:creationId xmlns:a16="http://schemas.microsoft.com/office/drawing/2014/main" id="{349B8C81-6D45-7AAA-E887-9C52703979C7}"/>
                </a:ext>
              </a:extLst>
            </p:cNvPr>
            <p:cNvCxnSpPr>
              <a:cxnSpLocks/>
            </p:cNvCxnSpPr>
            <p:nvPr/>
          </p:nvCxnSpPr>
          <p:spPr bwMode="auto">
            <a:xfrm flipV="1">
              <a:off x="2035474"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D69A2EE5-F671-7859-7846-13AE4E54EA88}"/>
                </a:ext>
              </a:extLst>
            </p:cNvPr>
            <p:cNvCxnSpPr>
              <a:cxnSpLocks/>
            </p:cNvCxnSpPr>
            <p:nvPr/>
          </p:nvCxnSpPr>
          <p:spPr bwMode="auto">
            <a:xfrm flipV="1">
              <a:off x="2936888"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B356B9BD-6451-A568-7CA3-06B47F41A64C}"/>
                </a:ext>
              </a:extLst>
            </p:cNvPr>
            <p:cNvCxnSpPr>
              <a:cxnSpLocks/>
            </p:cNvCxnSpPr>
            <p:nvPr/>
          </p:nvCxnSpPr>
          <p:spPr bwMode="auto">
            <a:xfrm flipV="1">
              <a:off x="3820075" y="354398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D1B4BC22-2F96-ACAB-7074-1AD390EFBBA7}"/>
                </a:ext>
              </a:extLst>
            </p:cNvPr>
            <p:cNvCxnSpPr>
              <a:cxnSpLocks/>
            </p:cNvCxnSpPr>
            <p:nvPr/>
          </p:nvCxnSpPr>
          <p:spPr bwMode="auto">
            <a:xfrm flipV="1">
              <a:off x="4710806" y="3546764"/>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6B278E8C-3203-398D-5E86-5D3D2E827722}"/>
                </a:ext>
              </a:extLst>
            </p:cNvPr>
            <p:cNvCxnSpPr>
              <a:cxnSpLocks/>
            </p:cNvCxnSpPr>
            <p:nvPr/>
          </p:nvCxnSpPr>
          <p:spPr bwMode="auto">
            <a:xfrm flipV="1">
              <a:off x="5550876"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E4EA6863-E33C-9F49-A935-BE7C16CE0680}"/>
                </a:ext>
              </a:extLst>
            </p:cNvPr>
            <p:cNvCxnSpPr>
              <a:cxnSpLocks/>
            </p:cNvCxnSpPr>
            <p:nvPr/>
          </p:nvCxnSpPr>
          <p:spPr bwMode="auto">
            <a:xfrm flipV="1">
              <a:off x="6450852"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FD7C057D-3043-B512-C361-87EEE52B9B76}"/>
                </a:ext>
              </a:extLst>
            </p:cNvPr>
            <p:cNvCxnSpPr>
              <a:cxnSpLocks/>
            </p:cNvCxnSpPr>
            <p:nvPr/>
          </p:nvCxnSpPr>
          <p:spPr bwMode="auto">
            <a:xfrm flipV="1">
              <a:off x="7347359" y="3544540"/>
              <a:ext cx="303185" cy="1"/>
            </a:xfrm>
            <a:prstGeom prst="straightConnector1">
              <a:avLst/>
            </a:prstGeom>
            <a:noFill/>
            <a:ln w="57150"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02488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7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oter Placeholder 1"/>
          <p:cNvSpPr>
            <a:spLocks noGrp="1"/>
          </p:cNvSpPr>
          <p:nvPr>
            <p:ph type="ftr" sz="quarter" idx="10"/>
          </p:nvPr>
        </p:nvSpPr>
        <p:spPr>
          <a:noFill/>
        </p:spPr>
        <p:txBody>
          <a:bodyPr/>
          <a:lstStyle/>
          <a:p>
            <a:r>
              <a:rPr lang="en-US" dirty="0"/>
              <a:t>Art of Multiprocessor Programming</a:t>
            </a:r>
          </a:p>
        </p:txBody>
      </p:sp>
      <p:sp>
        <p:nvSpPr>
          <p:cNvPr id="78851" name="Slide Number Placeholder 2"/>
          <p:cNvSpPr>
            <a:spLocks noGrp="1"/>
          </p:cNvSpPr>
          <p:nvPr>
            <p:ph type="sldNum" sz="quarter" idx="11"/>
          </p:nvPr>
        </p:nvSpPr>
        <p:spPr>
          <a:noFill/>
        </p:spPr>
        <p:txBody>
          <a:bodyPr/>
          <a:lstStyle/>
          <a:p>
            <a:fld id="{123362AF-7D14-4C4A-A325-5128BBE3A17C}" type="slidenum">
              <a:rPr lang="x-none" smtClean="0"/>
              <a:pPr/>
              <a:t>81</a:t>
            </a:fld>
            <a:endParaRPr lang="en-US" dirty="0"/>
          </a:p>
        </p:txBody>
      </p:sp>
      <p:sp>
        <p:nvSpPr>
          <p:cNvPr id="7885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85AA3F93-655D-4C91-B834-E8621D547C0A}" type="slidenum">
              <a:rPr lang="x-none" sz="1400">
                <a:solidFill>
                  <a:schemeClr val="tx1"/>
                </a:solidFill>
                <a:latin typeface="Arial" panose="020B0604020202020204" pitchFamily="34" charset="0"/>
                <a:cs typeface="Arial" panose="020B0604020202020204" pitchFamily="34" charset="0"/>
              </a:rPr>
              <a:pPr/>
              <a:t>81</a:t>
            </a:fld>
            <a:endParaRPr lang="en-US" sz="1400" dirty="0">
              <a:solidFill>
                <a:schemeClr val="tx1"/>
              </a:solidFill>
              <a:latin typeface="Arial" panose="020B0604020202020204" pitchFamily="34" charset="0"/>
              <a:cs typeface="Arial" panose="020B0604020202020204" pitchFamily="34" charset="0"/>
            </a:endParaRPr>
          </a:p>
        </p:txBody>
      </p:sp>
      <p:sp>
        <p:nvSpPr>
          <p:cNvPr id="78853" name="Rectangle 2"/>
          <p:cNvSpPr>
            <a:spLocks noGrp="1" noChangeArrowheads="1"/>
          </p:cNvSpPr>
          <p:nvPr>
            <p:ph type="title" idx="4294967295"/>
          </p:nvPr>
        </p:nvSpPr>
        <p:spPr/>
        <p:txBody>
          <a:bodyPr/>
          <a:lstStyle/>
          <a:p>
            <a:pPr defTabSz="1008063"/>
            <a:r>
              <a:rPr lang="en-US" dirty="0"/>
              <a:t>Recursive Split Ordering</a:t>
            </a:r>
          </a:p>
        </p:txBody>
      </p:sp>
      <p:sp>
        <p:nvSpPr>
          <p:cNvPr id="78869" name="Line 18"/>
          <p:cNvSpPr>
            <a:spLocks noChangeShapeType="1"/>
          </p:cNvSpPr>
          <p:nvPr/>
        </p:nvSpPr>
        <p:spPr bwMode="auto">
          <a:xfrm flipV="1">
            <a:off x="1062038" y="3770313"/>
            <a:ext cx="473075" cy="381000"/>
          </a:xfrm>
          <a:prstGeom prst="line">
            <a:avLst/>
          </a:prstGeom>
          <a:noFill/>
          <a:ln w="57150">
            <a:solidFill>
              <a:srgbClr val="FF0000"/>
            </a:solidFill>
            <a:round/>
            <a:headEnd type="oval" w="sm" len="sm"/>
            <a:tailEnd type="triangle" w="med" len="med"/>
          </a:ln>
        </p:spPr>
        <p:txBody>
          <a:bodyPr/>
          <a:lstStyle/>
          <a:p>
            <a:endParaRPr lang="en-US" dirty="0">
              <a:latin typeface="Arial" panose="020B0604020202020204" pitchFamily="34" charset="0"/>
            </a:endParaRPr>
          </a:p>
        </p:txBody>
      </p:sp>
      <p:sp>
        <p:nvSpPr>
          <p:cNvPr id="78879" name="Text Box 28"/>
          <p:cNvSpPr txBox="1">
            <a:spLocks noChangeArrowheads="1"/>
          </p:cNvSpPr>
          <p:nvPr/>
        </p:nvSpPr>
        <p:spPr bwMode="auto">
          <a:xfrm>
            <a:off x="690563" y="3990975"/>
            <a:ext cx="306972" cy="360755"/>
          </a:xfrm>
          <a:prstGeom prst="rect">
            <a:avLst/>
          </a:prstGeom>
          <a:noFill/>
          <a:ln w="9525">
            <a:noFill/>
            <a:miter lim="800000"/>
            <a:headEnd/>
            <a:tailEnd/>
          </a:ln>
        </p:spPr>
        <p:txBody>
          <a:bodyPr wrap="none" lIns="82945" tIns="41473" rIns="82945" bIns="41473">
            <a:spAutoFit/>
          </a:bodyPr>
          <a:lstStyle/>
          <a:p>
            <a:pPr algn="l" defTabSz="828675" eaLnBrk="1" hangingPunct="1"/>
            <a:r>
              <a:rPr kumimoji="1" lang="en-US" sz="1800" dirty="0">
                <a:solidFill>
                  <a:srgbClr val="020202"/>
                </a:solidFill>
                <a:latin typeface="Arial" panose="020B0604020202020204" pitchFamily="34" charset="0"/>
              </a:rPr>
              <a:t>0</a:t>
            </a:r>
          </a:p>
        </p:txBody>
      </p:sp>
      <p:sp>
        <p:nvSpPr>
          <p:cNvPr id="34" name="AutoShape 6">
            <a:extLst>
              <a:ext uri="{FF2B5EF4-FFF2-40B4-BE49-F238E27FC236}">
                <a16:creationId xmlns:a16="http://schemas.microsoft.com/office/drawing/2014/main" id="{23C3EB4E-04E2-84B5-975F-EBB95487FBD8}"/>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grpSp>
        <p:nvGrpSpPr>
          <p:cNvPr id="35" name="Group 34">
            <a:extLst>
              <a:ext uri="{FF2B5EF4-FFF2-40B4-BE49-F238E27FC236}">
                <a16:creationId xmlns:a16="http://schemas.microsoft.com/office/drawing/2014/main" id="{C351D423-073F-4ADA-0D32-5F561264949A}"/>
              </a:ext>
            </a:extLst>
          </p:cNvPr>
          <p:cNvGrpSpPr/>
          <p:nvPr/>
        </p:nvGrpSpPr>
        <p:grpSpPr>
          <a:xfrm>
            <a:off x="1459809" y="3364164"/>
            <a:ext cx="6727620" cy="360762"/>
            <a:chOff x="1459809" y="3364164"/>
            <a:chExt cx="6727620" cy="360762"/>
          </a:xfrm>
        </p:grpSpPr>
        <p:sp>
          <p:nvSpPr>
            <p:cNvPr id="36" name="AutoShape 6">
              <a:extLst>
                <a:ext uri="{FF2B5EF4-FFF2-40B4-BE49-F238E27FC236}">
                  <a16:creationId xmlns:a16="http://schemas.microsoft.com/office/drawing/2014/main" id="{6E87D338-B530-D6A1-4AB1-DC1258A8F320}"/>
                </a:ext>
              </a:extLst>
            </p:cNvPr>
            <p:cNvSpPr>
              <a:spLocks noChangeArrowheads="1"/>
            </p:cNvSpPr>
            <p:nvPr/>
          </p:nvSpPr>
          <p:spPr bwMode="auto">
            <a:xfrm>
              <a:off x="1459809" y="336417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7" name="AutoShape 6">
              <a:extLst>
                <a:ext uri="{FF2B5EF4-FFF2-40B4-BE49-F238E27FC236}">
                  <a16:creationId xmlns:a16="http://schemas.microsoft.com/office/drawing/2014/main" id="{0BBEE75A-4CEB-357F-6FE3-D9F9633A9B97}"/>
                </a:ext>
              </a:extLst>
            </p:cNvPr>
            <p:cNvSpPr>
              <a:spLocks noChangeArrowheads="1"/>
            </p:cNvSpPr>
            <p:nvPr/>
          </p:nvSpPr>
          <p:spPr bwMode="auto">
            <a:xfrm>
              <a:off x="2338660" y="336417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38" name="AutoShape 6">
              <a:extLst>
                <a:ext uri="{FF2B5EF4-FFF2-40B4-BE49-F238E27FC236}">
                  <a16:creationId xmlns:a16="http://schemas.microsoft.com/office/drawing/2014/main" id="{E6DF7ED5-D19C-C623-4DEE-38B70F4825B5}"/>
                </a:ext>
              </a:extLst>
            </p:cNvPr>
            <p:cNvSpPr>
              <a:spLocks noChangeArrowheads="1"/>
            </p:cNvSpPr>
            <p:nvPr/>
          </p:nvSpPr>
          <p:spPr bwMode="auto">
            <a:xfrm>
              <a:off x="3217511" y="336416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39" name="AutoShape 6">
              <a:extLst>
                <a:ext uri="{FF2B5EF4-FFF2-40B4-BE49-F238E27FC236}">
                  <a16:creationId xmlns:a16="http://schemas.microsoft.com/office/drawing/2014/main" id="{D096B76C-FCD6-B911-25FC-69A54E1F13E8}"/>
                </a:ext>
              </a:extLst>
            </p:cNvPr>
            <p:cNvSpPr>
              <a:spLocks noChangeArrowheads="1"/>
            </p:cNvSpPr>
            <p:nvPr/>
          </p:nvSpPr>
          <p:spPr bwMode="auto">
            <a:xfrm>
              <a:off x="4096362" y="336416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40" name="AutoShape 6">
              <a:extLst>
                <a:ext uri="{FF2B5EF4-FFF2-40B4-BE49-F238E27FC236}">
                  <a16:creationId xmlns:a16="http://schemas.microsoft.com/office/drawing/2014/main" id="{5051975E-0F05-25D0-4C26-AC995C59163C}"/>
                </a:ext>
              </a:extLst>
            </p:cNvPr>
            <p:cNvSpPr>
              <a:spLocks noChangeArrowheads="1"/>
            </p:cNvSpPr>
            <p:nvPr/>
          </p:nvSpPr>
          <p:spPr bwMode="auto">
            <a:xfrm>
              <a:off x="4975213" y="336416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1" name="AutoShape 6">
              <a:extLst>
                <a:ext uri="{FF2B5EF4-FFF2-40B4-BE49-F238E27FC236}">
                  <a16:creationId xmlns:a16="http://schemas.microsoft.com/office/drawing/2014/main" id="{F4799336-B878-9004-CB2D-6C131E3D223A}"/>
                </a:ext>
              </a:extLst>
            </p:cNvPr>
            <p:cNvSpPr>
              <a:spLocks noChangeArrowheads="1"/>
            </p:cNvSpPr>
            <p:nvPr/>
          </p:nvSpPr>
          <p:spPr bwMode="auto">
            <a:xfrm>
              <a:off x="5854064" y="336416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42" name="AutoShape 6">
              <a:extLst>
                <a:ext uri="{FF2B5EF4-FFF2-40B4-BE49-F238E27FC236}">
                  <a16:creationId xmlns:a16="http://schemas.microsoft.com/office/drawing/2014/main" id="{F7E5B663-DCEE-27E6-F0E7-5872956C3198}"/>
                </a:ext>
              </a:extLst>
            </p:cNvPr>
            <p:cNvSpPr>
              <a:spLocks noChangeArrowheads="1"/>
            </p:cNvSpPr>
            <p:nvPr/>
          </p:nvSpPr>
          <p:spPr bwMode="auto">
            <a:xfrm>
              <a:off x="6732915" y="3364165"/>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43" name="AutoShape 6">
              <a:extLst>
                <a:ext uri="{FF2B5EF4-FFF2-40B4-BE49-F238E27FC236}">
                  <a16:creationId xmlns:a16="http://schemas.microsoft.com/office/drawing/2014/main" id="{F32F2541-4A00-6EBE-681D-3AF5428F1849}"/>
                </a:ext>
              </a:extLst>
            </p:cNvPr>
            <p:cNvSpPr>
              <a:spLocks noChangeArrowheads="1"/>
            </p:cNvSpPr>
            <p:nvPr/>
          </p:nvSpPr>
          <p:spPr bwMode="auto">
            <a:xfrm>
              <a:off x="7611763" y="336416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cxnSp>
          <p:nvCxnSpPr>
            <p:cNvPr id="44" name="Straight Arrow Connector 43">
              <a:extLst>
                <a:ext uri="{FF2B5EF4-FFF2-40B4-BE49-F238E27FC236}">
                  <a16:creationId xmlns:a16="http://schemas.microsoft.com/office/drawing/2014/main" id="{17B366B3-5E0A-D39C-8C6F-B6F7972FDE31}"/>
                </a:ext>
              </a:extLst>
            </p:cNvPr>
            <p:cNvCxnSpPr>
              <a:cxnSpLocks/>
            </p:cNvCxnSpPr>
            <p:nvPr/>
          </p:nvCxnSpPr>
          <p:spPr bwMode="auto">
            <a:xfrm flipV="1">
              <a:off x="2035474"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455A912A-C13A-CC8F-6313-60C7E10A0843}"/>
                </a:ext>
              </a:extLst>
            </p:cNvPr>
            <p:cNvCxnSpPr>
              <a:cxnSpLocks/>
            </p:cNvCxnSpPr>
            <p:nvPr/>
          </p:nvCxnSpPr>
          <p:spPr bwMode="auto">
            <a:xfrm flipV="1">
              <a:off x="2936888"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F85CD576-27D0-E80F-A79B-6A468C2A3EE8}"/>
                </a:ext>
              </a:extLst>
            </p:cNvPr>
            <p:cNvCxnSpPr>
              <a:cxnSpLocks/>
            </p:cNvCxnSpPr>
            <p:nvPr/>
          </p:nvCxnSpPr>
          <p:spPr bwMode="auto">
            <a:xfrm flipV="1">
              <a:off x="3820075" y="354398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0D700842-0F37-589E-9ED5-F658E0A532BE}"/>
                </a:ext>
              </a:extLst>
            </p:cNvPr>
            <p:cNvCxnSpPr>
              <a:cxnSpLocks/>
            </p:cNvCxnSpPr>
            <p:nvPr/>
          </p:nvCxnSpPr>
          <p:spPr bwMode="auto">
            <a:xfrm flipV="1">
              <a:off x="4710806" y="3546764"/>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BF399227-E12E-E55C-2DDA-65FD6D5C575E}"/>
                </a:ext>
              </a:extLst>
            </p:cNvPr>
            <p:cNvCxnSpPr>
              <a:cxnSpLocks/>
            </p:cNvCxnSpPr>
            <p:nvPr/>
          </p:nvCxnSpPr>
          <p:spPr bwMode="auto">
            <a:xfrm flipV="1">
              <a:off x="5550876"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6B8B6683-39C2-3408-FF29-61597438AB1C}"/>
                </a:ext>
              </a:extLst>
            </p:cNvPr>
            <p:cNvCxnSpPr>
              <a:cxnSpLocks/>
            </p:cNvCxnSpPr>
            <p:nvPr/>
          </p:nvCxnSpPr>
          <p:spPr bwMode="auto">
            <a:xfrm flipV="1">
              <a:off x="6450852"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0E54831E-1CCB-4A51-F021-3425C3E15D7A}"/>
                </a:ext>
              </a:extLst>
            </p:cNvPr>
            <p:cNvCxnSpPr>
              <a:cxnSpLocks/>
            </p:cNvCxnSpPr>
            <p:nvPr/>
          </p:nvCxnSpPr>
          <p:spPr bwMode="auto">
            <a:xfrm flipV="1">
              <a:off x="7347359" y="3544540"/>
              <a:ext cx="303185" cy="1"/>
            </a:xfrm>
            <a:prstGeom prst="straightConnector1">
              <a:avLst/>
            </a:prstGeom>
            <a:noFill/>
            <a:ln w="57150" cap="flat" cmpd="sng" algn="ctr">
              <a:solidFill>
                <a:schemeClr val="bg1"/>
              </a:solidFill>
              <a:prstDash val="solid"/>
              <a:round/>
              <a:headEnd type="none" w="med" len="med"/>
              <a:tailEnd type="triangle"/>
            </a:ln>
            <a:effectLst/>
          </p:spPr>
        </p:cxn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oter Placeholder 1"/>
          <p:cNvSpPr>
            <a:spLocks noGrp="1"/>
          </p:cNvSpPr>
          <p:nvPr>
            <p:ph type="ftr" sz="quarter" idx="10"/>
          </p:nvPr>
        </p:nvSpPr>
        <p:spPr>
          <a:noFill/>
        </p:spPr>
        <p:txBody>
          <a:bodyPr/>
          <a:lstStyle/>
          <a:p>
            <a:r>
              <a:rPr lang="en-US" dirty="0"/>
              <a:t>Art of Multiprocessor Programming</a:t>
            </a:r>
          </a:p>
        </p:txBody>
      </p:sp>
      <p:sp>
        <p:nvSpPr>
          <p:cNvPr id="79875" name="Slide Number Placeholder 2"/>
          <p:cNvSpPr>
            <a:spLocks noGrp="1"/>
          </p:cNvSpPr>
          <p:nvPr>
            <p:ph type="sldNum" sz="quarter" idx="11"/>
          </p:nvPr>
        </p:nvSpPr>
        <p:spPr>
          <a:noFill/>
        </p:spPr>
        <p:txBody>
          <a:bodyPr/>
          <a:lstStyle/>
          <a:p>
            <a:fld id="{2176FBCC-8D24-4628-A5C5-710995BE354D}" type="slidenum">
              <a:rPr lang="x-none" smtClean="0"/>
              <a:pPr/>
              <a:t>82</a:t>
            </a:fld>
            <a:endParaRPr lang="en-US" dirty="0"/>
          </a:p>
        </p:txBody>
      </p:sp>
      <p:sp>
        <p:nvSpPr>
          <p:cNvPr id="7987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EF13EB47-8F28-424E-B080-9D8D9BF7791F}" type="slidenum">
              <a:rPr lang="x-none" sz="1400">
                <a:solidFill>
                  <a:schemeClr val="tx1"/>
                </a:solidFill>
                <a:latin typeface="Arial" panose="020B0604020202020204" pitchFamily="34" charset="0"/>
                <a:cs typeface="Arial" panose="020B0604020202020204" pitchFamily="34" charset="0"/>
              </a:rPr>
              <a:pPr/>
              <a:t>82</a:t>
            </a:fld>
            <a:endParaRPr lang="en-US" sz="1400" dirty="0">
              <a:solidFill>
                <a:schemeClr val="tx1"/>
              </a:solidFill>
              <a:latin typeface="Arial" panose="020B0604020202020204" pitchFamily="34" charset="0"/>
              <a:cs typeface="Arial" panose="020B0604020202020204" pitchFamily="34" charset="0"/>
            </a:endParaRPr>
          </a:p>
        </p:txBody>
      </p:sp>
      <p:sp>
        <p:nvSpPr>
          <p:cNvPr id="79877" name="Rectangle 2"/>
          <p:cNvSpPr>
            <a:spLocks noGrp="1" noChangeArrowheads="1"/>
          </p:cNvSpPr>
          <p:nvPr>
            <p:ph type="title" idx="4294967295"/>
          </p:nvPr>
        </p:nvSpPr>
        <p:spPr/>
        <p:txBody>
          <a:bodyPr/>
          <a:lstStyle/>
          <a:p>
            <a:pPr defTabSz="1008063"/>
            <a:r>
              <a:rPr lang="en-US" dirty="0"/>
              <a:t>Recursive Split Ordering</a:t>
            </a:r>
          </a:p>
        </p:txBody>
      </p:sp>
      <p:sp>
        <p:nvSpPr>
          <p:cNvPr id="79893" name="Line 18"/>
          <p:cNvSpPr>
            <a:spLocks noChangeShapeType="1"/>
          </p:cNvSpPr>
          <p:nvPr/>
        </p:nvSpPr>
        <p:spPr bwMode="auto">
          <a:xfrm flipV="1">
            <a:off x="1062038" y="3770313"/>
            <a:ext cx="473075" cy="381000"/>
          </a:xfrm>
          <a:prstGeom prst="line">
            <a:avLst/>
          </a:prstGeom>
          <a:noFill/>
          <a:ln w="57150">
            <a:solidFill>
              <a:srgbClr val="FF0000"/>
            </a:solidFill>
            <a:round/>
            <a:headEnd type="oval" w="sm" len="sm"/>
            <a:tailEnd type="triangle" w="med" len="med"/>
          </a:ln>
        </p:spPr>
        <p:txBody>
          <a:bodyPr/>
          <a:lstStyle/>
          <a:p>
            <a:endParaRPr lang="en-US" dirty="0">
              <a:latin typeface="Arial" panose="020B0604020202020204" pitchFamily="34" charset="0"/>
            </a:endParaRPr>
          </a:p>
        </p:txBody>
      </p:sp>
      <p:sp>
        <p:nvSpPr>
          <p:cNvPr id="79905" name="Freeform 30"/>
          <p:cNvSpPr>
            <a:spLocks/>
          </p:cNvSpPr>
          <p:nvPr/>
        </p:nvSpPr>
        <p:spPr bwMode="auto">
          <a:xfrm>
            <a:off x="1062038" y="3894138"/>
            <a:ext cx="4052887" cy="646112"/>
          </a:xfrm>
          <a:custGeom>
            <a:avLst/>
            <a:gdLst>
              <a:gd name="T0" fmla="*/ 0 w 2400"/>
              <a:gd name="T1" fmla="*/ 2147483647 h 639"/>
              <a:gd name="T2" fmla="*/ 2147483647 w 2400"/>
              <a:gd name="T3" fmla="*/ 2147483647 h 639"/>
              <a:gd name="T4" fmla="*/ 2147483647 w 2400"/>
              <a:gd name="T5" fmla="*/ 2147483647 h 639"/>
              <a:gd name="T6" fmla="*/ 2147483647 w 2400"/>
              <a:gd name="T7" fmla="*/ 2147483647 h 639"/>
              <a:gd name="T8" fmla="*/ 2147483647 w 2400"/>
              <a:gd name="T9" fmla="*/ 0 h 639"/>
              <a:gd name="T10" fmla="*/ 0 60000 65536"/>
              <a:gd name="T11" fmla="*/ 0 60000 65536"/>
              <a:gd name="T12" fmla="*/ 0 60000 65536"/>
              <a:gd name="T13" fmla="*/ 0 60000 65536"/>
              <a:gd name="T14" fmla="*/ 0 60000 65536"/>
              <a:gd name="T15" fmla="*/ 0 w 2400"/>
              <a:gd name="T16" fmla="*/ 0 h 639"/>
              <a:gd name="T17" fmla="*/ 2400 w 2400"/>
              <a:gd name="T18" fmla="*/ 639 h 639"/>
            </a:gdLst>
            <a:ahLst/>
            <a:cxnLst>
              <a:cxn ang="T10">
                <a:pos x="T0" y="T1"/>
              </a:cxn>
              <a:cxn ang="T11">
                <a:pos x="T2" y="T3"/>
              </a:cxn>
              <a:cxn ang="T12">
                <a:pos x="T4" y="T5"/>
              </a:cxn>
              <a:cxn ang="T13">
                <a:pos x="T6" y="T7"/>
              </a:cxn>
              <a:cxn ang="T14">
                <a:pos x="T8" y="T9"/>
              </a:cxn>
            </a:cxnLst>
            <a:rect l="T15" t="T16" r="T17" b="T18"/>
            <a:pathLst>
              <a:path w="2400" h="639">
                <a:moveTo>
                  <a:pt x="0" y="639"/>
                </a:moveTo>
                <a:lnTo>
                  <a:pt x="837" y="622"/>
                </a:lnTo>
                <a:cubicBezTo>
                  <a:pt x="1095" y="606"/>
                  <a:pt x="1349" y="581"/>
                  <a:pt x="1550" y="540"/>
                </a:cubicBezTo>
                <a:cubicBezTo>
                  <a:pt x="1751" y="499"/>
                  <a:pt x="1901" y="465"/>
                  <a:pt x="2043" y="375"/>
                </a:cubicBezTo>
                <a:cubicBezTo>
                  <a:pt x="2185" y="285"/>
                  <a:pt x="2326" y="78"/>
                  <a:pt x="2400" y="0"/>
                </a:cubicBezTo>
              </a:path>
            </a:pathLst>
          </a:custGeom>
          <a:noFill/>
          <a:ln w="57150">
            <a:solidFill>
              <a:srgbClr val="FF0000"/>
            </a:solidFill>
            <a:round/>
            <a:headEnd type="oval" w="sm" len="sm"/>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46" name="Text Box 48"/>
          <p:cNvSpPr txBox="1">
            <a:spLocks noChangeArrowheads="1"/>
          </p:cNvSpPr>
          <p:nvPr/>
        </p:nvSpPr>
        <p:spPr bwMode="auto">
          <a:xfrm>
            <a:off x="2804191" y="5503863"/>
            <a:ext cx="3768980"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dirty="0">
                <a:solidFill>
                  <a:srgbClr val="FF0000"/>
                </a:solidFill>
                <a:latin typeface="Arial" panose="020B0604020202020204" pitchFamily="34" charset="0"/>
                <a:cs typeface="Arial" panose="020B0604020202020204" pitchFamily="34" charset="0"/>
              </a:rPr>
              <a:t>LSB = Least significant Bit</a:t>
            </a:r>
          </a:p>
        </p:txBody>
      </p:sp>
      <p:sp>
        <p:nvSpPr>
          <p:cNvPr id="50" name="Text Box 48"/>
          <p:cNvSpPr txBox="1">
            <a:spLocks noChangeArrowheads="1"/>
          </p:cNvSpPr>
          <p:nvPr/>
        </p:nvSpPr>
        <p:spPr bwMode="auto">
          <a:xfrm>
            <a:off x="2581563" y="2403475"/>
            <a:ext cx="1056701"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dirty="0">
                <a:solidFill>
                  <a:srgbClr val="FF0000"/>
                </a:solidFill>
                <a:latin typeface="Arial" panose="020B0604020202020204" pitchFamily="34" charset="0"/>
                <a:cs typeface="Arial" panose="020B0604020202020204" pitchFamily="34" charset="0"/>
              </a:rPr>
              <a:t>LSB 0</a:t>
            </a:r>
          </a:p>
        </p:txBody>
      </p:sp>
      <p:sp>
        <p:nvSpPr>
          <p:cNvPr id="51" name="Text Box 49"/>
          <p:cNvSpPr txBox="1">
            <a:spLocks noChangeArrowheads="1"/>
          </p:cNvSpPr>
          <p:nvPr/>
        </p:nvSpPr>
        <p:spPr bwMode="auto">
          <a:xfrm>
            <a:off x="5972463" y="2413000"/>
            <a:ext cx="1056701"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dirty="0">
                <a:solidFill>
                  <a:srgbClr val="FF0000"/>
                </a:solidFill>
                <a:latin typeface="Arial" panose="020B0604020202020204" pitchFamily="34" charset="0"/>
                <a:cs typeface="Arial" panose="020B0604020202020204" pitchFamily="34" charset="0"/>
              </a:rPr>
              <a:t>LSB 1</a:t>
            </a:r>
          </a:p>
        </p:txBody>
      </p:sp>
      <p:sp>
        <p:nvSpPr>
          <p:cNvPr id="2" name="Left Brace 1"/>
          <p:cNvSpPr/>
          <p:nvPr/>
        </p:nvSpPr>
        <p:spPr bwMode="auto">
          <a:xfrm rot="5400000">
            <a:off x="2945815" y="1684748"/>
            <a:ext cx="310896" cy="2909576"/>
          </a:xfrm>
          <a:prstGeom prst="leftBrace">
            <a:avLst>
              <a:gd name="adj1" fmla="val 8333"/>
              <a:gd name="adj2" fmla="val 49419"/>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52" name="Left Brace 51"/>
          <p:cNvSpPr/>
          <p:nvPr/>
        </p:nvSpPr>
        <p:spPr bwMode="auto">
          <a:xfrm rot="5400000">
            <a:off x="6222178" y="1656115"/>
            <a:ext cx="310896" cy="2909576"/>
          </a:xfrm>
          <a:prstGeom prst="leftBrace">
            <a:avLst>
              <a:gd name="adj1" fmla="val 8333"/>
              <a:gd name="adj2" fmla="val 49419"/>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5" name="AutoShape 6">
            <a:extLst>
              <a:ext uri="{FF2B5EF4-FFF2-40B4-BE49-F238E27FC236}">
                <a16:creationId xmlns:a16="http://schemas.microsoft.com/office/drawing/2014/main" id="{20A8114C-B938-2DED-68C4-4A7C016579BB}"/>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6" name="AutoShape 6">
            <a:extLst>
              <a:ext uri="{FF2B5EF4-FFF2-40B4-BE49-F238E27FC236}">
                <a16:creationId xmlns:a16="http://schemas.microsoft.com/office/drawing/2014/main" id="{A0228D1A-72C4-B4C5-C05C-76E2CA074FAF}"/>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grpSp>
        <p:nvGrpSpPr>
          <p:cNvPr id="37" name="Group 36">
            <a:extLst>
              <a:ext uri="{FF2B5EF4-FFF2-40B4-BE49-F238E27FC236}">
                <a16:creationId xmlns:a16="http://schemas.microsoft.com/office/drawing/2014/main" id="{09A11BF6-EC57-10AA-5C66-6D12F14DCE09}"/>
              </a:ext>
            </a:extLst>
          </p:cNvPr>
          <p:cNvGrpSpPr/>
          <p:nvPr/>
        </p:nvGrpSpPr>
        <p:grpSpPr>
          <a:xfrm>
            <a:off x="1459809" y="3364164"/>
            <a:ext cx="6727620" cy="360762"/>
            <a:chOff x="1459809" y="3364164"/>
            <a:chExt cx="6727620" cy="360762"/>
          </a:xfrm>
        </p:grpSpPr>
        <p:sp>
          <p:nvSpPr>
            <p:cNvPr id="38" name="AutoShape 6">
              <a:extLst>
                <a:ext uri="{FF2B5EF4-FFF2-40B4-BE49-F238E27FC236}">
                  <a16:creationId xmlns:a16="http://schemas.microsoft.com/office/drawing/2014/main" id="{5C0CA211-686C-3A16-BBB5-58676A8B0DFA}"/>
                </a:ext>
              </a:extLst>
            </p:cNvPr>
            <p:cNvSpPr>
              <a:spLocks noChangeArrowheads="1"/>
            </p:cNvSpPr>
            <p:nvPr/>
          </p:nvSpPr>
          <p:spPr bwMode="auto">
            <a:xfrm>
              <a:off x="1459809" y="336417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9" name="AutoShape 6">
              <a:extLst>
                <a:ext uri="{FF2B5EF4-FFF2-40B4-BE49-F238E27FC236}">
                  <a16:creationId xmlns:a16="http://schemas.microsoft.com/office/drawing/2014/main" id="{60C12275-F223-A498-00BA-6592606067AA}"/>
                </a:ext>
              </a:extLst>
            </p:cNvPr>
            <p:cNvSpPr>
              <a:spLocks noChangeArrowheads="1"/>
            </p:cNvSpPr>
            <p:nvPr/>
          </p:nvSpPr>
          <p:spPr bwMode="auto">
            <a:xfrm>
              <a:off x="2338660" y="336417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40" name="AutoShape 6">
              <a:extLst>
                <a:ext uri="{FF2B5EF4-FFF2-40B4-BE49-F238E27FC236}">
                  <a16:creationId xmlns:a16="http://schemas.microsoft.com/office/drawing/2014/main" id="{031D55F0-301A-FBC3-3B65-CD6E52204458}"/>
                </a:ext>
              </a:extLst>
            </p:cNvPr>
            <p:cNvSpPr>
              <a:spLocks noChangeArrowheads="1"/>
            </p:cNvSpPr>
            <p:nvPr/>
          </p:nvSpPr>
          <p:spPr bwMode="auto">
            <a:xfrm>
              <a:off x="3217511" y="336416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1" name="AutoShape 6">
              <a:extLst>
                <a:ext uri="{FF2B5EF4-FFF2-40B4-BE49-F238E27FC236}">
                  <a16:creationId xmlns:a16="http://schemas.microsoft.com/office/drawing/2014/main" id="{D5B8363C-FD78-8E3F-9E02-4CECB6072B63}"/>
                </a:ext>
              </a:extLst>
            </p:cNvPr>
            <p:cNvSpPr>
              <a:spLocks noChangeArrowheads="1"/>
            </p:cNvSpPr>
            <p:nvPr/>
          </p:nvSpPr>
          <p:spPr bwMode="auto">
            <a:xfrm>
              <a:off x="4096362" y="336416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42" name="AutoShape 6">
              <a:extLst>
                <a:ext uri="{FF2B5EF4-FFF2-40B4-BE49-F238E27FC236}">
                  <a16:creationId xmlns:a16="http://schemas.microsoft.com/office/drawing/2014/main" id="{FDF7811E-995B-805C-D19F-8B4D8698CF33}"/>
                </a:ext>
              </a:extLst>
            </p:cNvPr>
            <p:cNvSpPr>
              <a:spLocks noChangeArrowheads="1"/>
            </p:cNvSpPr>
            <p:nvPr/>
          </p:nvSpPr>
          <p:spPr bwMode="auto">
            <a:xfrm>
              <a:off x="4975213" y="336416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3" name="AutoShape 6">
              <a:extLst>
                <a:ext uri="{FF2B5EF4-FFF2-40B4-BE49-F238E27FC236}">
                  <a16:creationId xmlns:a16="http://schemas.microsoft.com/office/drawing/2014/main" id="{2862BD78-4EC1-6C80-6798-783FB7E8C0D3}"/>
                </a:ext>
              </a:extLst>
            </p:cNvPr>
            <p:cNvSpPr>
              <a:spLocks noChangeArrowheads="1"/>
            </p:cNvSpPr>
            <p:nvPr/>
          </p:nvSpPr>
          <p:spPr bwMode="auto">
            <a:xfrm>
              <a:off x="5854064" y="336416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44" name="AutoShape 6">
              <a:extLst>
                <a:ext uri="{FF2B5EF4-FFF2-40B4-BE49-F238E27FC236}">
                  <a16:creationId xmlns:a16="http://schemas.microsoft.com/office/drawing/2014/main" id="{55E26DC3-A73B-232E-6D3A-8DF1ED8D51E8}"/>
                </a:ext>
              </a:extLst>
            </p:cNvPr>
            <p:cNvSpPr>
              <a:spLocks noChangeArrowheads="1"/>
            </p:cNvSpPr>
            <p:nvPr/>
          </p:nvSpPr>
          <p:spPr bwMode="auto">
            <a:xfrm>
              <a:off x="6732915" y="3364165"/>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45" name="AutoShape 6">
              <a:extLst>
                <a:ext uri="{FF2B5EF4-FFF2-40B4-BE49-F238E27FC236}">
                  <a16:creationId xmlns:a16="http://schemas.microsoft.com/office/drawing/2014/main" id="{7E028D95-1176-F46B-3F38-4AA56E77FCA7}"/>
                </a:ext>
              </a:extLst>
            </p:cNvPr>
            <p:cNvSpPr>
              <a:spLocks noChangeArrowheads="1"/>
            </p:cNvSpPr>
            <p:nvPr/>
          </p:nvSpPr>
          <p:spPr bwMode="auto">
            <a:xfrm>
              <a:off x="7611763" y="336416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cxnSp>
          <p:nvCxnSpPr>
            <p:cNvPr id="47" name="Straight Arrow Connector 46">
              <a:extLst>
                <a:ext uri="{FF2B5EF4-FFF2-40B4-BE49-F238E27FC236}">
                  <a16:creationId xmlns:a16="http://schemas.microsoft.com/office/drawing/2014/main" id="{75537E77-2069-25DF-4C8B-F9D33B230288}"/>
                </a:ext>
              </a:extLst>
            </p:cNvPr>
            <p:cNvCxnSpPr>
              <a:cxnSpLocks/>
            </p:cNvCxnSpPr>
            <p:nvPr/>
          </p:nvCxnSpPr>
          <p:spPr bwMode="auto">
            <a:xfrm flipV="1">
              <a:off x="2035474"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CCDDB4C7-3F27-FE79-E16A-A87346A221DE}"/>
                </a:ext>
              </a:extLst>
            </p:cNvPr>
            <p:cNvCxnSpPr>
              <a:cxnSpLocks/>
            </p:cNvCxnSpPr>
            <p:nvPr/>
          </p:nvCxnSpPr>
          <p:spPr bwMode="auto">
            <a:xfrm flipV="1">
              <a:off x="2936888"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DC5632CB-0C86-8C1A-DBE4-D55A7B66D1E0}"/>
                </a:ext>
              </a:extLst>
            </p:cNvPr>
            <p:cNvCxnSpPr>
              <a:cxnSpLocks/>
            </p:cNvCxnSpPr>
            <p:nvPr/>
          </p:nvCxnSpPr>
          <p:spPr bwMode="auto">
            <a:xfrm flipV="1">
              <a:off x="3820075" y="354398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09D73673-C130-0EA0-C840-508A5736409A}"/>
                </a:ext>
              </a:extLst>
            </p:cNvPr>
            <p:cNvCxnSpPr>
              <a:cxnSpLocks/>
            </p:cNvCxnSpPr>
            <p:nvPr/>
          </p:nvCxnSpPr>
          <p:spPr bwMode="auto">
            <a:xfrm flipV="1">
              <a:off x="4710806" y="3546764"/>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30D2B1D5-E493-9295-0A3C-474BCB7F04AB}"/>
                </a:ext>
              </a:extLst>
            </p:cNvPr>
            <p:cNvCxnSpPr>
              <a:cxnSpLocks/>
            </p:cNvCxnSpPr>
            <p:nvPr/>
          </p:nvCxnSpPr>
          <p:spPr bwMode="auto">
            <a:xfrm flipV="1">
              <a:off x="5550876"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BB644155-46AB-A42E-69C9-421B84BCE1DE}"/>
                </a:ext>
              </a:extLst>
            </p:cNvPr>
            <p:cNvCxnSpPr>
              <a:cxnSpLocks/>
            </p:cNvCxnSpPr>
            <p:nvPr/>
          </p:nvCxnSpPr>
          <p:spPr bwMode="auto">
            <a:xfrm flipV="1">
              <a:off x="6450852"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1ABDB8C4-C25B-1E7E-F410-D0FD39409620}"/>
                </a:ext>
              </a:extLst>
            </p:cNvPr>
            <p:cNvCxnSpPr>
              <a:cxnSpLocks/>
            </p:cNvCxnSpPr>
            <p:nvPr/>
          </p:nvCxnSpPr>
          <p:spPr bwMode="auto">
            <a:xfrm flipV="1">
              <a:off x="7347359" y="3544540"/>
              <a:ext cx="303185" cy="1"/>
            </a:xfrm>
            <a:prstGeom prst="straightConnector1">
              <a:avLst/>
            </a:prstGeom>
            <a:noFill/>
            <a:ln w="57150" cap="flat" cmpd="sng" algn="ctr">
              <a:solidFill>
                <a:schemeClr val="bg1"/>
              </a:solidFill>
              <a:prstDash val="solid"/>
              <a:round/>
              <a:headEnd type="none" w="med" len="med"/>
              <a:tailEnd type="triangle"/>
            </a:ln>
            <a:effectLst/>
          </p:spPr>
        </p:cxn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oter Placeholder 1"/>
          <p:cNvSpPr>
            <a:spLocks noGrp="1"/>
          </p:cNvSpPr>
          <p:nvPr>
            <p:ph type="ftr" sz="quarter" idx="10"/>
          </p:nvPr>
        </p:nvSpPr>
        <p:spPr>
          <a:noFill/>
        </p:spPr>
        <p:txBody>
          <a:bodyPr/>
          <a:lstStyle/>
          <a:p>
            <a:r>
              <a:rPr lang="en-US" dirty="0"/>
              <a:t>Art of Multiprocessor Programming</a:t>
            </a:r>
          </a:p>
        </p:txBody>
      </p:sp>
      <p:sp>
        <p:nvSpPr>
          <p:cNvPr id="80899" name="Slide Number Placeholder 2"/>
          <p:cNvSpPr>
            <a:spLocks noGrp="1"/>
          </p:cNvSpPr>
          <p:nvPr>
            <p:ph type="sldNum" sz="quarter" idx="11"/>
          </p:nvPr>
        </p:nvSpPr>
        <p:spPr>
          <a:noFill/>
        </p:spPr>
        <p:txBody>
          <a:bodyPr/>
          <a:lstStyle/>
          <a:p>
            <a:fld id="{68683240-5424-448B-88ED-F261B0901B7F}" type="slidenum">
              <a:rPr lang="x-none" smtClean="0"/>
              <a:pPr/>
              <a:t>83</a:t>
            </a:fld>
            <a:endParaRPr lang="en-US" dirty="0"/>
          </a:p>
        </p:txBody>
      </p:sp>
      <p:sp>
        <p:nvSpPr>
          <p:cNvPr id="8090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4B47E04-1ED9-4258-867F-4484A323C66A}" type="slidenum">
              <a:rPr lang="x-none" sz="1400">
                <a:solidFill>
                  <a:schemeClr val="tx1"/>
                </a:solidFill>
                <a:latin typeface="Arial" panose="020B0604020202020204" pitchFamily="34" charset="0"/>
                <a:cs typeface="Arial" panose="020B0604020202020204" pitchFamily="34" charset="0"/>
              </a:rPr>
              <a:pPr/>
              <a:t>83</a:t>
            </a:fld>
            <a:endParaRPr lang="en-US" sz="1400" dirty="0">
              <a:solidFill>
                <a:schemeClr val="tx1"/>
              </a:solidFill>
              <a:latin typeface="Arial" panose="020B0604020202020204" pitchFamily="34" charset="0"/>
              <a:cs typeface="Arial" panose="020B0604020202020204" pitchFamily="34" charset="0"/>
            </a:endParaRPr>
          </a:p>
        </p:txBody>
      </p:sp>
      <p:sp>
        <p:nvSpPr>
          <p:cNvPr id="80901" name="Rectangle 2"/>
          <p:cNvSpPr>
            <a:spLocks noGrp="1" noChangeArrowheads="1"/>
          </p:cNvSpPr>
          <p:nvPr>
            <p:ph type="title" idx="4294967295"/>
          </p:nvPr>
        </p:nvSpPr>
        <p:spPr/>
        <p:txBody>
          <a:bodyPr/>
          <a:lstStyle/>
          <a:p>
            <a:pPr defTabSz="1008063"/>
            <a:r>
              <a:rPr lang="en-US" dirty="0"/>
              <a:t>Recursive Split Ordering</a:t>
            </a:r>
          </a:p>
        </p:txBody>
      </p:sp>
      <p:sp>
        <p:nvSpPr>
          <p:cNvPr id="80917" name="Line 18"/>
          <p:cNvSpPr>
            <a:spLocks noChangeShapeType="1"/>
          </p:cNvSpPr>
          <p:nvPr/>
        </p:nvSpPr>
        <p:spPr bwMode="auto">
          <a:xfrm flipV="1">
            <a:off x="1062038" y="3770313"/>
            <a:ext cx="473075" cy="381000"/>
          </a:xfrm>
          <a:prstGeom prst="line">
            <a:avLst/>
          </a:prstGeom>
          <a:noFill/>
          <a:ln w="57150">
            <a:solidFill>
              <a:srgbClr val="FF0000"/>
            </a:solidFill>
            <a:round/>
            <a:headEnd type="oval" w="sm" len="sm"/>
            <a:tailEnd type="triangle" w="med" len="med"/>
          </a:ln>
        </p:spPr>
        <p:txBody>
          <a:bodyPr/>
          <a:lstStyle/>
          <a:p>
            <a:endParaRPr lang="en-US" dirty="0">
              <a:latin typeface="Arial" panose="020B0604020202020204" pitchFamily="34" charset="0"/>
            </a:endParaRPr>
          </a:p>
        </p:txBody>
      </p:sp>
      <p:sp>
        <p:nvSpPr>
          <p:cNvPr id="80929" name="Freeform 30"/>
          <p:cNvSpPr>
            <a:spLocks/>
          </p:cNvSpPr>
          <p:nvPr/>
        </p:nvSpPr>
        <p:spPr bwMode="auto">
          <a:xfrm>
            <a:off x="1062038" y="3894138"/>
            <a:ext cx="4052887" cy="646112"/>
          </a:xfrm>
          <a:custGeom>
            <a:avLst/>
            <a:gdLst>
              <a:gd name="T0" fmla="*/ 0 w 2400"/>
              <a:gd name="T1" fmla="*/ 2147483647 h 639"/>
              <a:gd name="T2" fmla="*/ 2147483647 w 2400"/>
              <a:gd name="T3" fmla="*/ 2147483647 h 639"/>
              <a:gd name="T4" fmla="*/ 2147483647 w 2400"/>
              <a:gd name="T5" fmla="*/ 2147483647 h 639"/>
              <a:gd name="T6" fmla="*/ 2147483647 w 2400"/>
              <a:gd name="T7" fmla="*/ 2147483647 h 639"/>
              <a:gd name="T8" fmla="*/ 2147483647 w 2400"/>
              <a:gd name="T9" fmla="*/ 0 h 639"/>
              <a:gd name="T10" fmla="*/ 0 60000 65536"/>
              <a:gd name="T11" fmla="*/ 0 60000 65536"/>
              <a:gd name="T12" fmla="*/ 0 60000 65536"/>
              <a:gd name="T13" fmla="*/ 0 60000 65536"/>
              <a:gd name="T14" fmla="*/ 0 60000 65536"/>
              <a:gd name="T15" fmla="*/ 0 w 2400"/>
              <a:gd name="T16" fmla="*/ 0 h 639"/>
              <a:gd name="T17" fmla="*/ 2400 w 2400"/>
              <a:gd name="T18" fmla="*/ 639 h 639"/>
            </a:gdLst>
            <a:ahLst/>
            <a:cxnLst>
              <a:cxn ang="T10">
                <a:pos x="T0" y="T1"/>
              </a:cxn>
              <a:cxn ang="T11">
                <a:pos x="T2" y="T3"/>
              </a:cxn>
              <a:cxn ang="T12">
                <a:pos x="T4" y="T5"/>
              </a:cxn>
              <a:cxn ang="T13">
                <a:pos x="T6" y="T7"/>
              </a:cxn>
              <a:cxn ang="T14">
                <a:pos x="T8" y="T9"/>
              </a:cxn>
            </a:cxnLst>
            <a:rect l="T15" t="T16" r="T17" b="T18"/>
            <a:pathLst>
              <a:path w="2400" h="639">
                <a:moveTo>
                  <a:pt x="0" y="639"/>
                </a:moveTo>
                <a:lnTo>
                  <a:pt x="837" y="622"/>
                </a:lnTo>
                <a:cubicBezTo>
                  <a:pt x="1095" y="606"/>
                  <a:pt x="1349" y="581"/>
                  <a:pt x="1550" y="540"/>
                </a:cubicBezTo>
                <a:cubicBezTo>
                  <a:pt x="1751" y="499"/>
                  <a:pt x="1901" y="465"/>
                  <a:pt x="2043" y="375"/>
                </a:cubicBezTo>
                <a:cubicBezTo>
                  <a:pt x="2185" y="285"/>
                  <a:pt x="2326" y="78"/>
                  <a:pt x="2400" y="0"/>
                </a:cubicBezTo>
              </a:path>
            </a:pathLst>
          </a:custGeom>
          <a:noFill/>
          <a:ln w="57150">
            <a:solidFill>
              <a:srgbClr val="FF0000"/>
            </a:solidFill>
            <a:round/>
            <a:headEnd type="oval" w="sm" len="sm"/>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1473570" name="Freeform 34"/>
          <p:cNvSpPr>
            <a:spLocks/>
          </p:cNvSpPr>
          <p:nvPr/>
        </p:nvSpPr>
        <p:spPr bwMode="auto">
          <a:xfrm>
            <a:off x="1062038" y="3867150"/>
            <a:ext cx="5780087" cy="1312863"/>
          </a:xfrm>
          <a:custGeom>
            <a:avLst/>
            <a:gdLst>
              <a:gd name="T0" fmla="*/ 0 w 3264"/>
              <a:gd name="T1" fmla="*/ 2147483647 h 1311"/>
              <a:gd name="T2" fmla="*/ 2147483647 w 3264"/>
              <a:gd name="T3" fmla="*/ 2147483647 h 1311"/>
              <a:gd name="T4" fmla="*/ 2147483647 w 3264"/>
              <a:gd name="T5" fmla="*/ 2147483647 h 1311"/>
              <a:gd name="T6" fmla="*/ 2147483647 w 3264"/>
              <a:gd name="T7" fmla="*/ 2147483647 h 1311"/>
              <a:gd name="T8" fmla="*/ 2147483647 w 3264"/>
              <a:gd name="T9" fmla="*/ 2147483647 h 1311"/>
              <a:gd name="T10" fmla="*/ 2147483647 w 3264"/>
              <a:gd name="T11" fmla="*/ 0 h 1311"/>
              <a:gd name="T12" fmla="*/ 0 60000 65536"/>
              <a:gd name="T13" fmla="*/ 0 60000 65536"/>
              <a:gd name="T14" fmla="*/ 0 60000 65536"/>
              <a:gd name="T15" fmla="*/ 0 60000 65536"/>
              <a:gd name="T16" fmla="*/ 0 60000 65536"/>
              <a:gd name="T17" fmla="*/ 0 60000 65536"/>
              <a:gd name="T18" fmla="*/ 0 w 3264"/>
              <a:gd name="T19" fmla="*/ 0 h 1311"/>
              <a:gd name="T20" fmla="*/ 3264 w 3264"/>
              <a:gd name="T21" fmla="*/ 1311 h 1311"/>
            </a:gdLst>
            <a:ahLst/>
            <a:cxnLst>
              <a:cxn ang="T12">
                <a:pos x="T0" y="T1"/>
              </a:cxn>
              <a:cxn ang="T13">
                <a:pos x="T2" y="T3"/>
              </a:cxn>
              <a:cxn ang="T14">
                <a:pos x="T4" y="T5"/>
              </a:cxn>
              <a:cxn ang="T15">
                <a:pos x="T6" y="T7"/>
              </a:cxn>
              <a:cxn ang="T16">
                <a:pos x="T8" y="T9"/>
              </a:cxn>
              <a:cxn ang="T17">
                <a:pos x="T10" y="T11"/>
              </a:cxn>
            </a:cxnLst>
            <a:rect l="T18" t="T19" r="T20" b="T21"/>
            <a:pathLst>
              <a:path w="3264" h="1311">
                <a:moveTo>
                  <a:pt x="0" y="1311"/>
                </a:moveTo>
                <a:cubicBezTo>
                  <a:pt x="194" y="1299"/>
                  <a:pt x="826" y="1284"/>
                  <a:pt x="1166" y="1240"/>
                </a:cubicBezTo>
                <a:cubicBezTo>
                  <a:pt x="1506" y="1196"/>
                  <a:pt x="1818" y="1110"/>
                  <a:pt x="2043" y="1048"/>
                </a:cubicBezTo>
                <a:cubicBezTo>
                  <a:pt x="2268" y="986"/>
                  <a:pt x="2339" y="969"/>
                  <a:pt x="2519" y="867"/>
                </a:cubicBezTo>
                <a:cubicBezTo>
                  <a:pt x="2699" y="765"/>
                  <a:pt x="2998" y="583"/>
                  <a:pt x="3122" y="438"/>
                </a:cubicBezTo>
                <a:cubicBezTo>
                  <a:pt x="3246" y="293"/>
                  <a:pt x="3235" y="91"/>
                  <a:pt x="3264" y="0"/>
                </a:cubicBezTo>
              </a:path>
            </a:pathLst>
          </a:custGeom>
          <a:noFill/>
          <a:ln w="57150">
            <a:solidFill>
              <a:srgbClr val="FF0000"/>
            </a:solidFill>
            <a:round/>
            <a:headEnd type="oval" w="sm" len="sm"/>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1473571" name="Freeform 35"/>
          <p:cNvSpPr>
            <a:spLocks/>
          </p:cNvSpPr>
          <p:nvPr/>
        </p:nvSpPr>
        <p:spPr bwMode="auto">
          <a:xfrm>
            <a:off x="1062038" y="3865563"/>
            <a:ext cx="2324100" cy="982662"/>
          </a:xfrm>
          <a:custGeom>
            <a:avLst/>
            <a:gdLst>
              <a:gd name="T0" fmla="*/ 0 w 1559"/>
              <a:gd name="T1" fmla="*/ 2147483647 h 996"/>
              <a:gd name="T2" fmla="*/ 2147483647 w 1559"/>
              <a:gd name="T3" fmla="*/ 2147483647 h 996"/>
              <a:gd name="T4" fmla="*/ 2147483647 w 1559"/>
              <a:gd name="T5" fmla="*/ 2147483647 h 996"/>
              <a:gd name="T6" fmla="*/ 2147483647 w 1559"/>
              <a:gd name="T7" fmla="*/ 0 h 996"/>
              <a:gd name="T8" fmla="*/ 0 60000 65536"/>
              <a:gd name="T9" fmla="*/ 0 60000 65536"/>
              <a:gd name="T10" fmla="*/ 0 60000 65536"/>
              <a:gd name="T11" fmla="*/ 0 60000 65536"/>
              <a:gd name="T12" fmla="*/ 0 w 1559"/>
              <a:gd name="T13" fmla="*/ 0 h 996"/>
              <a:gd name="T14" fmla="*/ 1559 w 1559"/>
              <a:gd name="T15" fmla="*/ 996 h 996"/>
            </a:gdLst>
            <a:ahLst/>
            <a:cxnLst>
              <a:cxn ang="T8">
                <a:pos x="T0" y="T1"/>
              </a:cxn>
              <a:cxn ang="T9">
                <a:pos x="T2" y="T3"/>
              </a:cxn>
              <a:cxn ang="T10">
                <a:pos x="T4" y="T5"/>
              </a:cxn>
              <a:cxn ang="T11">
                <a:pos x="T6" y="T7"/>
              </a:cxn>
            </a:cxnLst>
            <a:rect l="T12" t="T13" r="T14" b="T15"/>
            <a:pathLst>
              <a:path w="1559" h="996">
                <a:moveTo>
                  <a:pt x="0" y="996"/>
                </a:moveTo>
                <a:cubicBezTo>
                  <a:pt x="107" y="973"/>
                  <a:pt x="426" y="954"/>
                  <a:pt x="645" y="860"/>
                </a:cubicBezTo>
                <a:cubicBezTo>
                  <a:pt x="864" y="766"/>
                  <a:pt x="1160" y="573"/>
                  <a:pt x="1312" y="430"/>
                </a:cubicBezTo>
                <a:cubicBezTo>
                  <a:pt x="1464" y="287"/>
                  <a:pt x="1508" y="90"/>
                  <a:pt x="1559" y="0"/>
                </a:cubicBezTo>
              </a:path>
            </a:pathLst>
          </a:custGeom>
          <a:noFill/>
          <a:ln w="57150">
            <a:solidFill>
              <a:srgbClr val="FF0000"/>
            </a:solidFill>
            <a:round/>
            <a:headEnd type="oval" w="sm" len="sm"/>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69" name="Text Box 52"/>
          <p:cNvSpPr txBox="1">
            <a:spLocks noChangeArrowheads="1"/>
          </p:cNvSpPr>
          <p:nvPr/>
        </p:nvSpPr>
        <p:spPr bwMode="auto">
          <a:xfrm>
            <a:off x="1795715" y="2300288"/>
            <a:ext cx="1228221"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FF0000"/>
                </a:solidFill>
                <a:latin typeface="Arial" panose="020B0604020202020204" pitchFamily="34" charset="0"/>
                <a:cs typeface="Arial" panose="020B0604020202020204" pitchFamily="34" charset="0"/>
              </a:rPr>
              <a:t>LSB 00</a:t>
            </a:r>
          </a:p>
        </p:txBody>
      </p:sp>
      <p:sp>
        <p:nvSpPr>
          <p:cNvPr id="73" name="Text Box 56"/>
          <p:cNvSpPr txBox="1">
            <a:spLocks noChangeArrowheads="1"/>
          </p:cNvSpPr>
          <p:nvPr/>
        </p:nvSpPr>
        <p:spPr bwMode="auto">
          <a:xfrm>
            <a:off x="3487990" y="2300288"/>
            <a:ext cx="1228221"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FF0000"/>
                </a:solidFill>
                <a:latin typeface="Arial" panose="020B0604020202020204" pitchFamily="34" charset="0"/>
                <a:cs typeface="Arial" panose="020B0604020202020204" pitchFamily="34" charset="0"/>
              </a:rPr>
              <a:t>LSB 10</a:t>
            </a:r>
          </a:p>
        </p:txBody>
      </p:sp>
      <p:sp>
        <p:nvSpPr>
          <p:cNvPr id="74" name="Text Box 57"/>
          <p:cNvSpPr txBox="1">
            <a:spLocks noChangeArrowheads="1"/>
          </p:cNvSpPr>
          <p:nvPr/>
        </p:nvSpPr>
        <p:spPr bwMode="auto">
          <a:xfrm>
            <a:off x="5116766" y="2300288"/>
            <a:ext cx="1228221"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FF0000"/>
                </a:solidFill>
                <a:latin typeface="Arial" panose="020B0604020202020204" pitchFamily="34" charset="0"/>
                <a:cs typeface="Arial" panose="020B0604020202020204" pitchFamily="34" charset="0"/>
              </a:rPr>
              <a:t>LSB 01</a:t>
            </a:r>
          </a:p>
        </p:txBody>
      </p:sp>
      <p:sp>
        <p:nvSpPr>
          <p:cNvPr id="75" name="Text Box 58"/>
          <p:cNvSpPr txBox="1">
            <a:spLocks noChangeArrowheads="1"/>
          </p:cNvSpPr>
          <p:nvPr/>
        </p:nvSpPr>
        <p:spPr bwMode="auto">
          <a:xfrm>
            <a:off x="6754037" y="2300288"/>
            <a:ext cx="1211229"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FF0000"/>
                </a:solidFill>
                <a:latin typeface="Arial" panose="020B0604020202020204" pitchFamily="34" charset="0"/>
                <a:cs typeface="Arial" panose="020B0604020202020204" pitchFamily="34" charset="0"/>
              </a:rPr>
              <a:t>LSB 11</a:t>
            </a:r>
          </a:p>
        </p:txBody>
      </p:sp>
      <p:sp>
        <p:nvSpPr>
          <p:cNvPr id="57" name="Left Brace 56"/>
          <p:cNvSpPr/>
          <p:nvPr/>
        </p:nvSpPr>
        <p:spPr bwMode="auto">
          <a:xfrm rot="5400000">
            <a:off x="2193934" y="2436927"/>
            <a:ext cx="310896" cy="1393588"/>
          </a:xfrm>
          <a:prstGeom prst="leftBrace">
            <a:avLst>
              <a:gd name="adj1" fmla="val 8333"/>
              <a:gd name="adj2" fmla="val 49419"/>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58" name="Left Brace 57"/>
          <p:cNvSpPr/>
          <p:nvPr/>
        </p:nvSpPr>
        <p:spPr bwMode="auto">
          <a:xfrm rot="5400000">
            <a:off x="3842734" y="2403467"/>
            <a:ext cx="310896" cy="1393588"/>
          </a:xfrm>
          <a:prstGeom prst="leftBrace">
            <a:avLst>
              <a:gd name="adj1" fmla="val 8333"/>
              <a:gd name="adj2" fmla="val 49419"/>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59" name="Left Brace 58"/>
          <p:cNvSpPr/>
          <p:nvPr/>
        </p:nvSpPr>
        <p:spPr bwMode="auto">
          <a:xfrm rot="5400000">
            <a:off x="5491534" y="2370007"/>
            <a:ext cx="310896" cy="1393588"/>
          </a:xfrm>
          <a:prstGeom prst="leftBrace">
            <a:avLst>
              <a:gd name="adj1" fmla="val 8333"/>
              <a:gd name="adj2" fmla="val 49419"/>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60" name="Left Brace 59"/>
          <p:cNvSpPr/>
          <p:nvPr/>
        </p:nvSpPr>
        <p:spPr bwMode="auto">
          <a:xfrm rot="5400000">
            <a:off x="7140334" y="2336547"/>
            <a:ext cx="310896" cy="1393588"/>
          </a:xfrm>
          <a:prstGeom prst="leftBrace">
            <a:avLst>
              <a:gd name="adj1" fmla="val 8333"/>
              <a:gd name="adj2" fmla="val 49419"/>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grpSp>
        <p:nvGrpSpPr>
          <p:cNvPr id="38" name="Group 37">
            <a:extLst>
              <a:ext uri="{FF2B5EF4-FFF2-40B4-BE49-F238E27FC236}">
                <a16:creationId xmlns:a16="http://schemas.microsoft.com/office/drawing/2014/main" id="{BF9FD7E4-FD4D-2FB3-0364-A47E6F3FF97B}"/>
              </a:ext>
            </a:extLst>
          </p:cNvPr>
          <p:cNvGrpSpPr/>
          <p:nvPr/>
        </p:nvGrpSpPr>
        <p:grpSpPr>
          <a:xfrm>
            <a:off x="588963" y="4010180"/>
            <a:ext cx="473075" cy="1292166"/>
            <a:chOff x="588963" y="4010180"/>
            <a:chExt cx="473075" cy="1292166"/>
          </a:xfrm>
        </p:grpSpPr>
        <p:sp>
          <p:nvSpPr>
            <p:cNvPr id="34" name="AutoShape 6">
              <a:extLst>
                <a:ext uri="{FF2B5EF4-FFF2-40B4-BE49-F238E27FC236}">
                  <a16:creationId xmlns:a16="http://schemas.microsoft.com/office/drawing/2014/main" id="{7E918D4E-2761-0C30-F16E-0CBE0FCF276A}"/>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5" name="AutoShape 6">
              <a:extLst>
                <a:ext uri="{FF2B5EF4-FFF2-40B4-BE49-F238E27FC236}">
                  <a16:creationId xmlns:a16="http://schemas.microsoft.com/office/drawing/2014/main" id="{F016F9FA-D5C7-C3F1-EB8E-07EDACAB2CC2}"/>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36" name="AutoShape 6">
              <a:extLst>
                <a:ext uri="{FF2B5EF4-FFF2-40B4-BE49-F238E27FC236}">
                  <a16:creationId xmlns:a16="http://schemas.microsoft.com/office/drawing/2014/main" id="{72DD0113-34DC-3498-3F7F-98CA342DC80C}"/>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37" name="AutoShape 6">
              <a:extLst>
                <a:ext uri="{FF2B5EF4-FFF2-40B4-BE49-F238E27FC236}">
                  <a16:creationId xmlns:a16="http://schemas.microsoft.com/office/drawing/2014/main" id="{D4CBF240-2BCF-B1B3-93FB-F352B9875D51}"/>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55" name="Group 54">
            <a:extLst>
              <a:ext uri="{FF2B5EF4-FFF2-40B4-BE49-F238E27FC236}">
                <a16:creationId xmlns:a16="http://schemas.microsoft.com/office/drawing/2014/main" id="{A90E01D6-2BA3-B5E1-F31D-E2A901006041}"/>
              </a:ext>
            </a:extLst>
          </p:cNvPr>
          <p:cNvGrpSpPr/>
          <p:nvPr/>
        </p:nvGrpSpPr>
        <p:grpSpPr>
          <a:xfrm>
            <a:off x="1459809" y="3364164"/>
            <a:ext cx="6727620" cy="360762"/>
            <a:chOff x="1459809" y="3364164"/>
            <a:chExt cx="6727620" cy="360762"/>
          </a:xfrm>
        </p:grpSpPr>
        <p:sp>
          <p:nvSpPr>
            <p:cNvPr id="40" name="AutoShape 6">
              <a:extLst>
                <a:ext uri="{FF2B5EF4-FFF2-40B4-BE49-F238E27FC236}">
                  <a16:creationId xmlns:a16="http://schemas.microsoft.com/office/drawing/2014/main" id="{3A669C9C-50A9-EBE8-A04C-DC1DAD6186AB}"/>
                </a:ext>
              </a:extLst>
            </p:cNvPr>
            <p:cNvSpPr>
              <a:spLocks noChangeArrowheads="1"/>
            </p:cNvSpPr>
            <p:nvPr/>
          </p:nvSpPr>
          <p:spPr bwMode="auto">
            <a:xfrm>
              <a:off x="1459809" y="336417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1" name="AutoShape 6">
              <a:extLst>
                <a:ext uri="{FF2B5EF4-FFF2-40B4-BE49-F238E27FC236}">
                  <a16:creationId xmlns:a16="http://schemas.microsoft.com/office/drawing/2014/main" id="{DBB6CFC3-832E-5488-B361-6CA830C5956F}"/>
                </a:ext>
              </a:extLst>
            </p:cNvPr>
            <p:cNvSpPr>
              <a:spLocks noChangeArrowheads="1"/>
            </p:cNvSpPr>
            <p:nvPr/>
          </p:nvSpPr>
          <p:spPr bwMode="auto">
            <a:xfrm>
              <a:off x="2338660" y="336417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42" name="AutoShape 6">
              <a:extLst>
                <a:ext uri="{FF2B5EF4-FFF2-40B4-BE49-F238E27FC236}">
                  <a16:creationId xmlns:a16="http://schemas.microsoft.com/office/drawing/2014/main" id="{D853E2C8-2F93-A739-2094-DDE66AD1CDD3}"/>
                </a:ext>
              </a:extLst>
            </p:cNvPr>
            <p:cNvSpPr>
              <a:spLocks noChangeArrowheads="1"/>
            </p:cNvSpPr>
            <p:nvPr/>
          </p:nvSpPr>
          <p:spPr bwMode="auto">
            <a:xfrm>
              <a:off x="3217511" y="336416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3" name="AutoShape 6">
              <a:extLst>
                <a:ext uri="{FF2B5EF4-FFF2-40B4-BE49-F238E27FC236}">
                  <a16:creationId xmlns:a16="http://schemas.microsoft.com/office/drawing/2014/main" id="{43EDA94F-8387-BB29-06A8-8F7AA82AE284}"/>
                </a:ext>
              </a:extLst>
            </p:cNvPr>
            <p:cNvSpPr>
              <a:spLocks noChangeArrowheads="1"/>
            </p:cNvSpPr>
            <p:nvPr/>
          </p:nvSpPr>
          <p:spPr bwMode="auto">
            <a:xfrm>
              <a:off x="4096362" y="336416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44" name="AutoShape 6">
              <a:extLst>
                <a:ext uri="{FF2B5EF4-FFF2-40B4-BE49-F238E27FC236}">
                  <a16:creationId xmlns:a16="http://schemas.microsoft.com/office/drawing/2014/main" id="{431AA7A6-F3C4-7C16-15A9-FE23F8C6DB00}"/>
                </a:ext>
              </a:extLst>
            </p:cNvPr>
            <p:cNvSpPr>
              <a:spLocks noChangeArrowheads="1"/>
            </p:cNvSpPr>
            <p:nvPr/>
          </p:nvSpPr>
          <p:spPr bwMode="auto">
            <a:xfrm>
              <a:off x="4975213" y="336416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5" name="AutoShape 6">
              <a:extLst>
                <a:ext uri="{FF2B5EF4-FFF2-40B4-BE49-F238E27FC236}">
                  <a16:creationId xmlns:a16="http://schemas.microsoft.com/office/drawing/2014/main" id="{975F9C3C-ABDB-7AD9-0F16-4D51EDE04B77}"/>
                </a:ext>
              </a:extLst>
            </p:cNvPr>
            <p:cNvSpPr>
              <a:spLocks noChangeArrowheads="1"/>
            </p:cNvSpPr>
            <p:nvPr/>
          </p:nvSpPr>
          <p:spPr bwMode="auto">
            <a:xfrm>
              <a:off x="5854064" y="336416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46" name="AutoShape 6">
              <a:extLst>
                <a:ext uri="{FF2B5EF4-FFF2-40B4-BE49-F238E27FC236}">
                  <a16:creationId xmlns:a16="http://schemas.microsoft.com/office/drawing/2014/main" id="{0995FD69-6FC2-449C-2E97-7EE0CE109124}"/>
                </a:ext>
              </a:extLst>
            </p:cNvPr>
            <p:cNvSpPr>
              <a:spLocks noChangeArrowheads="1"/>
            </p:cNvSpPr>
            <p:nvPr/>
          </p:nvSpPr>
          <p:spPr bwMode="auto">
            <a:xfrm>
              <a:off x="6732915" y="3364165"/>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47" name="AutoShape 6">
              <a:extLst>
                <a:ext uri="{FF2B5EF4-FFF2-40B4-BE49-F238E27FC236}">
                  <a16:creationId xmlns:a16="http://schemas.microsoft.com/office/drawing/2014/main" id="{8283A771-5CDD-6F02-E86F-81BCE0F717C4}"/>
                </a:ext>
              </a:extLst>
            </p:cNvPr>
            <p:cNvSpPr>
              <a:spLocks noChangeArrowheads="1"/>
            </p:cNvSpPr>
            <p:nvPr/>
          </p:nvSpPr>
          <p:spPr bwMode="auto">
            <a:xfrm>
              <a:off x="7611763" y="336416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cxnSp>
          <p:nvCxnSpPr>
            <p:cNvPr id="48" name="Straight Arrow Connector 47">
              <a:extLst>
                <a:ext uri="{FF2B5EF4-FFF2-40B4-BE49-F238E27FC236}">
                  <a16:creationId xmlns:a16="http://schemas.microsoft.com/office/drawing/2014/main" id="{199A8352-7C80-52C2-CF6F-B71F82FF1FD2}"/>
                </a:ext>
              </a:extLst>
            </p:cNvPr>
            <p:cNvCxnSpPr>
              <a:cxnSpLocks/>
            </p:cNvCxnSpPr>
            <p:nvPr/>
          </p:nvCxnSpPr>
          <p:spPr bwMode="auto">
            <a:xfrm flipV="1">
              <a:off x="2035474"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00A95F6A-CC67-3436-3DA2-149D9B54FE93}"/>
                </a:ext>
              </a:extLst>
            </p:cNvPr>
            <p:cNvCxnSpPr>
              <a:cxnSpLocks/>
            </p:cNvCxnSpPr>
            <p:nvPr/>
          </p:nvCxnSpPr>
          <p:spPr bwMode="auto">
            <a:xfrm flipV="1">
              <a:off x="2936888" y="3544545"/>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43EFD14C-AA9F-A662-D366-FEBE6FCD60A9}"/>
                </a:ext>
              </a:extLst>
            </p:cNvPr>
            <p:cNvCxnSpPr>
              <a:cxnSpLocks/>
            </p:cNvCxnSpPr>
            <p:nvPr/>
          </p:nvCxnSpPr>
          <p:spPr bwMode="auto">
            <a:xfrm flipV="1">
              <a:off x="3820075" y="354398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E9AB78A8-0439-32C0-547E-C74196F91B3A}"/>
                </a:ext>
              </a:extLst>
            </p:cNvPr>
            <p:cNvCxnSpPr>
              <a:cxnSpLocks/>
            </p:cNvCxnSpPr>
            <p:nvPr/>
          </p:nvCxnSpPr>
          <p:spPr bwMode="auto">
            <a:xfrm flipV="1">
              <a:off x="4710806" y="3546764"/>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49498037-2695-5919-479A-52E3191FE534}"/>
                </a:ext>
              </a:extLst>
            </p:cNvPr>
            <p:cNvCxnSpPr>
              <a:cxnSpLocks/>
            </p:cNvCxnSpPr>
            <p:nvPr/>
          </p:nvCxnSpPr>
          <p:spPr bwMode="auto">
            <a:xfrm flipV="1">
              <a:off x="5550876"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DB50F5EA-5C58-61F2-0EE9-8E2A6AF6E9C2}"/>
                </a:ext>
              </a:extLst>
            </p:cNvPr>
            <p:cNvCxnSpPr>
              <a:cxnSpLocks/>
            </p:cNvCxnSpPr>
            <p:nvPr/>
          </p:nvCxnSpPr>
          <p:spPr bwMode="auto">
            <a:xfrm flipV="1">
              <a:off x="6450852" y="3544540"/>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F453EA9F-ACE4-F8B2-5E06-BBD0063ABE35}"/>
                </a:ext>
              </a:extLst>
            </p:cNvPr>
            <p:cNvCxnSpPr>
              <a:cxnSpLocks/>
            </p:cNvCxnSpPr>
            <p:nvPr/>
          </p:nvCxnSpPr>
          <p:spPr bwMode="auto">
            <a:xfrm flipV="1">
              <a:off x="7347359" y="3544540"/>
              <a:ext cx="303185" cy="1"/>
            </a:xfrm>
            <a:prstGeom prst="straightConnector1">
              <a:avLst/>
            </a:prstGeom>
            <a:noFill/>
            <a:ln w="57150" cap="flat" cmpd="sng" algn="ctr">
              <a:solidFill>
                <a:schemeClr val="bg1"/>
              </a:solidFill>
              <a:prstDash val="solid"/>
              <a:round/>
              <a:headEnd type="none" w="med" len="med"/>
              <a:tailEnd type="triangle"/>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473571"/>
                                        </p:tgtEl>
                                        <p:attrNameLst>
                                          <p:attrName>style.visibility</p:attrName>
                                        </p:attrNameLst>
                                      </p:cBhvr>
                                      <p:to>
                                        <p:strVal val="visible"/>
                                      </p:to>
                                    </p:set>
                                    <p:animEffect transition="in" filter="blinds(horizontal)">
                                      <p:cBhvr>
                                        <p:cTn id="7" dur="500"/>
                                        <p:tgtEl>
                                          <p:spTgt spid="147357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73570"/>
                                        </p:tgtEl>
                                        <p:attrNameLst>
                                          <p:attrName>style.visibility</p:attrName>
                                        </p:attrNameLst>
                                      </p:cBhvr>
                                      <p:to>
                                        <p:strVal val="visible"/>
                                      </p:to>
                                    </p:set>
                                    <p:animEffect transition="in" filter="blinds(horizontal)">
                                      <p:cBhvr>
                                        <p:cTn id="10" dur="500"/>
                                        <p:tgtEl>
                                          <p:spTgt spid="1473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3570" grpId="0" animBg="1"/>
      <p:bldP spid="147357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2"/>
          <p:cNvSpPr>
            <a:spLocks noGrp="1" noChangeArrowheads="1"/>
          </p:cNvSpPr>
          <p:nvPr>
            <p:ph type="title"/>
          </p:nvPr>
        </p:nvSpPr>
        <p:spPr/>
        <p:txBody>
          <a:bodyPr/>
          <a:lstStyle/>
          <a:p>
            <a:r>
              <a:rPr lang="en-US" dirty="0"/>
              <a:t>Split-Order</a:t>
            </a:r>
          </a:p>
        </p:txBody>
      </p:sp>
      <p:sp>
        <p:nvSpPr>
          <p:cNvPr id="81922" name="Footer Placeholder 1"/>
          <p:cNvSpPr>
            <a:spLocks noGrp="1"/>
          </p:cNvSpPr>
          <p:nvPr>
            <p:ph type="ftr" sz="quarter" idx="10"/>
          </p:nvPr>
        </p:nvSpPr>
        <p:spPr>
          <a:noFill/>
        </p:spPr>
        <p:txBody>
          <a:bodyPr/>
          <a:lstStyle/>
          <a:p>
            <a:r>
              <a:rPr lang="en-US" dirty="0"/>
              <a:t>Art of Multiprocessor Programming</a:t>
            </a:r>
          </a:p>
        </p:txBody>
      </p:sp>
      <p:sp>
        <p:nvSpPr>
          <p:cNvPr id="81923" name="Slide Number Placeholder 2"/>
          <p:cNvSpPr>
            <a:spLocks noGrp="1"/>
          </p:cNvSpPr>
          <p:nvPr>
            <p:ph type="sldNum" sz="quarter" idx="11"/>
          </p:nvPr>
        </p:nvSpPr>
        <p:spPr>
          <a:noFill/>
        </p:spPr>
        <p:txBody>
          <a:bodyPr/>
          <a:lstStyle/>
          <a:p>
            <a:fld id="{81124406-B186-4DBD-A787-009F37D065B2}" type="slidenum">
              <a:rPr lang="x-none" smtClean="0"/>
              <a:pPr/>
              <a:t>84</a:t>
            </a:fld>
            <a:endParaRPr lang="en-US" dirty="0"/>
          </a:p>
        </p:txBody>
      </p:sp>
      <p:sp>
        <p:nvSpPr>
          <p:cNvPr id="8192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ED1CB9AA-3814-48FB-90E9-B45C653DE8D1}" type="slidenum">
              <a:rPr lang="x-none" sz="1400">
                <a:solidFill>
                  <a:schemeClr val="tx1"/>
                </a:solidFill>
                <a:latin typeface="Arial" panose="020B0604020202020204" pitchFamily="34" charset="0"/>
                <a:cs typeface="Arial" panose="020B0604020202020204" pitchFamily="34" charset="0"/>
              </a:rPr>
              <a:pPr/>
              <a:t>84</a:t>
            </a:fld>
            <a:endParaRPr lang="en-US" sz="1400" dirty="0">
              <a:solidFill>
                <a:schemeClr val="tx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2E574546-4CC4-4A97-B7D0-71C8E1F3904C}"/>
              </a:ext>
            </a:extLst>
          </p:cNvPr>
          <p:cNvSpPr txBox="1"/>
          <p:nvPr/>
        </p:nvSpPr>
        <p:spPr bwMode="auto">
          <a:xfrm>
            <a:off x="1558438" y="2177953"/>
            <a:ext cx="353866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the table size is </a:t>
            </a:r>
            <a:r>
              <a:rPr lang="en-US" sz="2800" dirty="0">
                <a:solidFill>
                  <a:schemeClr val="bg1"/>
                </a:solidFill>
              </a:rPr>
              <a:t>2</a:t>
            </a:r>
            <a:r>
              <a:rPr lang="en-US" sz="2800" baseline="30000" dirty="0">
                <a:solidFill>
                  <a:schemeClr val="bg1"/>
                </a:solidFill>
              </a:rPr>
              <a:t>i</a:t>
            </a:r>
            <a:r>
              <a:rPr lang="en-US" sz="2800" dirty="0">
                <a:solidFill>
                  <a:srgbClr val="FFFF00"/>
                </a:solidFill>
              </a:rPr>
              <a:t>,</a:t>
            </a:r>
          </a:p>
        </p:txBody>
      </p:sp>
      <p:sp>
        <p:nvSpPr>
          <p:cNvPr id="3" name="TextBox 2">
            <a:extLst>
              <a:ext uri="{FF2B5EF4-FFF2-40B4-BE49-F238E27FC236}">
                <a16:creationId xmlns:a16="http://schemas.microsoft.com/office/drawing/2014/main" id="{45934B13-008C-753F-F04E-8335F6BE9926}"/>
              </a:ext>
            </a:extLst>
          </p:cNvPr>
          <p:cNvSpPr txBox="1"/>
          <p:nvPr/>
        </p:nvSpPr>
        <p:spPr bwMode="auto">
          <a:xfrm>
            <a:off x="1558438" y="4138929"/>
            <a:ext cx="262426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chemeClr val="bg1"/>
                </a:solidFill>
              </a:rPr>
              <a:t>b = k (mod 2</a:t>
            </a:r>
            <a:r>
              <a:rPr lang="en-US" sz="2800" baseline="30000" dirty="0">
                <a:solidFill>
                  <a:schemeClr val="bg1"/>
                </a:solidFill>
              </a:rPr>
              <a:t>i</a:t>
            </a:r>
            <a:r>
              <a:rPr lang="en-US" sz="2800" dirty="0">
                <a:solidFill>
                  <a:schemeClr val="bg1"/>
                </a:solidFill>
              </a:rPr>
              <a:t>) </a:t>
            </a:r>
          </a:p>
        </p:txBody>
      </p:sp>
      <p:sp>
        <p:nvSpPr>
          <p:cNvPr id="4" name="TextBox 3">
            <a:extLst>
              <a:ext uri="{FF2B5EF4-FFF2-40B4-BE49-F238E27FC236}">
                <a16:creationId xmlns:a16="http://schemas.microsoft.com/office/drawing/2014/main" id="{C0667FA8-72DF-95C8-D26A-61BBDE6A0721}"/>
              </a:ext>
            </a:extLst>
          </p:cNvPr>
          <p:cNvSpPr txBox="1"/>
          <p:nvPr/>
        </p:nvSpPr>
        <p:spPr bwMode="auto">
          <a:xfrm>
            <a:off x="1558437" y="3158441"/>
            <a:ext cx="421839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Bucket </a:t>
            </a:r>
            <a:r>
              <a:rPr lang="en-US" sz="2800" dirty="0">
                <a:solidFill>
                  <a:schemeClr val="bg1"/>
                </a:solidFill>
              </a:rPr>
              <a:t>b</a:t>
            </a:r>
            <a:r>
              <a:rPr lang="en-US" sz="2800" dirty="0">
                <a:solidFill>
                  <a:srgbClr val="FFFF00"/>
                </a:solidFill>
              </a:rPr>
              <a:t> contains keys </a:t>
            </a:r>
            <a:r>
              <a:rPr lang="en-US" sz="2800" dirty="0">
                <a:solidFill>
                  <a:schemeClr val="bg1"/>
                </a:solidFill>
              </a:rPr>
              <a:t>k</a:t>
            </a:r>
          </a:p>
        </p:txBody>
      </p:sp>
      <p:sp>
        <p:nvSpPr>
          <p:cNvPr id="5" name="TextBox 4">
            <a:extLst>
              <a:ext uri="{FF2B5EF4-FFF2-40B4-BE49-F238E27FC236}">
                <a16:creationId xmlns:a16="http://schemas.microsoft.com/office/drawing/2014/main" id="{F7E2E2D3-B857-3653-4993-34A541AEF203}"/>
              </a:ext>
            </a:extLst>
          </p:cNvPr>
          <p:cNvSpPr txBox="1"/>
          <p:nvPr/>
        </p:nvSpPr>
        <p:spPr bwMode="auto">
          <a:xfrm>
            <a:off x="1558436" y="5119418"/>
            <a:ext cx="6168577"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bucket index consists of key's </a:t>
            </a:r>
            <a:r>
              <a:rPr lang="en-US" sz="2800" dirty="0">
                <a:solidFill>
                  <a:schemeClr val="bg1"/>
                </a:solidFill>
              </a:rPr>
              <a:t>i</a:t>
            </a:r>
            <a:r>
              <a:rPr lang="en-US" sz="2800" dirty="0">
                <a:solidFill>
                  <a:srgbClr val="FFFF00"/>
                </a:solidFill>
              </a:rPr>
              <a:t> LSBs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2"/>
          <p:cNvSpPr>
            <a:spLocks noGrp="1" noChangeArrowheads="1"/>
          </p:cNvSpPr>
          <p:nvPr>
            <p:ph type="title"/>
          </p:nvPr>
        </p:nvSpPr>
        <p:spPr/>
        <p:txBody>
          <a:bodyPr/>
          <a:lstStyle/>
          <a:p>
            <a:r>
              <a:rPr lang="en-US" dirty="0"/>
              <a:t>When Table Splits</a:t>
            </a:r>
          </a:p>
        </p:txBody>
      </p:sp>
      <p:sp>
        <p:nvSpPr>
          <p:cNvPr id="82946" name="Footer Placeholder 1"/>
          <p:cNvSpPr>
            <a:spLocks noGrp="1"/>
          </p:cNvSpPr>
          <p:nvPr>
            <p:ph type="ftr" sz="quarter" idx="10"/>
          </p:nvPr>
        </p:nvSpPr>
        <p:spPr>
          <a:noFill/>
        </p:spPr>
        <p:txBody>
          <a:bodyPr/>
          <a:lstStyle/>
          <a:p>
            <a:r>
              <a:rPr lang="en-US" dirty="0"/>
              <a:t>Art of Multiprocessor Programming</a:t>
            </a:r>
          </a:p>
        </p:txBody>
      </p:sp>
      <p:sp>
        <p:nvSpPr>
          <p:cNvPr id="82947" name="Slide Number Placeholder 2"/>
          <p:cNvSpPr>
            <a:spLocks noGrp="1"/>
          </p:cNvSpPr>
          <p:nvPr>
            <p:ph type="sldNum" sz="quarter" idx="11"/>
          </p:nvPr>
        </p:nvSpPr>
        <p:spPr>
          <a:noFill/>
        </p:spPr>
        <p:txBody>
          <a:bodyPr/>
          <a:lstStyle/>
          <a:p>
            <a:fld id="{8DACBC7D-9A4C-4A4C-8385-E44BC517774C}" type="slidenum">
              <a:rPr lang="x-none" smtClean="0"/>
              <a:pPr/>
              <a:t>85</a:t>
            </a:fld>
            <a:endParaRPr lang="en-US" dirty="0"/>
          </a:p>
        </p:txBody>
      </p:sp>
      <p:sp>
        <p:nvSpPr>
          <p:cNvPr id="2" name="TextBox 1">
            <a:extLst>
              <a:ext uri="{FF2B5EF4-FFF2-40B4-BE49-F238E27FC236}">
                <a16:creationId xmlns:a16="http://schemas.microsoft.com/office/drawing/2014/main" id="{C95FF2EB-689A-6C87-7306-9EE493571163}"/>
              </a:ext>
            </a:extLst>
          </p:cNvPr>
          <p:cNvSpPr txBox="1"/>
          <p:nvPr/>
        </p:nvSpPr>
        <p:spPr bwMode="auto">
          <a:xfrm>
            <a:off x="1104038" y="1752600"/>
            <a:ext cx="2720617"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Some keys stay</a:t>
            </a:r>
          </a:p>
        </p:txBody>
      </p:sp>
      <p:sp>
        <p:nvSpPr>
          <p:cNvPr id="3" name="TextBox 2">
            <a:extLst>
              <a:ext uri="{FF2B5EF4-FFF2-40B4-BE49-F238E27FC236}">
                <a16:creationId xmlns:a16="http://schemas.microsoft.com/office/drawing/2014/main" id="{E02E14FC-1686-643C-F6ED-61CC482F3B54}"/>
              </a:ext>
            </a:extLst>
          </p:cNvPr>
          <p:cNvSpPr txBox="1"/>
          <p:nvPr/>
        </p:nvSpPr>
        <p:spPr bwMode="auto">
          <a:xfrm>
            <a:off x="1864529" y="2386322"/>
            <a:ext cx="2597186" cy="480131"/>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dirty="0">
                <a:solidFill>
                  <a:srgbClr val="FFFF00"/>
                </a:solidFill>
              </a:rPr>
              <a:t>b = k mod(2</a:t>
            </a:r>
            <a:r>
              <a:rPr lang="en-US" sz="2800" baseline="30000" dirty="0">
                <a:solidFill>
                  <a:srgbClr val="FFFF00"/>
                </a:solidFill>
              </a:rPr>
              <a:t>i+1</a:t>
            </a:r>
            <a:r>
              <a:rPr lang="en-US" sz="2800" dirty="0">
                <a:solidFill>
                  <a:srgbClr val="FFFF00"/>
                </a:solidFill>
              </a:rPr>
              <a:t>)</a:t>
            </a:r>
          </a:p>
        </p:txBody>
      </p:sp>
      <p:sp>
        <p:nvSpPr>
          <p:cNvPr id="4" name="TextBox 3">
            <a:extLst>
              <a:ext uri="{FF2B5EF4-FFF2-40B4-BE49-F238E27FC236}">
                <a16:creationId xmlns:a16="http://schemas.microsoft.com/office/drawing/2014/main" id="{45EA8608-785C-CE79-F251-CAE5E76DE870}"/>
              </a:ext>
            </a:extLst>
          </p:cNvPr>
          <p:cNvSpPr txBox="1"/>
          <p:nvPr/>
        </p:nvSpPr>
        <p:spPr bwMode="auto">
          <a:xfrm>
            <a:off x="1104038" y="2989424"/>
            <a:ext cx="2103461"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Some move</a:t>
            </a:r>
          </a:p>
        </p:txBody>
      </p:sp>
      <p:sp>
        <p:nvSpPr>
          <p:cNvPr id="5" name="TextBox 4">
            <a:extLst>
              <a:ext uri="{FF2B5EF4-FFF2-40B4-BE49-F238E27FC236}">
                <a16:creationId xmlns:a16="http://schemas.microsoft.com/office/drawing/2014/main" id="{2E3D064A-339F-EF24-9189-CDBCA0F70366}"/>
              </a:ext>
            </a:extLst>
          </p:cNvPr>
          <p:cNvSpPr txBox="1"/>
          <p:nvPr/>
        </p:nvSpPr>
        <p:spPr bwMode="auto">
          <a:xfrm>
            <a:off x="1864529" y="3571204"/>
            <a:ext cx="3060453" cy="480131"/>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dirty="0">
                <a:solidFill>
                  <a:srgbClr val="FFFF00"/>
                </a:solidFill>
              </a:rPr>
              <a:t>b+2</a:t>
            </a:r>
            <a:r>
              <a:rPr lang="en-US" sz="2800" baseline="30000" dirty="0">
                <a:solidFill>
                  <a:srgbClr val="FFFF00"/>
                </a:solidFill>
              </a:rPr>
              <a:t>i</a:t>
            </a:r>
            <a:r>
              <a:rPr lang="en-US" sz="2800" dirty="0">
                <a:solidFill>
                  <a:srgbClr val="FFFF00"/>
                </a:solidFill>
              </a:rPr>
              <a:t> = k mod(2</a:t>
            </a:r>
            <a:r>
              <a:rPr lang="en-US" sz="2800" baseline="30000" dirty="0">
                <a:solidFill>
                  <a:srgbClr val="FFFF00"/>
                </a:solidFill>
              </a:rPr>
              <a:t>i+1</a:t>
            </a:r>
            <a:r>
              <a:rPr lang="en-US" sz="2800" dirty="0">
                <a:solidFill>
                  <a:srgbClr val="FFFF00"/>
                </a:solidFill>
              </a:rPr>
              <a:t>)</a:t>
            </a:r>
          </a:p>
        </p:txBody>
      </p:sp>
      <p:sp>
        <p:nvSpPr>
          <p:cNvPr id="6" name="TextBox 5">
            <a:extLst>
              <a:ext uri="{FF2B5EF4-FFF2-40B4-BE49-F238E27FC236}">
                <a16:creationId xmlns:a16="http://schemas.microsoft.com/office/drawing/2014/main" id="{CE33CE47-4F18-3412-6F15-9963E07856F3}"/>
              </a:ext>
            </a:extLst>
          </p:cNvPr>
          <p:cNvSpPr txBox="1"/>
          <p:nvPr/>
        </p:nvSpPr>
        <p:spPr bwMode="auto">
          <a:xfrm>
            <a:off x="1104038" y="4215221"/>
            <a:ext cx="4020652" cy="480131"/>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Determined by (i+1)</a:t>
            </a:r>
            <a:r>
              <a:rPr lang="en-US" sz="2800" baseline="30000" dirty="0">
                <a:solidFill>
                  <a:srgbClr val="FFFF00"/>
                </a:solidFill>
              </a:rPr>
              <a:t>st</a:t>
            </a:r>
            <a:r>
              <a:rPr lang="en-US" sz="2800" dirty="0">
                <a:solidFill>
                  <a:srgbClr val="FFFF00"/>
                </a:solidFill>
              </a:rPr>
              <a:t> bit</a:t>
            </a:r>
          </a:p>
        </p:txBody>
      </p:sp>
      <p:sp>
        <p:nvSpPr>
          <p:cNvPr id="7" name="TextBox 6">
            <a:extLst>
              <a:ext uri="{FF2B5EF4-FFF2-40B4-BE49-F238E27FC236}">
                <a16:creationId xmlns:a16="http://schemas.microsoft.com/office/drawing/2014/main" id="{E1BBFBB9-D9CD-2C4C-601B-1000FA543220}"/>
              </a:ext>
            </a:extLst>
          </p:cNvPr>
          <p:cNvSpPr txBox="1"/>
          <p:nvPr/>
        </p:nvSpPr>
        <p:spPr bwMode="auto">
          <a:xfrm>
            <a:off x="1864529" y="4798110"/>
            <a:ext cx="3502882" cy="480131"/>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dirty="0">
                <a:solidFill>
                  <a:srgbClr val="FFFF00"/>
                </a:solidFill>
              </a:rPr>
              <a:t>Counting backwards</a:t>
            </a:r>
          </a:p>
        </p:txBody>
      </p:sp>
      <p:sp>
        <p:nvSpPr>
          <p:cNvPr id="8" name="TextBox 7">
            <a:extLst>
              <a:ext uri="{FF2B5EF4-FFF2-40B4-BE49-F238E27FC236}">
                <a16:creationId xmlns:a16="http://schemas.microsoft.com/office/drawing/2014/main" id="{0F3056C3-7897-B743-0AB7-953C65EC5A0B}"/>
              </a:ext>
            </a:extLst>
          </p:cNvPr>
          <p:cNvSpPr txBox="1"/>
          <p:nvPr/>
        </p:nvSpPr>
        <p:spPr bwMode="auto">
          <a:xfrm>
            <a:off x="1104038" y="5404989"/>
            <a:ext cx="6918882" cy="480131"/>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Key must be accessible from both buckets</a:t>
            </a:r>
          </a:p>
        </p:txBody>
      </p:sp>
      <p:sp>
        <p:nvSpPr>
          <p:cNvPr id="9" name="TextBox 3">
            <a:extLst>
              <a:ext uri="{FF2B5EF4-FFF2-40B4-BE49-F238E27FC236}">
                <a16:creationId xmlns:a16="http://schemas.microsoft.com/office/drawing/2014/main" id="{6E7A3931-B141-A0BF-AC4D-DC51629A35DB}"/>
              </a:ext>
            </a:extLst>
          </p:cNvPr>
          <p:cNvSpPr txBox="1"/>
          <p:nvPr/>
        </p:nvSpPr>
        <p:spPr bwMode="auto">
          <a:xfrm>
            <a:off x="1864529" y="6041991"/>
            <a:ext cx="6015647" cy="480131"/>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dirty="0">
                <a:solidFill>
                  <a:srgbClr val="FFFF00"/>
                </a:solidFill>
              </a:rPr>
              <a:t>Keys that will move must come later</a:t>
            </a:r>
            <a:endParaRPr lang="en-US" sz="2800" dirty="0">
              <a:solidFill>
                <a:srgbClr val="FFFF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oter Placeholder 1"/>
          <p:cNvSpPr>
            <a:spLocks noGrp="1"/>
          </p:cNvSpPr>
          <p:nvPr>
            <p:ph type="ftr" sz="quarter" idx="10"/>
          </p:nvPr>
        </p:nvSpPr>
        <p:spPr>
          <a:noFill/>
        </p:spPr>
        <p:txBody>
          <a:bodyPr/>
          <a:lstStyle/>
          <a:p>
            <a:r>
              <a:rPr lang="en-US" dirty="0"/>
              <a:t>Art of Multiprocessor Programming</a:t>
            </a:r>
          </a:p>
        </p:txBody>
      </p:sp>
      <p:sp>
        <p:nvSpPr>
          <p:cNvPr id="83971" name="Slide Number Placeholder 2"/>
          <p:cNvSpPr>
            <a:spLocks noGrp="1"/>
          </p:cNvSpPr>
          <p:nvPr>
            <p:ph type="sldNum" sz="quarter" idx="11"/>
          </p:nvPr>
        </p:nvSpPr>
        <p:spPr>
          <a:noFill/>
        </p:spPr>
        <p:txBody>
          <a:bodyPr/>
          <a:lstStyle/>
          <a:p>
            <a:fld id="{45B3CC7C-3144-403D-B1A1-B980E87213AB}" type="slidenum">
              <a:rPr lang="x-none" smtClean="0"/>
              <a:pPr/>
              <a:t>86</a:t>
            </a:fld>
            <a:endParaRPr lang="en-US" dirty="0"/>
          </a:p>
        </p:txBody>
      </p:sp>
      <p:sp>
        <p:nvSpPr>
          <p:cNvPr id="83972" name="Rectangle 2"/>
          <p:cNvSpPr>
            <a:spLocks noGrp="1" noChangeArrowheads="1"/>
          </p:cNvSpPr>
          <p:nvPr>
            <p:ph type="title" idx="4294967295"/>
          </p:nvPr>
        </p:nvSpPr>
        <p:spPr/>
        <p:txBody>
          <a:bodyPr/>
          <a:lstStyle/>
          <a:p>
            <a:pPr defTabSz="1008063"/>
            <a:r>
              <a:rPr lang="en-US" dirty="0"/>
              <a:t>A Bit of Magic</a:t>
            </a:r>
          </a:p>
        </p:txBody>
      </p:sp>
      <p:sp>
        <p:nvSpPr>
          <p:cNvPr id="83997" name="Text Box 27"/>
          <p:cNvSpPr txBox="1">
            <a:spLocks noChangeArrowheads="1"/>
          </p:cNvSpPr>
          <p:nvPr/>
        </p:nvSpPr>
        <p:spPr bwMode="auto">
          <a:xfrm>
            <a:off x="898525" y="1801813"/>
            <a:ext cx="1485178" cy="422310"/>
          </a:xfrm>
          <a:prstGeom prst="rect">
            <a:avLst/>
          </a:prstGeom>
          <a:noFill/>
          <a:ln w="9525">
            <a:noFill/>
            <a:miter lim="800000"/>
            <a:headEnd/>
            <a:tailEnd/>
          </a:ln>
        </p:spPr>
        <p:txBody>
          <a:bodyPr wrap="none" lIns="82945" tIns="41473" rIns="82945" bIns="41473">
            <a:spAutoFit/>
          </a:bodyPr>
          <a:lstStyle/>
          <a:p>
            <a:pPr algn="l" defTabSz="828675" eaLnBrk="1" hangingPunct="1"/>
            <a:r>
              <a:rPr kumimoji="1" lang="en-US" sz="2200" dirty="0">
                <a:solidFill>
                  <a:srgbClr val="FFFF00"/>
                </a:solidFill>
                <a:latin typeface="Arial" panose="020B0604020202020204" pitchFamily="34" charset="0"/>
              </a:rPr>
              <a:t>Real keys:</a:t>
            </a:r>
          </a:p>
        </p:txBody>
      </p:sp>
      <p:grpSp>
        <p:nvGrpSpPr>
          <p:cNvPr id="10" name="Group 9">
            <a:extLst>
              <a:ext uri="{FF2B5EF4-FFF2-40B4-BE49-F238E27FC236}">
                <a16:creationId xmlns:a16="http://schemas.microsoft.com/office/drawing/2014/main" id="{E97A563C-F44A-CAAA-FFBC-D95B84845590}"/>
              </a:ext>
            </a:extLst>
          </p:cNvPr>
          <p:cNvGrpSpPr/>
          <p:nvPr/>
        </p:nvGrpSpPr>
        <p:grpSpPr>
          <a:xfrm>
            <a:off x="1432649" y="2579350"/>
            <a:ext cx="6727620" cy="360762"/>
            <a:chOff x="1496023" y="3068237"/>
            <a:chExt cx="6727620" cy="360762"/>
          </a:xfrm>
        </p:grpSpPr>
        <p:sp>
          <p:nvSpPr>
            <p:cNvPr id="2" name="AutoShape 6">
              <a:extLst>
                <a:ext uri="{FF2B5EF4-FFF2-40B4-BE49-F238E27FC236}">
                  <a16:creationId xmlns:a16="http://schemas.microsoft.com/office/drawing/2014/main" id="{25177708-36BD-7372-322B-C5C7AC4E042F}"/>
                </a:ext>
              </a:extLst>
            </p:cNvPr>
            <p:cNvSpPr>
              <a:spLocks noChangeArrowheads="1"/>
            </p:cNvSpPr>
            <p:nvPr/>
          </p:nvSpPr>
          <p:spPr bwMode="auto">
            <a:xfrm>
              <a:off x="1496023" y="306824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 name="AutoShape 6">
              <a:extLst>
                <a:ext uri="{FF2B5EF4-FFF2-40B4-BE49-F238E27FC236}">
                  <a16:creationId xmlns:a16="http://schemas.microsoft.com/office/drawing/2014/main" id="{775393E4-8435-8A37-7F0D-AFB5924ADC45}"/>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4" name="AutoShape 6">
              <a:extLst>
                <a:ext uri="{FF2B5EF4-FFF2-40B4-BE49-F238E27FC236}">
                  <a16:creationId xmlns:a16="http://schemas.microsoft.com/office/drawing/2014/main" id="{76EF89A9-3A7A-0C67-EFD3-4013238BD3FB}"/>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5" name="AutoShape 6">
              <a:extLst>
                <a:ext uri="{FF2B5EF4-FFF2-40B4-BE49-F238E27FC236}">
                  <a16:creationId xmlns:a16="http://schemas.microsoft.com/office/drawing/2014/main" id="{2280FACA-1E5F-84C4-CC77-7BE135BC6A26}"/>
                </a:ext>
              </a:extLst>
            </p:cNvPr>
            <p:cNvSpPr>
              <a:spLocks noChangeArrowheads="1"/>
            </p:cNvSpPr>
            <p:nvPr/>
          </p:nvSpPr>
          <p:spPr bwMode="auto">
            <a:xfrm>
              <a:off x="4132576" y="306824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6" name="AutoShape 6">
              <a:extLst>
                <a:ext uri="{FF2B5EF4-FFF2-40B4-BE49-F238E27FC236}">
                  <a16:creationId xmlns:a16="http://schemas.microsoft.com/office/drawing/2014/main" id="{7F7D88B7-DF1A-57BC-11A8-C9E523D64629}"/>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7" name="AutoShape 6">
              <a:extLst>
                <a:ext uri="{FF2B5EF4-FFF2-40B4-BE49-F238E27FC236}">
                  <a16:creationId xmlns:a16="http://schemas.microsoft.com/office/drawing/2014/main" id="{D15BC067-D851-0EA2-CFB4-DF3308AE5D93}"/>
                </a:ext>
              </a:extLst>
            </p:cNvPr>
            <p:cNvSpPr>
              <a:spLocks noChangeArrowheads="1"/>
            </p:cNvSpPr>
            <p:nvPr/>
          </p:nvSpPr>
          <p:spPr bwMode="auto">
            <a:xfrm>
              <a:off x="5890278" y="306823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8" name="AutoShape 6">
              <a:extLst>
                <a:ext uri="{FF2B5EF4-FFF2-40B4-BE49-F238E27FC236}">
                  <a16:creationId xmlns:a16="http://schemas.microsoft.com/office/drawing/2014/main" id="{173BC98E-4E07-09F5-099C-47BA99E8EC16}"/>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9" name="AutoShape 6">
              <a:extLst>
                <a:ext uri="{FF2B5EF4-FFF2-40B4-BE49-F238E27FC236}">
                  <a16:creationId xmlns:a16="http://schemas.microsoft.com/office/drawing/2014/main" id="{73FA0C55-09A7-F80D-CDA9-F7EBCEE9BE8B}"/>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Footer Placeholder 1"/>
          <p:cNvSpPr>
            <a:spLocks noGrp="1"/>
          </p:cNvSpPr>
          <p:nvPr>
            <p:ph type="ftr" sz="quarter" idx="10"/>
          </p:nvPr>
        </p:nvSpPr>
        <p:spPr>
          <a:noFill/>
        </p:spPr>
        <p:txBody>
          <a:bodyPr/>
          <a:lstStyle/>
          <a:p>
            <a:r>
              <a:rPr lang="en-US" dirty="0"/>
              <a:t>Art of Multiprocessor Programming</a:t>
            </a:r>
          </a:p>
        </p:txBody>
      </p:sp>
      <p:sp>
        <p:nvSpPr>
          <p:cNvPr id="84995" name="Slide Number Placeholder 2"/>
          <p:cNvSpPr>
            <a:spLocks noGrp="1"/>
          </p:cNvSpPr>
          <p:nvPr>
            <p:ph type="sldNum" sz="quarter" idx="11"/>
          </p:nvPr>
        </p:nvSpPr>
        <p:spPr>
          <a:noFill/>
        </p:spPr>
        <p:txBody>
          <a:bodyPr/>
          <a:lstStyle/>
          <a:p>
            <a:fld id="{71DA3EBD-6845-4DD1-9E1F-2729CDFD23FD}" type="slidenum">
              <a:rPr lang="x-none" smtClean="0"/>
              <a:pPr/>
              <a:t>87</a:t>
            </a:fld>
            <a:endParaRPr lang="en-US" dirty="0"/>
          </a:p>
        </p:txBody>
      </p:sp>
      <p:sp>
        <p:nvSpPr>
          <p:cNvPr id="84996" name="Rectangle 2"/>
          <p:cNvSpPr>
            <a:spLocks noGrp="1" noChangeArrowheads="1"/>
          </p:cNvSpPr>
          <p:nvPr>
            <p:ph type="title" idx="4294967295"/>
          </p:nvPr>
        </p:nvSpPr>
        <p:spPr/>
        <p:txBody>
          <a:bodyPr/>
          <a:lstStyle/>
          <a:p>
            <a:pPr defTabSz="1008063"/>
            <a:r>
              <a:rPr lang="en-US" dirty="0"/>
              <a:t>A Bit of Magic</a:t>
            </a:r>
          </a:p>
        </p:txBody>
      </p:sp>
      <p:sp>
        <p:nvSpPr>
          <p:cNvPr id="85021" name="Text Box 27"/>
          <p:cNvSpPr txBox="1">
            <a:spLocks noChangeArrowheads="1"/>
          </p:cNvSpPr>
          <p:nvPr/>
        </p:nvSpPr>
        <p:spPr bwMode="auto">
          <a:xfrm>
            <a:off x="898525" y="1801813"/>
            <a:ext cx="1485178"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dirty="0">
                <a:solidFill>
                  <a:srgbClr val="FFFF00"/>
                </a:solidFill>
                <a:latin typeface="Arial" panose="020B0604020202020204" pitchFamily="34" charset="0"/>
              </a:rPr>
              <a:t>Real keys:</a:t>
            </a:r>
          </a:p>
        </p:txBody>
      </p:sp>
      <p:sp>
        <p:nvSpPr>
          <p:cNvPr id="85046" name="Text Box 52"/>
          <p:cNvSpPr txBox="1">
            <a:spLocks noChangeArrowheads="1"/>
          </p:cNvSpPr>
          <p:nvPr/>
        </p:nvSpPr>
        <p:spPr bwMode="auto">
          <a:xfrm>
            <a:off x="909638" y="3736975"/>
            <a:ext cx="1549299"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dirty="0">
                <a:solidFill>
                  <a:srgbClr val="FFFF00"/>
                </a:solidFill>
                <a:latin typeface="Arial" panose="020B0604020202020204" pitchFamily="34" charset="0"/>
              </a:rPr>
              <a:t>Split-order:</a:t>
            </a:r>
          </a:p>
        </p:txBody>
      </p:sp>
      <p:sp>
        <p:nvSpPr>
          <p:cNvPr id="1498165" name="Text Box 53"/>
          <p:cNvSpPr txBox="1">
            <a:spLocks noChangeArrowheads="1"/>
          </p:cNvSpPr>
          <p:nvPr/>
        </p:nvSpPr>
        <p:spPr bwMode="auto">
          <a:xfrm>
            <a:off x="503238" y="2735263"/>
            <a:ext cx="3343275" cy="936625"/>
          </a:xfrm>
          <a:prstGeom prst="rect">
            <a:avLst/>
          </a:prstGeom>
          <a:noFill/>
          <a:ln w="38100">
            <a:solidFill>
              <a:srgbClr val="FF0000"/>
            </a:solidFill>
            <a:miter lim="800000"/>
            <a:headEnd/>
            <a:tailEnd/>
          </a:ln>
        </p:spPr>
        <p:txBody>
          <a:bodyPr lIns="82945" tIns="41473" rIns="82945" bIns="41473">
            <a:spAutoFit/>
          </a:bodyPr>
          <a:lstStyle/>
          <a:p>
            <a:pPr algn="ctr" defTabSz="828675" eaLnBrk="1" hangingPunct="1">
              <a:defRPr/>
            </a:pPr>
            <a:r>
              <a:rPr kumimoji="1" lang="en-US" sz="2800" dirty="0">
                <a:solidFill>
                  <a:srgbClr val="FFFF00"/>
                </a:solidFill>
                <a:latin typeface="Arial" panose="020B0604020202020204" pitchFamily="34" charset="0"/>
                <a:cs typeface="Arial" panose="020B0604020202020204" pitchFamily="34" charset="0"/>
              </a:rPr>
              <a:t>Real key 1 is in the 4</a:t>
            </a:r>
            <a:r>
              <a:rPr kumimoji="1" lang="en-US" sz="2800" baseline="30000" dirty="0">
                <a:solidFill>
                  <a:srgbClr val="FFFF00"/>
                </a:solidFill>
                <a:latin typeface="Arial" panose="020B0604020202020204" pitchFamily="34" charset="0"/>
                <a:cs typeface="Arial" panose="020B0604020202020204" pitchFamily="34" charset="0"/>
              </a:rPr>
              <a:t>th </a:t>
            </a:r>
            <a:r>
              <a:rPr kumimoji="1" lang="en-US" sz="2800" dirty="0">
                <a:solidFill>
                  <a:srgbClr val="FFFF00"/>
                </a:solidFill>
                <a:latin typeface="Arial" panose="020B0604020202020204" pitchFamily="34" charset="0"/>
                <a:cs typeface="Arial" panose="020B0604020202020204" pitchFamily="34" charset="0"/>
              </a:rPr>
              <a:t>location </a:t>
            </a:r>
          </a:p>
        </p:txBody>
      </p:sp>
      <p:sp>
        <p:nvSpPr>
          <p:cNvPr id="1498166" name="AutoShape 54"/>
          <p:cNvSpPr>
            <a:spLocks noChangeArrowheads="1"/>
          </p:cNvSpPr>
          <p:nvPr/>
        </p:nvSpPr>
        <p:spPr bwMode="auto">
          <a:xfrm>
            <a:off x="4848225" y="2233613"/>
            <a:ext cx="858838" cy="625475"/>
          </a:xfrm>
          <a:prstGeom prst="wedgeRoundRectCallout">
            <a:avLst>
              <a:gd name="adj1" fmla="val -156366"/>
              <a:gd name="adj2" fmla="val 94188"/>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defRPr/>
            </a:pPr>
            <a:endParaRPr lang="en-US" b="1" dirty="0">
              <a:latin typeface="Arial" panose="020B0604020202020204" pitchFamily="34" charset="0"/>
            </a:endParaRPr>
          </a:p>
        </p:txBody>
      </p:sp>
      <p:sp>
        <p:nvSpPr>
          <p:cNvPr id="1498167" name="AutoShape 55"/>
          <p:cNvSpPr>
            <a:spLocks noChangeArrowheads="1"/>
          </p:cNvSpPr>
          <p:nvPr/>
        </p:nvSpPr>
        <p:spPr bwMode="auto">
          <a:xfrm>
            <a:off x="4864100" y="4321175"/>
            <a:ext cx="858838" cy="625475"/>
          </a:xfrm>
          <a:prstGeom prst="wedgeRoundRectCallout">
            <a:avLst>
              <a:gd name="adj1" fmla="val -224789"/>
              <a:gd name="adj2" fmla="val -174515"/>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defRPr/>
            </a:pPr>
            <a:endParaRPr lang="en-US" b="1" dirty="0">
              <a:latin typeface="Arial" panose="020B0604020202020204" pitchFamily="34" charset="0"/>
            </a:endParaRPr>
          </a:p>
        </p:txBody>
      </p:sp>
      <p:grpSp>
        <p:nvGrpSpPr>
          <p:cNvPr id="2" name="Group 1">
            <a:extLst>
              <a:ext uri="{FF2B5EF4-FFF2-40B4-BE49-F238E27FC236}">
                <a16:creationId xmlns:a16="http://schemas.microsoft.com/office/drawing/2014/main" id="{6F384BBD-2238-A93E-9EEE-E3DE780A5472}"/>
              </a:ext>
            </a:extLst>
          </p:cNvPr>
          <p:cNvGrpSpPr/>
          <p:nvPr/>
        </p:nvGrpSpPr>
        <p:grpSpPr>
          <a:xfrm>
            <a:off x="1432652" y="2368727"/>
            <a:ext cx="6727620" cy="360762"/>
            <a:chOff x="1496023" y="3068237"/>
            <a:chExt cx="6727620" cy="360762"/>
          </a:xfrm>
        </p:grpSpPr>
        <p:sp>
          <p:nvSpPr>
            <p:cNvPr id="3" name="AutoShape 6">
              <a:extLst>
                <a:ext uri="{FF2B5EF4-FFF2-40B4-BE49-F238E27FC236}">
                  <a16:creationId xmlns:a16="http://schemas.microsoft.com/office/drawing/2014/main" id="{967A175A-06DB-2FFB-66E8-B14502F60A99}"/>
                </a:ext>
              </a:extLst>
            </p:cNvPr>
            <p:cNvSpPr>
              <a:spLocks noChangeArrowheads="1"/>
            </p:cNvSpPr>
            <p:nvPr/>
          </p:nvSpPr>
          <p:spPr bwMode="auto">
            <a:xfrm>
              <a:off x="1496023" y="306824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 name="AutoShape 6">
              <a:extLst>
                <a:ext uri="{FF2B5EF4-FFF2-40B4-BE49-F238E27FC236}">
                  <a16:creationId xmlns:a16="http://schemas.microsoft.com/office/drawing/2014/main" id="{14114029-CD74-1225-70F8-DD0CF983BA29}"/>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5" name="AutoShape 6">
              <a:extLst>
                <a:ext uri="{FF2B5EF4-FFF2-40B4-BE49-F238E27FC236}">
                  <a16:creationId xmlns:a16="http://schemas.microsoft.com/office/drawing/2014/main" id="{AF5BF3EC-935D-412A-AA77-D92C3581CDB6}"/>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6" name="AutoShape 6">
              <a:extLst>
                <a:ext uri="{FF2B5EF4-FFF2-40B4-BE49-F238E27FC236}">
                  <a16:creationId xmlns:a16="http://schemas.microsoft.com/office/drawing/2014/main" id="{833E389B-3DBC-A5F4-BA4C-6FF8853AF829}"/>
                </a:ext>
              </a:extLst>
            </p:cNvPr>
            <p:cNvSpPr>
              <a:spLocks noChangeArrowheads="1"/>
            </p:cNvSpPr>
            <p:nvPr/>
          </p:nvSpPr>
          <p:spPr bwMode="auto">
            <a:xfrm>
              <a:off x="4132576" y="306824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7" name="AutoShape 6">
              <a:extLst>
                <a:ext uri="{FF2B5EF4-FFF2-40B4-BE49-F238E27FC236}">
                  <a16:creationId xmlns:a16="http://schemas.microsoft.com/office/drawing/2014/main" id="{578C68C9-2324-E846-F3D1-9EBAB9233411}"/>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8" name="AutoShape 6">
              <a:extLst>
                <a:ext uri="{FF2B5EF4-FFF2-40B4-BE49-F238E27FC236}">
                  <a16:creationId xmlns:a16="http://schemas.microsoft.com/office/drawing/2014/main" id="{8353B2EE-8396-5AB6-8976-594A446D8D8B}"/>
                </a:ext>
              </a:extLst>
            </p:cNvPr>
            <p:cNvSpPr>
              <a:spLocks noChangeArrowheads="1"/>
            </p:cNvSpPr>
            <p:nvPr/>
          </p:nvSpPr>
          <p:spPr bwMode="auto">
            <a:xfrm>
              <a:off x="5890278" y="306823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9" name="AutoShape 6">
              <a:extLst>
                <a:ext uri="{FF2B5EF4-FFF2-40B4-BE49-F238E27FC236}">
                  <a16:creationId xmlns:a16="http://schemas.microsoft.com/office/drawing/2014/main" id="{DE432634-DB03-1F68-FB19-B427DECAE7F8}"/>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10" name="AutoShape 6">
              <a:extLst>
                <a:ext uri="{FF2B5EF4-FFF2-40B4-BE49-F238E27FC236}">
                  <a16:creationId xmlns:a16="http://schemas.microsoft.com/office/drawing/2014/main" id="{38E54E3B-25D5-343C-3EB3-BF4B373F3747}"/>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grpSp>
        <p:nvGrpSpPr>
          <p:cNvPr id="11" name="Group 10">
            <a:extLst>
              <a:ext uri="{FF2B5EF4-FFF2-40B4-BE49-F238E27FC236}">
                <a16:creationId xmlns:a16="http://schemas.microsoft.com/office/drawing/2014/main" id="{B247CBFC-61E8-923E-C09C-A5CE6DF29C70}"/>
              </a:ext>
            </a:extLst>
          </p:cNvPr>
          <p:cNvGrpSpPr/>
          <p:nvPr/>
        </p:nvGrpSpPr>
        <p:grpSpPr>
          <a:xfrm>
            <a:off x="1432652" y="4454357"/>
            <a:ext cx="6727620" cy="360762"/>
            <a:chOff x="1496023" y="3068237"/>
            <a:chExt cx="6727620" cy="360762"/>
          </a:xfrm>
        </p:grpSpPr>
        <p:sp>
          <p:nvSpPr>
            <p:cNvPr id="12" name="AutoShape 6">
              <a:extLst>
                <a:ext uri="{FF2B5EF4-FFF2-40B4-BE49-F238E27FC236}">
                  <a16:creationId xmlns:a16="http://schemas.microsoft.com/office/drawing/2014/main" id="{BEF1BD5C-0B0A-7899-55AB-25F67D29FB7F}"/>
                </a:ext>
              </a:extLst>
            </p:cNvPr>
            <p:cNvSpPr>
              <a:spLocks noChangeArrowheads="1"/>
            </p:cNvSpPr>
            <p:nvPr/>
          </p:nvSpPr>
          <p:spPr bwMode="auto">
            <a:xfrm>
              <a:off x="1496023" y="306824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3" name="AutoShape 6">
              <a:extLst>
                <a:ext uri="{FF2B5EF4-FFF2-40B4-BE49-F238E27FC236}">
                  <a16:creationId xmlns:a16="http://schemas.microsoft.com/office/drawing/2014/main" id="{AF0C3E26-D4B8-4986-B476-B94F7FDDDF8F}"/>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4" name="AutoShape 6">
              <a:extLst>
                <a:ext uri="{FF2B5EF4-FFF2-40B4-BE49-F238E27FC236}">
                  <a16:creationId xmlns:a16="http://schemas.microsoft.com/office/drawing/2014/main" id="{16454C28-EC79-6338-78E5-163E6D6BD183}"/>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5" name="AutoShape 6">
              <a:extLst>
                <a:ext uri="{FF2B5EF4-FFF2-40B4-BE49-F238E27FC236}">
                  <a16:creationId xmlns:a16="http://schemas.microsoft.com/office/drawing/2014/main" id="{62079839-0BE2-AAB1-53D6-D775D551147C}"/>
                </a:ext>
              </a:extLst>
            </p:cNvPr>
            <p:cNvSpPr>
              <a:spLocks noChangeArrowheads="1"/>
            </p:cNvSpPr>
            <p:nvPr/>
          </p:nvSpPr>
          <p:spPr bwMode="auto">
            <a:xfrm>
              <a:off x="4132576" y="306824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16" name="AutoShape 6">
              <a:extLst>
                <a:ext uri="{FF2B5EF4-FFF2-40B4-BE49-F238E27FC236}">
                  <a16:creationId xmlns:a16="http://schemas.microsoft.com/office/drawing/2014/main" id="{FB8DC611-5B10-7822-EA6C-50E7CD85B878}"/>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7" name="AutoShape 6">
              <a:extLst>
                <a:ext uri="{FF2B5EF4-FFF2-40B4-BE49-F238E27FC236}">
                  <a16:creationId xmlns:a16="http://schemas.microsoft.com/office/drawing/2014/main" id="{D5EAA707-685E-7404-4304-BACF0ECF65E0}"/>
                </a:ext>
              </a:extLst>
            </p:cNvPr>
            <p:cNvSpPr>
              <a:spLocks noChangeArrowheads="1"/>
            </p:cNvSpPr>
            <p:nvPr/>
          </p:nvSpPr>
          <p:spPr bwMode="auto">
            <a:xfrm>
              <a:off x="5890278" y="306823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18" name="AutoShape 6">
              <a:extLst>
                <a:ext uri="{FF2B5EF4-FFF2-40B4-BE49-F238E27FC236}">
                  <a16:creationId xmlns:a16="http://schemas.microsoft.com/office/drawing/2014/main" id="{BCBA405C-653D-C683-F48F-A223D8F43E3F}"/>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19" name="AutoShape 6">
              <a:extLst>
                <a:ext uri="{FF2B5EF4-FFF2-40B4-BE49-F238E27FC236}">
                  <a16:creationId xmlns:a16="http://schemas.microsoft.com/office/drawing/2014/main" id="{AE777D18-6668-F753-36F6-7D515D2D95EC}"/>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981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9816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98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8165" grpId="0" animBg="1"/>
      <p:bldP spid="1498166" grpId="0" animBg="1"/>
      <p:bldP spid="149816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ooter Placeholder 1"/>
          <p:cNvSpPr>
            <a:spLocks noGrp="1"/>
          </p:cNvSpPr>
          <p:nvPr>
            <p:ph type="ftr" sz="quarter" idx="10"/>
          </p:nvPr>
        </p:nvSpPr>
        <p:spPr>
          <a:noFill/>
          <a:ln>
            <a:noFill/>
          </a:ln>
        </p:spPr>
        <p:txBody>
          <a:bodyPr/>
          <a:lstStyle/>
          <a:p>
            <a:r>
              <a:rPr lang="en-US" dirty="0"/>
              <a:t>Art of Multiprocessor Programming</a:t>
            </a:r>
          </a:p>
        </p:txBody>
      </p:sp>
      <p:sp>
        <p:nvSpPr>
          <p:cNvPr id="87043" name="Slide Number Placeholder 2"/>
          <p:cNvSpPr>
            <a:spLocks noGrp="1"/>
          </p:cNvSpPr>
          <p:nvPr>
            <p:ph type="sldNum" sz="quarter" idx="11"/>
          </p:nvPr>
        </p:nvSpPr>
        <p:spPr>
          <a:noFill/>
          <a:ln>
            <a:noFill/>
          </a:ln>
        </p:spPr>
        <p:txBody>
          <a:bodyPr/>
          <a:lstStyle/>
          <a:p>
            <a:fld id="{2486F267-FF4C-4C13-B5B5-D4E40CA4067C}" type="slidenum">
              <a:rPr lang="x-none" smtClean="0"/>
              <a:pPr/>
              <a:t>88</a:t>
            </a:fld>
            <a:endParaRPr lang="en-US" dirty="0"/>
          </a:p>
        </p:txBody>
      </p:sp>
      <p:sp>
        <p:nvSpPr>
          <p:cNvPr id="87044" name="Rectangle 2"/>
          <p:cNvSpPr>
            <a:spLocks noGrp="1" noChangeArrowheads="1"/>
          </p:cNvSpPr>
          <p:nvPr>
            <p:ph type="title" idx="4294967295"/>
          </p:nvPr>
        </p:nvSpPr>
        <p:spPr>
          <a:ln>
            <a:noFill/>
          </a:ln>
        </p:spPr>
        <p:txBody>
          <a:bodyPr/>
          <a:lstStyle/>
          <a:p>
            <a:pPr defTabSz="1008063"/>
            <a:r>
              <a:rPr lang="en-US" dirty="0"/>
              <a:t>A Bit of Magic</a:t>
            </a:r>
          </a:p>
        </p:txBody>
      </p:sp>
      <p:sp>
        <p:nvSpPr>
          <p:cNvPr id="87045" name="Text Box 3"/>
          <p:cNvSpPr txBox="1">
            <a:spLocks noChangeArrowheads="1"/>
          </p:cNvSpPr>
          <p:nvPr/>
        </p:nvSpPr>
        <p:spPr bwMode="auto">
          <a:xfrm>
            <a:off x="898525" y="1801813"/>
            <a:ext cx="1485178"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dirty="0">
                <a:solidFill>
                  <a:srgbClr val="FFFF00"/>
                </a:solidFill>
                <a:latin typeface="Arial" panose="020B0604020202020204" pitchFamily="34" charset="0"/>
              </a:rPr>
              <a:t>Real keys:</a:t>
            </a:r>
          </a:p>
        </p:txBody>
      </p:sp>
      <p:sp>
        <p:nvSpPr>
          <p:cNvPr id="87046" name="Text Box 4"/>
          <p:cNvSpPr txBox="1">
            <a:spLocks noChangeArrowheads="1"/>
          </p:cNvSpPr>
          <p:nvPr/>
        </p:nvSpPr>
        <p:spPr bwMode="auto">
          <a:xfrm>
            <a:off x="909638" y="3736975"/>
            <a:ext cx="1549299"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dirty="0">
                <a:solidFill>
                  <a:srgbClr val="FFFF00"/>
                </a:solidFill>
                <a:latin typeface="Arial" panose="020B0604020202020204" pitchFamily="34" charset="0"/>
              </a:rPr>
              <a:t>Split-order:</a:t>
            </a:r>
          </a:p>
        </p:txBody>
      </p:sp>
      <p:sp>
        <p:nvSpPr>
          <p:cNvPr id="87047" name="Text Box 5"/>
          <p:cNvSpPr txBox="1">
            <a:spLocks noChangeArrowheads="1"/>
          </p:cNvSpPr>
          <p:nvPr/>
        </p:nvSpPr>
        <p:spPr bwMode="auto">
          <a:xfrm>
            <a:off x="1450975"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000</a:t>
            </a:r>
          </a:p>
        </p:txBody>
      </p:sp>
      <p:sp>
        <p:nvSpPr>
          <p:cNvPr id="87048" name="Text Box 6"/>
          <p:cNvSpPr txBox="1">
            <a:spLocks noChangeArrowheads="1"/>
          </p:cNvSpPr>
          <p:nvPr/>
        </p:nvSpPr>
        <p:spPr bwMode="auto">
          <a:xfrm>
            <a:off x="2349500"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100</a:t>
            </a:r>
          </a:p>
        </p:txBody>
      </p:sp>
      <p:sp>
        <p:nvSpPr>
          <p:cNvPr id="87049" name="Text Box 7"/>
          <p:cNvSpPr txBox="1">
            <a:spLocks noChangeArrowheads="1"/>
          </p:cNvSpPr>
          <p:nvPr/>
        </p:nvSpPr>
        <p:spPr bwMode="auto">
          <a:xfrm>
            <a:off x="3138488"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010</a:t>
            </a:r>
          </a:p>
        </p:txBody>
      </p:sp>
      <p:sp>
        <p:nvSpPr>
          <p:cNvPr id="87050" name="Text Box 8"/>
          <p:cNvSpPr txBox="1">
            <a:spLocks noChangeArrowheads="1"/>
          </p:cNvSpPr>
          <p:nvPr/>
        </p:nvSpPr>
        <p:spPr bwMode="auto">
          <a:xfrm>
            <a:off x="3967163" y="2833688"/>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110</a:t>
            </a:r>
          </a:p>
        </p:txBody>
      </p:sp>
      <p:sp>
        <p:nvSpPr>
          <p:cNvPr id="87051" name="Text Box 9"/>
          <p:cNvSpPr txBox="1">
            <a:spLocks noChangeArrowheads="1"/>
          </p:cNvSpPr>
          <p:nvPr/>
        </p:nvSpPr>
        <p:spPr bwMode="auto">
          <a:xfrm>
            <a:off x="4881563"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001</a:t>
            </a:r>
          </a:p>
        </p:txBody>
      </p:sp>
      <p:sp>
        <p:nvSpPr>
          <p:cNvPr id="87052" name="Text Box 10"/>
          <p:cNvSpPr txBox="1">
            <a:spLocks noChangeArrowheads="1"/>
          </p:cNvSpPr>
          <p:nvPr/>
        </p:nvSpPr>
        <p:spPr bwMode="auto">
          <a:xfrm>
            <a:off x="5780088"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101</a:t>
            </a:r>
          </a:p>
        </p:txBody>
      </p:sp>
      <p:sp>
        <p:nvSpPr>
          <p:cNvPr id="87053" name="Text Box 11"/>
          <p:cNvSpPr txBox="1">
            <a:spLocks noChangeArrowheads="1"/>
          </p:cNvSpPr>
          <p:nvPr/>
        </p:nvSpPr>
        <p:spPr bwMode="auto">
          <a:xfrm>
            <a:off x="6567488" y="2833688"/>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011</a:t>
            </a:r>
          </a:p>
        </p:txBody>
      </p:sp>
      <p:sp>
        <p:nvSpPr>
          <p:cNvPr id="87054" name="Text Box 12"/>
          <p:cNvSpPr txBox="1">
            <a:spLocks noChangeArrowheads="1"/>
          </p:cNvSpPr>
          <p:nvPr/>
        </p:nvSpPr>
        <p:spPr bwMode="auto">
          <a:xfrm>
            <a:off x="7397750" y="2833688"/>
            <a:ext cx="607631"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111</a:t>
            </a:r>
          </a:p>
        </p:txBody>
      </p:sp>
      <p:sp>
        <p:nvSpPr>
          <p:cNvPr id="87055" name="Text Box 13"/>
          <p:cNvSpPr txBox="1">
            <a:spLocks noChangeArrowheads="1"/>
          </p:cNvSpPr>
          <p:nvPr/>
        </p:nvSpPr>
        <p:spPr bwMode="auto">
          <a:xfrm>
            <a:off x="1450975"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000</a:t>
            </a:r>
          </a:p>
        </p:txBody>
      </p:sp>
      <p:sp>
        <p:nvSpPr>
          <p:cNvPr id="87056" name="Text Box 14"/>
          <p:cNvSpPr txBox="1">
            <a:spLocks noChangeArrowheads="1"/>
          </p:cNvSpPr>
          <p:nvPr/>
        </p:nvSpPr>
        <p:spPr bwMode="auto">
          <a:xfrm>
            <a:off x="2349500"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001</a:t>
            </a:r>
          </a:p>
        </p:txBody>
      </p:sp>
      <p:sp>
        <p:nvSpPr>
          <p:cNvPr id="87057" name="Text Box 15"/>
          <p:cNvSpPr txBox="1">
            <a:spLocks noChangeArrowheads="1"/>
          </p:cNvSpPr>
          <p:nvPr/>
        </p:nvSpPr>
        <p:spPr bwMode="auto">
          <a:xfrm>
            <a:off x="3138488"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010</a:t>
            </a:r>
          </a:p>
        </p:txBody>
      </p:sp>
      <p:sp>
        <p:nvSpPr>
          <p:cNvPr id="87058" name="Text Box 16"/>
          <p:cNvSpPr txBox="1">
            <a:spLocks noChangeArrowheads="1"/>
          </p:cNvSpPr>
          <p:nvPr/>
        </p:nvSpPr>
        <p:spPr bwMode="auto">
          <a:xfrm>
            <a:off x="3967163" y="4976813"/>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011</a:t>
            </a:r>
          </a:p>
        </p:txBody>
      </p:sp>
      <p:sp>
        <p:nvSpPr>
          <p:cNvPr id="87059" name="Text Box 17"/>
          <p:cNvSpPr txBox="1">
            <a:spLocks noChangeArrowheads="1"/>
          </p:cNvSpPr>
          <p:nvPr/>
        </p:nvSpPr>
        <p:spPr bwMode="auto">
          <a:xfrm>
            <a:off x="4881563"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100</a:t>
            </a:r>
          </a:p>
        </p:txBody>
      </p:sp>
      <p:sp>
        <p:nvSpPr>
          <p:cNvPr id="87060" name="Text Box 18"/>
          <p:cNvSpPr txBox="1">
            <a:spLocks noChangeArrowheads="1"/>
          </p:cNvSpPr>
          <p:nvPr/>
        </p:nvSpPr>
        <p:spPr bwMode="auto">
          <a:xfrm>
            <a:off x="5780088"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101</a:t>
            </a:r>
          </a:p>
        </p:txBody>
      </p:sp>
      <p:sp>
        <p:nvSpPr>
          <p:cNvPr id="87061" name="Text Box 19"/>
          <p:cNvSpPr txBox="1">
            <a:spLocks noChangeArrowheads="1"/>
          </p:cNvSpPr>
          <p:nvPr/>
        </p:nvSpPr>
        <p:spPr bwMode="auto">
          <a:xfrm>
            <a:off x="6567488" y="4976813"/>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110</a:t>
            </a:r>
          </a:p>
        </p:txBody>
      </p:sp>
      <p:sp>
        <p:nvSpPr>
          <p:cNvPr id="87062" name="Text Box 20"/>
          <p:cNvSpPr txBox="1">
            <a:spLocks noChangeArrowheads="1"/>
          </p:cNvSpPr>
          <p:nvPr/>
        </p:nvSpPr>
        <p:spPr bwMode="auto">
          <a:xfrm>
            <a:off x="7397750" y="4976813"/>
            <a:ext cx="607631"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111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Footer Placeholder 1"/>
          <p:cNvSpPr>
            <a:spLocks noGrp="1"/>
          </p:cNvSpPr>
          <p:nvPr>
            <p:ph type="ftr" sz="quarter" idx="10"/>
          </p:nvPr>
        </p:nvSpPr>
        <p:spPr>
          <a:noFill/>
        </p:spPr>
        <p:txBody>
          <a:bodyPr/>
          <a:lstStyle/>
          <a:p>
            <a:r>
              <a:rPr lang="en-US" dirty="0"/>
              <a:t>Art of Multiprocessor Programming</a:t>
            </a:r>
          </a:p>
        </p:txBody>
      </p:sp>
      <p:sp>
        <p:nvSpPr>
          <p:cNvPr id="88067" name="Slide Number Placeholder 2"/>
          <p:cNvSpPr>
            <a:spLocks noGrp="1"/>
          </p:cNvSpPr>
          <p:nvPr>
            <p:ph type="sldNum" sz="quarter" idx="11"/>
          </p:nvPr>
        </p:nvSpPr>
        <p:spPr>
          <a:noFill/>
        </p:spPr>
        <p:txBody>
          <a:bodyPr/>
          <a:lstStyle/>
          <a:p>
            <a:fld id="{9DD9C9B7-A369-46E8-BC3B-9C57AE6F0886}" type="slidenum">
              <a:rPr lang="x-none" smtClean="0"/>
              <a:pPr/>
              <a:t>89</a:t>
            </a:fld>
            <a:endParaRPr lang="en-US" dirty="0"/>
          </a:p>
        </p:txBody>
      </p:sp>
      <p:sp>
        <p:nvSpPr>
          <p:cNvPr id="88068" name="Rectangle 2"/>
          <p:cNvSpPr>
            <a:spLocks noGrp="1" noChangeArrowheads="1"/>
          </p:cNvSpPr>
          <p:nvPr>
            <p:ph type="title" idx="4294967295"/>
          </p:nvPr>
        </p:nvSpPr>
        <p:spPr/>
        <p:txBody>
          <a:bodyPr/>
          <a:lstStyle/>
          <a:p>
            <a:pPr defTabSz="1008063"/>
            <a:r>
              <a:rPr lang="en-US" dirty="0"/>
              <a:t>A Bit of Magic</a:t>
            </a:r>
          </a:p>
        </p:txBody>
      </p:sp>
      <p:sp>
        <p:nvSpPr>
          <p:cNvPr id="88069" name="Text Box 3"/>
          <p:cNvSpPr txBox="1">
            <a:spLocks noChangeArrowheads="1"/>
          </p:cNvSpPr>
          <p:nvPr/>
        </p:nvSpPr>
        <p:spPr bwMode="auto">
          <a:xfrm>
            <a:off x="898525" y="1801813"/>
            <a:ext cx="1485178"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dirty="0">
                <a:solidFill>
                  <a:srgbClr val="FFFF00"/>
                </a:solidFill>
                <a:latin typeface="Arial" panose="020B0604020202020204" pitchFamily="34" charset="0"/>
              </a:rPr>
              <a:t>Real keys:</a:t>
            </a:r>
          </a:p>
        </p:txBody>
      </p:sp>
      <p:sp>
        <p:nvSpPr>
          <p:cNvPr id="88070" name="Text Box 4"/>
          <p:cNvSpPr txBox="1">
            <a:spLocks noChangeArrowheads="1"/>
          </p:cNvSpPr>
          <p:nvPr/>
        </p:nvSpPr>
        <p:spPr bwMode="auto">
          <a:xfrm>
            <a:off x="909638" y="3736975"/>
            <a:ext cx="1549299"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dirty="0">
                <a:solidFill>
                  <a:srgbClr val="FFFF00"/>
                </a:solidFill>
                <a:latin typeface="Arial" panose="020B0604020202020204" pitchFamily="34" charset="0"/>
              </a:rPr>
              <a:t>Split-order:</a:t>
            </a:r>
          </a:p>
        </p:txBody>
      </p:sp>
      <p:sp>
        <p:nvSpPr>
          <p:cNvPr id="88071" name="Text Box 5"/>
          <p:cNvSpPr txBox="1">
            <a:spLocks noChangeArrowheads="1"/>
          </p:cNvSpPr>
          <p:nvPr/>
        </p:nvSpPr>
        <p:spPr bwMode="auto">
          <a:xfrm>
            <a:off x="1450975"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000</a:t>
            </a:r>
          </a:p>
        </p:txBody>
      </p:sp>
      <p:sp>
        <p:nvSpPr>
          <p:cNvPr id="88072" name="Text Box 6"/>
          <p:cNvSpPr txBox="1">
            <a:spLocks noChangeArrowheads="1"/>
          </p:cNvSpPr>
          <p:nvPr/>
        </p:nvSpPr>
        <p:spPr bwMode="auto">
          <a:xfrm>
            <a:off x="2349500"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100</a:t>
            </a:r>
          </a:p>
        </p:txBody>
      </p:sp>
      <p:sp>
        <p:nvSpPr>
          <p:cNvPr id="88073" name="Text Box 7"/>
          <p:cNvSpPr txBox="1">
            <a:spLocks noChangeArrowheads="1"/>
          </p:cNvSpPr>
          <p:nvPr/>
        </p:nvSpPr>
        <p:spPr bwMode="auto">
          <a:xfrm>
            <a:off x="3138488"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010</a:t>
            </a:r>
          </a:p>
        </p:txBody>
      </p:sp>
      <p:sp>
        <p:nvSpPr>
          <p:cNvPr id="88074" name="Text Box 8"/>
          <p:cNvSpPr txBox="1">
            <a:spLocks noChangeArrowheads="1"/>
          </p:cNvSpPr>
          <p:nvPr/>
        </p:nvSpPr>
        <p:spPr bwMode="auto">
          <a:xfrm>
            <a:off x="3967163" y="2833688"/>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110</a:t>
            </a:r>
          </a:p>
        </p:txBody>
      </p:sp>
      <p:sp>
        <p:nvSpPr>
          <p:cNvPr id="88075" name="Text Box 9"/>
          <p:cNvSpPr txBox="1">
            <a:spLocks noChangeArrowheads="1"/>
          </p:cNvSpPr>
          <p:nvPr/>
        </p:nvSpPr>
        <p:spPr bwMode="auto">
          <a:xfrm>
            <a:off x="4881563"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001</a:t>
            </a:r>
          </a:p>
        </p:txBody>
      </p:sp>
      <p:sp>
        <p:nvSpPr>
          <p:cNvPr id="88076" name="Text Box 10"/>
          <p:cNvSpPr txBox="1">
            <a:spLocks noChangeArrowheads="1"/>
          </p:cNvSpPr>
          <p:nvPr/>
        </p:nvSpPr>
        <p:spPr bwMode="auto">
          <a:xfrm>
            <a:off x="5780088" y="2833688"/>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101</a:t>
            </a:r>
          </a:p>
        </p:txBody>
      </p:sp>
      <p:sp>
        <p:nvSpPr>
          <p:cNvPr id="88077" name="Text Box 11"/>
          <p:cNvSpPr txBox="1">
            <a:spLocks noChangeArrowheads="1"/>
          </p:cNvSpPr>
          <p:nvPr/>
        </p:nvSpPr>
        <p:spPr bwMode="auto">
          <a:xfrm>
            <a:off x="6567488" y="2833688"/>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011</a:t>
            </a:r>
          </a:p>
        </p:txBody>
      </p:sp>
      <p:sp>
        <p:nvSpPr>
          <p:cNvPr id="88078" name="Text Box 12"/>
          <p:cNvSpPr txBox="1">
            <a:spLocks noChangeArrowheads="1"/>
          </p:cNvSpPr>
          <p:nvPr/>
        </p:nvSpPr>
        <p:spPr bwMode="auto">
          <a:xfrm>
            <a:off x="7397750" y="2833688"/>
            <a:ext cx="607631"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111</a:t>
            </a:r>
          </a:p>
        </p:txBody>
      </p:sp>
      <p:sp>
        <p:nvSpPr>
          <p:cNvPr id="88079" name="Text Box 13"/>
          <p:cNvSpPr txBox="1">
            <a:spLocks noChangeArrowheads="1"/>
          </p:cNvSpPr>
          <p:nvPr/>
        </p:nvSpPr>
        <p:spPr bwMode="auto">
          <a:xfrm>
            <a:off x="1450975"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000</a:t>
            </a:r>
          </a:p>
        </p:txBody>
      </p:sp>
      <p:sp>
        <p:nvSpPr>
          <p:cNvPr id="88080" name="Text Box 14"/>
          <p:cNvSpPr txBox="1">
            <a:spLocks noChangeArrowheads="1"/>
          </p:cNvSpPr>
          <p:nvPr/>
        </p:nvSpPr>
        <p:spPr bwMode="auto">
          <a:xfrm>
            <a:off x="2349500"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001</a:t>
            </a:r>
          </a:p>
        </p:txBody>
      </p:sp>
      <p:sp>
        <p:nvSpPr>
          <p:cNvPr id="88081" name="Text Box 15"/>
          <p:cNvSpPr txBox="1">
            <a:spLocks noChangeArrowheads="1"/>
          </p:cNvSpPr>
          <p:nvPr/>
        </p:nvSpPr>
        <p:spPr bwMode="auto">
          <a:xfrm>
            <a:off x="3138488"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010</a:t>
            </a:r>
          </a:p>
        </p:txBody>
      </p:sp>
      <p:sp>
        <p:nvSpPr>
          <p:cNvPr id="88082" name="Text Box 16"/>
          <p:cNvSpPr txBox="1">
            <a:spLocks noChangeArrowheads="1"/>
          </p:cNvSpPr>
          <p:nvPr/>
        </p:nvSpPr>
        <p:spPr bwMode="auto">
          <a:xfrm>
            <a:off x="3967163" y="4976813"/>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011</a:t>
            </a:r>
          </a:p>
        </p:txBody>
      </p:sp>
      <p:sp>
        <p:nvSpPr>
          <p:cNvPr id="88083" name="Text Box 17"/>
          <p:cNvSpPr txBox="1">
            <a:spLocks noChangeArrowheads="1"/>
          </p:cNvSpPr>
          <p:nvPr/>
        </p:nvSpPr>
        <p:spPr bwMode="auto">
          <a:xfrm>
            <a:off x="4881563"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100</a:t>
            </a:r>
          </a:p>
        </p:txBody>
      </p:sp>
      <p:sp>
        <p:nvSpPr>
          <p:cNvPr id="88084" name="Text Box 18"/>
          <p:cNvSpPr txBox="1">
            <a:spLocks noChangeArrowheads="1"/>
          </p:cNvSpPr>
          <p:nvPr/>
        </p:nvSpPr>
        <p:spPr bwMode="auto">
          <a:xfrm>
            <a:off x="5780088" y="497681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101</a:t>
            </a:r>
          </a:p>
        </p:txBody>
      </p:sp>
      <p:sp>
        <p:nvSpPr>
          <p:cNvPr id="88085" name="Text Box 19"/>
          <p:cNvSpPr txBox="1">
            <a:spLocks noChangeArrowheads="1"/>
          </p:cNvSpPr>
          <p:nvPr/>
        </p:nvSpPr>
        <p:spPr bwMode="auto">
          <a:xfrm>
            <a:off x="6567488" y="4976813"/>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110</a:t>
            </a:r>
          </a:p>
        </p:txBody>
      </p:sp>
      <p:sp>
        <p:nvSpPr>
          <p:cNvPr id="88086" name="Text Box 20"/>
          <p:cNvSpPr txBox="1">
            <a:spLocks noChangeArrowheads="1"/>
          </p:cNvSpPr>
          <p:nvPr/>
        </p:nvSpPr>
        <p:spPr bwMode="auto">
          <a:xfrm>
            <a:off x="7397750" y="4976813"/>
            <a:ext cx="607631"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rgbClr val="FFFF00"/>
                </a:solidFill>
                <a:latin typeface="Arial" panose="020B0604020202020204" pitchFamily="34" charset="0"/>
                <a:cs typeface="Courier New" pitchFamily="49" charset="0"/>
              </a:rPr>
              <a:t>111</a:t>
            </a:r>
          </a:p>
        </p:txBody>
      </p:sp>
      <p:sp>
        <p:nvSpPr>
          <p:cNvPr id="1504277" name="Freeform 21"/>
          <p:cNvSpPr>
            <a:spLocks/>
          </p:cNvSpPr>
          <p:nvPr/>
        </p:nvSpPr>
        <p:spPr bwMode="auto">
          <a:xfrm>
            <a:off x="4976813" y="3249613"/>
            <a:ext cx="484187" cy="1658937"/>
          </a:xfrm>
          <a:custGeom>
            <a:avLst/>
            <a:gdLst>
              <a:gd name="T0" fmla="*/ 2147483647 w 336"/>
              <a:gd name="T1" fmla="*/ 0 h 1152"/>
              <a:gd name="T2" fmla="*/ 2147483647 w 336"/>
              <a:gd name="T3" fmla="*/ 2147483647 h 1152"/>
              <a:gd name="T4" fmla="*/ 2147483647 w 336"/>
              <a:gd name="T5" fmla="*/ 2147483647 h 1152"/>
              <a:gd name="T6" fmla="*/ 0 w 336"/>
              <a:gd name="T7" fmla="*/ 2147483647 h 1152"/>
              <a:gd name="T8" fmla="*/ 0 60000 65536"/>
              <a:gd name="T9" fmla="*/ 0 60000 65536"/>
              <a:gd name="T10" fmla="*/ 0 60000 65536"/>
              <a:gd name="T11" fmla="*/ 0 60000 65536"/>
              <a:gd name="T12" fmla="*/ 0 w 336"/>
              <a:gd name="T13" fmla="*/ 0 h 1152"/>
              <a:gd name="T14" fmla="*/ 336 w 336"/>
              <a:gd name="T15" fmla="*/ 1152 h 1152"/>
            </a:gdLst>
            <a:ahLst/>
            <a:cxnLst>
              <a:cxn ang="T8">
                <a:pos x="T0" y="T1"/>
              </a:cxn>
              <a:cxn ang="T9">
                <a:pos x="T2" y="T3"/>
              </a:cxn>
              <a:cxn ang="T10">
                <a:pos x="T4" y="T5"/>
              </a:cxn>
              <a:cxn ang="T11">
                <a:pos x="T6" y="T7"/>
              </a:cxn>
            </a:cxnLst>
            <a:rect l="T12" t="T13" r="T14" b="T15"/>
            <a:pathLst>
              <a:path w="336" h="1152">
                <a:moveTo>
                  <a:pt x="336" y="0"/>
                </a:moveTo>
                <a:cubicBezTo>
                  <a:pt x="336" y="96"/>
                  <a:pt x="336" y="192"/>
                  <a:pt x="288" y="288"/>
                </a:cubicBezTo>
                <a:cubicBezTo>
                  <a:pt x="240" y="384"/>
                  <a:pt x="96" y="432"/>
                  <a:pt x="48" y="576"/>
                </a:cubicBezTo>
                <a:cubicBezTo>
                  <a:pt x="0" y="720"/>
                  <a:pt x="8" y="1048"/>
                  <a:pt x="0" y="1152"/>
                </a:cubicBezTo>
              </a:path>
            </a:pathLst>
          </a:custGeom>
          <a:noFill/>
          <a:ln w="76200">
            <a:solidFill>
              <a:srgbClr val="FF3300"/>
            </a:solidFill>
            <a:miter lim="800000"/>
            <a:headEnd type="none" w="lg" len="lg"/>
            <a:tailEnd type="triangle" w="med" len="med"/>
          </a:ln>
        </p:spPr>
        <p:txBody>
          <a:bodyPr wrap="none"/>
          <a:lstStyle/>
          <a:p>
            <a:pPr algn="ctr" eaLnBrk="1" hangingPunct="1">
              <a:lnSpc>
                <a:spcPct val="70000"/>
              </a:lnSpc>
              <a:spcBef>
                <a:spcPct val="30000"/>
              </a:spcBef>
              <a:defRPr/>
            </a:pPr>
            <a:endParaRPr lang="en-US" sz="2800" b="1" dirty="0">
              <a:solidFill>
                <a:srgbClr val="FFFF00"/>
              </a:solidFill>
              <a:latin typeface="Arial" panose="020B0604020202020204" pitchFamily="34" charset="0"/>
            </a:endParaRPr>
          </a:p>
        </p:txBody>
      </p:sp>
      <p:sp>
        <p:nvSpPr>
          <p:cNvPr id="1504278" name="Freeform 22"/>
          <p:cNvSpPr>
            <a:spLocks/>
          </p:cNvSpPr>
          <p:nvPr/>
        </p:nvSpPr>
        <p:spPr bwMode="auto">
          <a:xfrm flipH="1">
            <a:off x="4976813" y="3249613"/>
            <a:ext cx="484187" cy="1658937"/>
          </a:xfrm>
          <a:custGeom>
            <a:avLst/>
            <a:gdLst>
              <a:gd name="T0" fmla="*/ 2147483647 w 336"/>
              <a:gd name="T1" fmla="*/ 0 h 1152"/>
              <a:gd name="T2" fmla="*/ 2147483647 w 336"/>
              <a:gd name="T3" fmla="*/ 2147483647 h 1152"/>
              <a:gd name="T4" fmla="*/ 2147483647 w 336"/>
              <a:gd name="T5" fmla="*/ 2147483647 h 1152"/>
              <a:gd name="T6" fmla="*/ 0 w 336"/>
              <a:gd name="T7" fmla="*/ 2147483647 h 1152"/>
              <a:gd name="T8" fmla="*/ 0 60000 65536"/>
              <a:gd name="T9" fmla="*/ 0 60000 65536"/>
              <a:gd name="T10" fmla="*/ 0 60000 65536"/>
              <a:gd name="T11" fmla="*/ 0 60000 65536"/>
              <a:gd name="T12" fmla="*/ 0 w 336"/>
              <a:gd name="T13" fmla="*/ 0 h 1152"/>
              <a:gd name="T14" fmla="*/ 336 w 336"/>
              <a:gd name="T15" fmla="*/ 1152 h 1152"/>
            </a:gdLst>
            <a:ahLst/>
            <a:cxnLst>
              <a:cxn ang="T8">
                <a:pos x="T0" y="T1"/>
              </a:cxn>
              <a:cxn ang="T9">
                <a:pos x="T2" y="T3"/>
              </a:cxn>
              <a:cxn ang="T10">
                <a:pos x="T4" y="T5"/>
              </a:cxn>
              <a:cxn ang="T11">
                <a:pos x="T6" y="T7"/>
              </a:cxn>
            </a:cxnLst>
            <a:rect l="T12" t="T13" r="T14" b="T15"/>
            <a:pathLst>
              <a:path w="336" h="1152">
                <a:moveTo>
                  <a:pt x="336" y="0"/>
                </a:moveTo>
                <a:cubicBezTo>
                  <a:pt x="336" y="96"/>
                  <a:pt x="336" y="192"/>
                  <a:pt x="288" y="288"/>
                </a:cubicBezTo>
                <a:cubicBezTo>
                  <a:pt x="240" y="384"/>
                  <a:pt x="96" y="432"/>
                  <a:pt x="48" y="576"/>
                </a:cubicBezTo>
                <a:cubicBezTo>
                  <a:pt x="0" y="720"/>
                  <a:pt x="8" y="1048"/>
                  <a:pt x="0" y="1152"/>
                </a:cubicBezTo>
              </a:path>
            </a:pathLst>
          </a:custGeom>
          <a:noFill/>
          <a:ln w="76200">
            <a:solidFill>
              <a:srgbClr val="FF3300"/>
            </a:solidFill>
            <a:miter lim="800000"/>
            <a:headEnd type="none" w="lg" len="lg"/>
            <a:tailEnd type="triangle" w="med" len="med"/>
          </a:ln>
        </p:spPr>
        <p:txBody>
          <a:bodyPr wrap="none"/>
          <a:lstStyle/>
          <a:p>
            <a:pPr algn="ctr" eaLnBrk="1" hangingPunct="1">
              <a:lnSpc>
                <a:spcPct val="70000"/>
              </a:lnSpc>
              <a:spcBef>
                <a:spcPct val="30000"/>
              </a:spcBef>
              <a:defRPr/>
            </a:pPr>
            <a:endParaRPr lang="en-US" sz="2800" b="1" dirty="0">
              <a:solidFill>
                <a:srgbClr val="FFFF00"/>
              </a:solidFill>
              <a:latin typeface="Arial" panose="020B0604020202020204" pitchFamily="34" charset="0"/>
            </a:endParaRPr>
          </a:p>
        </p:txBody>
      </p:sp>
      <p:sp>
        <p:nvSpPr>
          <p:cNvPr id="1504279" name="Text Box 23"/>
          <p:cNvSpPr txBox="1">
            <a:spLocks noChangeArrowheads="1"/>
          </p:cNvSpPr>
          <p:nvPr/>
        </p:nvSpPr>
        <p:spPr bwMode="auto">
          <a:xfrm>
            <a:off x="2238375" y="5372100"/>
            <a:ext cx="5018088" cy="936625"/>
          </a:xfrm>
          <a:prstGeom prst="rect">
            <a:avLst/>
          </a:prstGeom>
          <a:noFill/>
          <a:ln w="38100">
            <a:solidFill>
              <a:srgbClr val="FF0000"/>
            </a:solidFill>
            <a:miter lim="800000"/>
            <a:headEnd/>
            <a:tailEnd/>
          </a:ln>
        </p:spPr>
        <p:txBody>
          <a:bodyPr lIns="82945" tIns="41473" rIns="82945" bIns="41473">
            <a:spAutoFit/>
          </a:bodyPr>
          <a:lstStyle/>
          <a:p>
            <a:pPr algn="ctr" defTabSz="828675" rtl="1" eaLnBrk="1" hangingPunct="1"/>
            <a:r>
              <a:rPr kumimoji="1" lang="en-US" sz="2800" dirty="0">
                <a:solidFill>
                  <a:srgbClr val="FFFF00"/>
                </a:solidFill>
                <a:latin typeface="Arial" panose="020B0604020202020204" pitchFamily="34" charset="0"/>
                <a:cs typeface="Arial" panose="020B0604020202020204" pitchFamily="34" charset="0"/>
              </a:rPr>
              <a:t>Just reverse the order of the key bits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04278"/>
                                        </p:tgtEl>
                                        <p:attrNameLst>
                                          <p:attrName>style.visibility</p:attrName>
                                        </p:attrNameLst>
                                      </p:cBhvr>
                                      <p:to>
                                        <p:strVal val="visible"/>
                                      </p:to>
                                    </p:set>
                                    <p:animEffect transition="in" filter="blinds(horizontal)">
                                      <p:cBhvr>
                                        <p:cTn id="7" dur="500"/>
                                        <p:tgtEl>
                                          <p:spTgt spid="150427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04279"/>
                                        </p:tgtEl>
                                        <p:attrNameLst>
                                          <p:attrName>style.visibility</p:attrName>
                                        </p:attrNameLst>
                                      </p:cBhvr>
                                      <p:to>
                                        <p:strVal val="visible"/>
                                      </p:to>
                                    </p:set>
                                    <p:animEffect transition="in" filter="blinds(horizontal)">
                                      <p:cBhvr>
                                        <p:cTn id="10" dur="500"/>
                                        <p:tgtEl>
                                          <p:spTgt spid="150427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04277"/>
                                        </p:tgtEl>
                                        <p:attrNameLst>
                                          <p:attrName>style.visibility</p:attrName>
                                        </p:attrNameLst>
                                      </p:cBhvr>
                                      <p:to>
                                        <p:strVal val="visible"/>
                                      </p:to>
                                    </p:set>
                                    <p:animEffect transition="in" filter="blinds(horizontal)">
                                      <p:cBhvr>
                                        <p:cTn id="13" dur="500"/>
                                        <p:tgtEl>
                                          <p:spTgt spid="1504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4277" grpId="0" animBg="1"/>
      <p:bldP spid="1504278" grpId="0" animBg="1"/>
      <p:bldP spid="150427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DBBED705-2D78-D280-23F4-8870C53A95AD}"/>
              </a:ext>
            </a:extLst>
          </p:cNvPr>
          <p:cNvGrpSpPr/>
          <p:nvPr/>
        </p:nvGrpSpPr>
        <p:grpSpPr>
          <a:xfrm>
            <a:off x="588963" y="4010180"/>
            <a:ext cx="473075" cy="1292166"/>
            <a:chOff x="588963" y="4010180"/>
            <a:chExt cx="473075" cy="1292166"/>
          </a:xfrm>
        </p:grpSpPr>
        <p:sp>
          <p:nvSpPr>
            <p:cNvPr id="20" name="AutoShape 6">
              <a:extLst>
                <a:ext uri="{FF2B5EF4-FFF2-40B4-BE49-F238E27FC236}">
                  <a16:creationId xmlns:a16="http://schemas.microsoft.com/office/drawing/2014/main" id="{2D99505B-7201-4184-AF80-7748C312893F}"/>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1" name="AutoShape 6">
              <a:extLst>
                <a:ext uri="{FF2B5EF4-FFF2-40B4-BE49-F238E27FC236}">
                  <a16:creationId xmlns:a16="http://schemas.microsoft.com/office/drawing/2014/main" id="{9A08ACBA-BD3E-CC79-94FC-1166DA5E414A}"/>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2" name="AutoShape 6">
              <a:extLst>
                <a:ext uri="{FF2B5EF4-FFF2-40B4-BE49-F238E27FC236}">
                  <a16:creationId xmlns:a16="http://schemas.microsoft.com/office/drawing/2014/main" id="{755E0E2F-1EEA-B624-7ED1-65C99B12B752}"/>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23" name="AutoShape 6">
              <a:extLst>
                <a:ext uri="{FF2B5EF4-FFF2-40B4-BE49-F238E27FC236}">
                  <a16:creationId xmlns:a16="http://schemas.microsoft.com/office/drawing/2014/main" id="{6A09650F-9F75-3B64-3D7B-A8B85F0D7DE1}"/>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89090" name="Footer Placeholder 1"/>
          <p:cNvSpPr>
            <a:spLocks noGrp="1"/>
          </p:cNvSpPr>
          <p:nvPr>
            <p:ph type="ftr" sz="quarter" idx="10"/>
          </p:nvPr>
        </p:nvSpPr>
        <p:spPr>
          <a:noFill/>
        </p:spPr>
        <p:txBody>
          <a:bodyPr/>
          <a:lstStyle/>
          <a:p>
            <a:r>
              <a:rPr lang="en-US" dirty="0"/>
              <a:t>Art of Multiprocessor Programming</a:t>
            </a:r>
          </a:p>
        </p:txBody>
      </p:sp>
      <p:sp>
        <p:nvSpPr>
          <p:cNvPr id="89091" name="Slide Number Placeholder 2"/>
          <p:cNvSpPr>
            <a:spLocks noGrp="1"/>
          </p:cNvSpPr>
          <p:nvPr>
            <p:ph type="sldNum" sz="quarter" idx="11"/>
          </p:nvPr>
        </p:nvSpPr>
        <p:spPr>
          <a:noFill/>
        </p:spPr>
        <p:txBody>
          <a:bodyPr/>
          <a:lstStyle/>
          <a:p>
            <a:fld id="{994F6FCE-B835-46F9-9FE6-2B36E382C92B}" type="slidenum">
              <a:rPr lang="x-none" smtClean="0"/>
              <a:pPr/>
              <a:t>90</a:t>
            </a:fld>
            <a:endParaRPr lang="en-US" dirty="0"/>
          </a:p>
        </p:txBody>
      </p:sp>
      <p:sp>
        <p:nvSpPr>
          <p:cNvPr id="89092" name="Rectangle 2"/>
          <p:cNvSpPr>
            <a:spLocks noGrp="1" noChangeArrowheads="1"/>
          </p:cNvSpPr>
          <p:nvPr>
            <p:ph type="title" idx="4294967295"/>
          </p:nvPr>
        </p:nvSpPr>
        <p:spPr/>
        <p:txBody>
          <a:bodyPr/>
          <a:lstStyle/>
          <a:p>
            <a:pPr defTabSz="1008063"/>
            <a:r>
              <a:rPr lang="en-US" dirty="0"/>
              <a:t>Split Ordered Hashing</a:t>
            </a:r>
          </a:p>
        </p:txBody>
      </p:sp>
      <p:sp>
        <p:nvSpPr>
          <p:cNvPr id="89108" name="Line 18"/>
          <p:cNvSpPr>
            <a:spLocks noChangeShapeType="1"/>
          </p:cNvSpPr>
          <p:nvPr/>
        </p:nvSpPr>
        <p:spPr bwMode="auto">
          <a:xfrm flipV="1">
            <a:off x="1062038" y="3770313"/>
            <a:ext cx="473075" cy="381000"/>
          </a:xfrm>
          <a:prstGeom prst="line">
            <a:avLst/>
          </a:prstGeom>
          <a:noFill/>
          <a:ln w="57150">
            <a:solidFill>
              <a:srgbClr val="FF0000"/>
            </a:solidFill>
            <a:round/>
            <a:headEnd type="oval" w="sm" len="sm"/>
            <a:tailEnd type="triangle" w="med" len="med"/>
          </a:ln>
        </p:spPr>
        <p:txBody>
          <a:bodyPr/>
          <a:lstStyle/>
          <a:p>
            <a:pPr>
              <a:defRPr/>
            </a:pPr>
            <a:endParaRPr lang="en-US" dirty="0">
              <a:latin typeface="Arial" panose="020B0604020202020204" pitchFamily="34" charset="0"/>
            </a:endParaRPr>
          </a:p>
        </p:txBody>
      </p:sp>
      <p:sp>
        <p:nvSpPr>
          <p:cNvPr id="89120" name="Freeform 30"/>
          <p:cNvSpPr>
            <a:spLocks/>
          </p:cNvSpPr>
          <p:nvPr/>
        </p:nvSpPr>
        <p:spPr bwMode="auto">
          <a:xfrm>
            <a:off x="1062038" y="3894138"/>
            <a:ext cx="4052887" cy="646112"/>
          </a:xfrm>
          <a:custGeom>
            <a:avLst/>
            <a:gdLst>
              <a:gd name="T0" fmla="*/ 0 w 2400"/>
              <a:gd name="T1" fmla="*/ 2147483647 h 639"/>
              <a:gd name="T2" fmla="*/ 2147483647 w 2400"/>
              <a:gd name="T3" fmla="*/ 2147483647 h 639"/>
              <a:gd name="T4" fmla="*/ 2147483647 w 2400"/>
              <a:gd name="T5" fmla="*/ 2147483647 h 639"/>
              <a:gd name="T6" fmla="*/ 2147483647 w 2400"/>
              <a:gd name="T7" fmla="*/ 2147483647 h 639"/>
              <a:gd name="T8" fmla="*/ 2147483647 w 2400"/>
              <a:gd name="T9" fmla="*/ 0 h 639"/>
              <a:gd name="T10" fmla="*/ 0 60000 65536"/>
              <a:gd name="T11" fmla="*/ 0 60000 65536"/>
              <a:gd name="T12" fmla="*/ 0 60000 65536"/>
              <a:gd name="T13" fmla="*/ 0 60000 65536"/>
              <a:gd name="T14" fmla="*/ 0 60000 65536"/>
              <a:gd name="T15" fmla="*/ 0 w 2400"/>
              <a:gd name="T16" fmla="*/ 0 h 639"/>
              <a:gd name="T17" fmla="*/ 2400 w 2400"/>
              <a:gd name="T18" fmla="*/ 639 h 639"/>
            </a:gdLst>
            <a:ahLst/>
            <a:cxnLst>
              <a:cxn ang="T10">
                <a:pos x="T0" y="T1"/>
              </a:cxn>
              <a:cxn ang="T11">
                <a:pos x="T2" y="T3"/>
              </a:cxn>
              <a:cxn ang="T12">
                <a:pos x="T4" y="T5"/>
              </a:cxn>
              <a:cxn ang="T13">
                <a:pos x="T6" y="T7"/>
              </a:cxn>
              <a:cxn ang="T14">
                <a:pos x="T8" y="T9"/>
              </a:cxn>
            </a:cxnLst>
            <a:rect l="T15" t="T16" r="T17" b="T18"/>
            <a:pathLst>
              <a:path w="2400" h="639">
                <a:moveTo>
                  <a:pt x="0" y="639"/>
                </a:moveTo>
                <a:lnTo>
                  <a:pt x="837" y="622"/>
                </a:lnTo>
                <a:cubicBezTo>
                  <a:pt x="1095" y="606"/>
                  <a:pt x="1349" y="581"/>
                  <a:pt x="1550" y="540"/>
                </a:cubicBezTo>
                <a:cubicBezTo>
                  <a:pt x="1751" y="499"/>
                  <a:pt x="1901" y="465"/>
                  <a:pt x="2043" y="375"/>
                </a:cubicBezTo>
                <a:cubicBezTo>
                  <a:pt x="2185" y="285"/>
                  <a:pt x="2326" y="78"/>
                  <a:pt x="2400" y="0"/>
                </a:cubicBezTo>
              </a:path>
            </a:pathLst>
          </a:custGeom>
          <a:noFill/>
          <a:ln w="57150">
            <a:solidFill>
              <a:srgbClr val="FF0000"/>
            </a:solidFill>
            <a:round/>
            <a:headEnd type="oval" w="sm" len="sm"/>
            <a:tailEnd type="triangle" w="med" len="med"/>
          </a:ln>
        </p:spPr>
        <p:txBody>
          <a:bodyP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89124" name="Freeform 34"/>
          <p:cNvSpPr>
            <a:spLocks/>
          </p:cNvSpPr>
          <p:nvPr/>
        </p:nvSpPr>
        <p:spPr bwMode="auto">
          <a:xfrm>
            <a:off x="1062038" y="3981843"/>
            <a:ext cx="5954398" cy="1198170"/>
          </a:xfrm>
          <a:custGeom>
            <a:avLst/>
            <a:gdLst>
              <a:gd name="T0" fmla="*/ 0 w 3264"/>
              <a:gd name="T1" fmla="*/ 2147483647 h 1311"/>
              <a:gd name="T2" fmla="*/ 2147483647 w 3264"/>
              <a:gd name="T3" fmla="*/ 2147483647 h 1311"/>
              <a:gd name="T4" fmla="*/ 2147483647 w 3264"/>
              <a:gd name="T5" fmla="*/ 2147483647 h 1311"/>
              <a:gd name="T6" fmla="*/ 2147483647 w 3264"/>
              <a:gd name="T7" fmla="*/ 2147483647 h 1311"/>
              <a:gd name="T8" fmla="*/ 2147483647 w 3264"/>
              <a:gd name="T9" fmla="*/ 2147483647 h 1311"/>
              <a:gd name="T10" fmla="*/ 2147483647 w 3264"/>
              <a:gd name="T11" fmla="*/ 0 h 1311"/>
              <a:gd name="T12" fmla="*/ 0 60000 65536"/>
              <a:gd name="T13" fmla="*/ 0 60000 65536"/>
              <a:gd name="T14" fmla="*/ 0 60000 65536"/>
              <a:gd name="T15" fmla="*/ 0 60000 65536"/>
              <a:gd name="T16" fmla="*/ 0 60000 65536"/>
              <a:gd name="T17" fmla="*/ 0 60000 65536"/>
              <a:gd name="T18" fmla="*/ 0 w 3264"/>
              <a:gd name="T19" fmla="*/ 0 h 1311"/>
              <a:gd name="T20" fmla="*/ 3264 w 3264"/>
              <a:gd name="T21" fmla="*/ 1311 h 1311"/>
            </a:gdLst>
            <a:ahLst/>
            <a:cxnLst>
              <a:cxn ang="T12">
                <a:pos x="T0" y="T1"/>
              </a:cxn>
              <a:cxn ang="T13">
                <a:pos x="T2" y="T3"/>
              </a:cxn>
              <a:cxn ang="T14">
                <a:pos x="T4" y="T5"/>
              </a:cxn>
              <a:cxn ang="T15">
                <a:pos x="T6" y="T7"/>
              </a:cxn>
              <a:cxn ang="T16">
                <a:pos x="T8" y="T9"/>
              </a:cxn>
              <a:cxn ang="T17">
                <a:pos x="T10" y="T11"/>
              </a:cxn>
            </a:cxnLst>
            <a:rect l="T18" t="T19" r="T20" b="T21"/>
            <a:pathLst>
              <a:path w="3264" h="1311">
                <a:moveTo>
                  <a:pt x="0" y="1311"/>
                </a:moveTo>
                <a:cubicBezTo>
                  <a:pt x="194" y="1299"/>
                  <a:pt x="826" y="1284"/>
                  <a:pt x="1166" y="1240"/>
                </a:cubicBezTo>
                <a:cubicBezTo>
                  <a:pt x="1506" y="1196"/>
                  <a:pt x="1818" y="1110"/>
                  <a:pt x="2043" y="1048"/>
                </a:cubicBezTo>
                <a:cubicBezTo>
                  <a:pt x="2268" y="986"/>
                  <a:pt x="2339" y="969"/>
                  <a:pt x="2519" y="867"/>
                </a:cubicBezTo>
                <a:cubicBezTo>
                  <a:pt x="2699" y="765"/>
                  <a:pt x="2998" y="583"/>
                  <a:pt x="3122" y="438"/>
                </a:cubicBezTo>
                <a:cubicBezTo>
                  <a:pt x="3246" y="293"/>
                  <a:pt x="3235" y="91"/>
                  <a:pt x="3264" y="0"/>
                </a:cubicBezTo>
              </a:path>
            </a:pathLst>
          </a:custGeom>
          <a:noFill/>
          <a:ln w="57150">
            <a:solidFill>
              <a:srgbClr val="FF0000"/>
            </a:solidFill>
            <a:round/>
            <a:headEnd type="oval" w="sm" len="sm"/>
            <a:tailEnd type="triangle" w="med" len="med"/>
          </a:ln>
        </p:spPr>
        <p:txBody>
          <a:bodyP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89125" name="Freeform 35"/>
          <p:cNvSpPr>
            <a:spLocks/>
          </p:cNvSpPr>
          <p:nvPr/>
        </p:nvSpPr>
        <p:spPr bwMode="auto">
          <a:xfrm>
            <a:off x="1062038" y="3865563"/>
            <a:ext cx="2324100" cy="982662"/>
          </a:xfrm>
          <a:custGeom>
            <a:avLst/>
            <a:gdLst>
              <a:gd name="T0" fmla="*/ 0 w 1559"/>
              <a:gd name="T1" fmla="*/ 2147483647 h 996"/>
              <a:gd name="T2" fmla="*/ 2147483647 w 1559"/>
              <a:gd name="T3" fmla="*/ 2147483647 h 996"/>
              <a:gd name="T4" fmla="*/ 2147483647 w 1559"/>
              <a:gd name="T5" fmla="*/ 2147483647 h 996"/>
              <a:gd name="T6" fmla="*/ 2147483647 w 1559"/>
              <a:gd name="T7" fmla="*/ 0 h 996"/>
              <a:gd name="T8" fmla="*/ 0 60000 65536"/>
              <a:gd name="T9" fmla="*/ 0 60000 65536"/>
              <a:gd name="T10" fmla="*/ 0 60000 65536"/>
              <a:gd name="T11" fmla="*/ 0 60000 65536"/>
              <a:gd name="T12" fmla="*/ 0 w 1559"/>
              <a:gd name="T13" fmla="*/ 0 h 996"/>
              <a:gd name="T14" fmla="*/ 1559 w 1559"/>
              <a:gd name="T15" fmla="*/ 996 h 996"/>
            </a:gdLst>
            <a:ahLst/>
            <a:cxnLst>
              <a:cxn ang="T8">
                <a:pos x="T0" y="T1"/>
              </a:cxn>
              <a:cxn ang="T9">
                <a:pos x="T2" y="T3"/>
              </a:cxn>
              <a:cxn ang="T10">
                <a:pos x="T4" y="T5"/>
              </a:cxn>
              <a:cxn ang="T11">
                <a:pos x="T6" y="T7"/>
              </a:cxn>
            </a:cxnLst>
            <a:rect l="T12" t="T13" r="T14" b="T15"/>
            <a:pathLst>
              <a:path w="1559" h="996">
                <a:moveTo>
                  <a:pt x="0" y="996"/>
                </a:moveTo>
                <a:cubicBezTo>
                  <a:pt x="107" y="973"/>
                  <a:pt x="426" y="954"/>
                  <a:pt x="645" y="860"/>
                </a:cubicBezTo>
                <a:cubicBezTo>
                  <a:pt x="864" y="766"/>
                  <a:pt x="1160" y="573"/>
                  <a:pt x="1312" y="430"/>
                </a:cubicBezTo>
                <a:cubicBezTo>
                  <a:pt x="1464" y="287"/>
                  <a:pt x="1508" y="90"/>
                  <a:pt x="1559" y="0"/>
                </a:cubicBezTo>
              </a:path>
            </a:pathLst>
          </a:custGeom>
          <a:noFill/>
          <a:ln w="57150">
            <a:solidFill>
              <a:srgbClr val="FF0000"/>
            </a:solidFill>
            <a:round/>
            <a:headEnd type="oval" w="sm" len="sm"/>
            <a:tailEnd type="triangle" w="med" len="med"/>
          </a:ln>
        </p:spPr>
        <p:txBody>
          <a:bodyP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89136" name="Text Box 13"/>
          <p:cNvSpPr txBox="1">
            <a:spLocks noChangeArrowheads="1"/>
          </p:cNvSpPr>
          <p:nvPr/>
        </p:nvSpPr>
        <p:spPr bwMode="auto">
          <a:xfrm>
            <a:off x="1450975"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000</a:t>
            </a:r>
          </a:p>
        </p:txBody>
      </p:sp>
      <p:sp>
        <p:nvSpPr>
          <p:cNvPr id="89137" name="Text Box 14"/>
          <p:cNvSpPr txBox="1">
            <a:spLocks noChangeArrowheads="1"/>
          </p:cNvSpPr>
          <p:nvPr/>
        </p:nvSpPr>
        <p:spPr bwMode="auto">
          <a:xfrm>
            <a:off x="2349500"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001</a:t>
            </a:r>
          </a:p>
        </p:txBody>
      </p:sp>
      <p:sp>
        <p:nvSpPr>
          <p:cNvPr id="89138" name="Text Box 15"/>
          <p:cNvSpPr txBox="1">
            <a:spLocks noChangeArrowheads="1"/>
          </p:cNvSpPr>
          <p:nvPr/>
        </p:nvSpPr>
        <p:spPr bwMode="auto">
          <a:xfrm>
            <a:off x="3138488"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010</a:t>
            </a:r>
          </a:p>
        </p:txBody>
      </p:sp>
      <p:sp>
        <p:nvSpPr>
          <p:cNvPr id="89139" name="Text Box 16"/>
          <p:cNvSpPr txBox="1">
            <a:spLocks noChangeArrowheads="1"/>
          </p:cNvSpPr>
          <p:nvPr/>
        </p:nvSpPr>
        <p:spPr bwMode="auto">
          <a:xfrm>
            <a:off x="3967163" y="3116263"/>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011</a:t>
            </a:r>
          </a:p>
        </p:txBody>
      </p:sp>
      <p:sp>
        <p:nvSpPr>
          <p:cNvPr id="89140" name="Text Box 17"/>
          <p:cNvSpPr txBox="1">
            <a:spLocks noChangeArrowheads="1"/>
          </p:cNvSpPr>
          <p:nvPr/>
        </p:nvSpPr>
        <p:spPr bwMode="auto">
          <a:xfrm>
            <a:off x="4881563"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100</a:t>
            </a:r>
          </a:p>
        </p:txBody>
      </p:sp>
      <p:sp>
        <p:nvSpPr>
          <p:cNvPr id="89141" name="Text Box 18"/>
          <p:cNvSpPr txBox="1">
            <a:spLocks noChangeArrowheads="1"/>
          </p:cNvSpPr>
          <p:nvPr/>
        </p:nvSpPr>
        <p:spPr bwMode="auto">
          <a:xfrm>
            <a:off x="5780088"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101</a:t>
            </a:r>
          </a:p>
        </p:txBody>
      </p:sp>
      <p:sp>
        <p:nvSpPr>
          <p:cNvPr id="89142" name="Text Box 19"/>
          <p:cNvSpPr txBox="1">
            <a:spLocks noChangeArrowheads="1"/>
          </p:cNvSpPr>
          <p:nvPr/>
        </p:nvSpPr>
        <p:spPr bwMode="auto">
          <a:xfrm>
            <a:off x="6567488" y="3116263"/>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110</a:t>
            </a:r>
          </a:p>
        </p:txBody>
      </p:sp>
      <p:sp>
        <p:nvSpPr>
          <p:cNvPr id="89143" name="Text Box 20"/>
          <p:cNvSpPr txBox="1">
            <a:spLocks noChangeArrowheads="1"/>
          </p:cNvSpPr>
          <p:nvPr/>
        </p:nvSpPr>
        <p:spPr bwMode="auto">
          <a:xfrm>
            <a:off x="7397750" y="3116263"/>
            <a:ext cx="607631"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111</a:t>
            </a:r>
          </a:p>
        </p:txBody>
      </p:sp>
      <p:sp>
        <p:nvSpPr>
          <p:cNvPr id="65" name="Text Box 23"/>
          <p:cNvSpPr txBox="1">
            <a:spLocks noChangeArrowheads="1"/>
          </p:cNvSpPr>
          <p:nvPr/>
        </p:nvSpPr>
        <p:spPr bwMode="auto">
          <a:xfrm>
            <a:off x="1749425" y="1855788"/>
            <a:ext cx="6227763" cy="515937"/>
          </a:xfrm>
          <a:prstGeom prst="rect">
            <a:avLst/>
          </a:prstGeom>
          <a:noFill/>
          <a:ln w="38100">
            <a:solidFill>
              <a:srgbClr val="FF0000"/>
            </a:solidFill>
            <a:miter lim="800000"/>
            <a:headEnd/>
            <a:tailEnd/>
          </a:ln>
        </p:spPr>
        <p:txBody>
          <a:bodyPr lIns="82945" tIns="41473" rIns="82945" bIns="41473">
            <a:spAutoFit/>
          </a:bodyPr>
          <a:lstStyle/>
          <a:p>
            <a:pPr algn="ctr" defTabSz="828675" rtl="1" eaLnBrk="1" hangingPunct="1"/>
            <a:r>
              <a:rPr kumimoji="1" lang="en-US" sz="2800" dirty="0">
                <a:solidFill>
                  <a:srgbClr val="FFFF00"/>
                </a:solidFill>
                <a:latin typeface="Arial" panose="020B0604020202020204" pitchFamily="34" charset="0"/>
                <a:cs typeface="Arial" panose="020B0604020202020204" pitchFamily="34" charset="0"/>
              </a:rPr>
              <a:t>Order according to reversed bits </a:t>
            </a:r>
          </a:p>
        </p:txBody>
      </p:sp>
      <p:sp>
        <p:nvSpPr>
          <p:cNvPr id="66" name="Freeform 21"/>
          <p:cNvSpPr>
            <a:spLocks/>
          </p:cNvSpPr>
          <p:nvPr/>
        </p:nvSpPr>
        <p:spPr bwMode="auto">
          <a:xfrm flipH="1">
            <a:off x="4799013" y="2430463"/>
            <a:ext cx="387350" cy="674687"/>
          </a:xfrm>
          <a:custGeom>
            <a:avLst/>
            <a:gdLst>
              <a:gd name="T0" fmla="*/ 2147483647 w 336"/>
              <a:gd name="T1" fmla="*/ 0 h 1152"/>
              <a:gd name="T2" fmla="*/ 2147483647 w 336"/>
              <a:gd name="T3" fmla="*/ 2147483647 h 1152"/>
              <a:gd name="T4" fmla="*/ 2147483647 w 336"/>
              <a:gd name="T5" fmla="*/ 2147483647 h 1152"/>
              <a:gd name="T6" fmla="*/ 0 w 336"/>
              <a:gd name="T7" fmla="*/ 2147483647 h 1152"/>
              <a:gd name="T8" fmla="*/ 0 60000 65536"/>
              <a:gd name="T9" fmla="*/ 0 60000 65536"/>
              <a:gd name="T10" fmla="*/ 0 60000 65536"/>
              <a:gd name="T11" fmla="*/ 0 60000 65536"/>
              <a:gd name="T12" fmla="*/ 0 w 336"/>
              <a:gd name="T13" fmla="*/ 0 h 1152"/>
              <a:gd name="T14" fmla="*/ 336 w 336"/>
              <a:gd name="T15" fmla="*/ 1152 h 1152"/>
            </a:gdLst>
            <a:ahLst/>
            <a:cxnLst>
              <a:cxn ang="T8">
                <a:pos x="T0" y="T1"/>
              </a:cxn>
              <a:cxn ang="T9">
                <a:pos x="T2" y="T3"/>
              </a:cxn>
              <a:cxn ang="T10">
                <a:pos x="T4" y="T5"/>
              </a:cxn>
              <a:cxn ang="T11">
                <a:pos x="T6" y="T7"/>
              </a:cxn>
            </a:cxnLst>
            <a:rect l="T12" t="T13" r="T14" b="T15"/>
            <a:pathLst>
              <a:path w="336" h="1152">
                <a:moveTo>
                  <a:pt x="336" y="0"/>
                </a:moveTo>
                <a:cubicBezTo>
                  <a:pt x="336" y="96"/>
                  <a:pt x="336" y="192"/>
                  <a:pt x="288" y="288"/>
                </a:cubicBezTo>
                <a:cubicBezTo>
                  <a:pt x="240" y="384"/>
                  <a:pt x="96" y="432"/>
                  <a:pt x="48" y="576"/>
                </a:cubicBezTo>
                <a:cubicBezTo>
                  <a:pt x="0" y="720"/>
                  <a:pt x="8" y="1048"/>
                  <a:pt x="0" y="1152"/>
                </a:cubicBezTo>
              </a:path>
            </a:pathLst>
          </a:custGeom>
          <a:noFill/>
          <a:ln w="76200">
            <a:solidFill>
              <a:srgbClr val="FF3300"/>
            </a:solidFill>
            <a:miter lim="800000"/>
            <a:headEnd type="none" w="lg" len="lg"/>
            <a:tailEnd type="triangle" w="med" len="med"/>
          </a:ln>
        </p:spPr>
        <p:txBody>
          <a:bodyPr wrap="none"/>
          <a:lstStyle/>
          <a:p>
            <a:pPr algn="ctr" eaLnBrk="1" hangingPunct="1">
              <a:lnSpc>
                <a:spcPct val="70000"/>
              </a:lnSpc>
              <a:spcBef>
                <a:spcPct val="30000"/>
              </a:spcBef>
            </a:pPr>
            <a:endParaRPr lang="en-US" sz="2800" b="1" dirty="0">
              <a:latin typeface="Arial" panose="020B0604020202020204" pitchFamily="34" charset="0"/>
            </a:endParaRPr>
          </a:p>
        </p:txBody>
      </p:sp>
      <p:grpSp>
        <p:nvGrpSpPr>
          <p:cNvPr id="2" name="Group 1">
            <a:extLst>
              <a:ext uri="{FF2B5EF4-FFF2-40B4-BE49-F238E27FC236}">
                <a16:creationId xmlns:a16="http://schemas.microsoft.com/office/drawing/2014/main" id="{40F1D284-CE1E-BAFE-945A-810C2CC92DFF}"/>
              </a:ext>
            </a:extLst>
          </p:cNvPr>
          <p:cNvGrpSpPr/>
          <p:nvPr/>
        </p:nvGrpSpPr>
        <p:grpSpPr>
          <a:xfrm>
            <a:off x="1578979" y="3546257"/>
            <a:ext cx="6727620" cy="360762"/>
            <a:chOff x="1496023" y="3068237"/>
            <a:chExt cx="6727620" cy="360762"/>
          </a:xfrm>
        </p:grpSpPr>
        <p:sp>
          <p:nvSpPr>
            <p:cNvPr id="3" name="AutoShape 6">
              <a:extLst>
                <a:ext uri="{FF2B5EF4-FFF2-40B4-BE49-F238E27FC236}">
                  <a16:creationId xmlns:a16="http://schemas.microsoft.com/office/drawing/2014/main" id="{3A6AFA9B-789D-8FD1-C785-B41BB2AD41C5}"/>
                </a:ext>
              </a:extLst>
            </p:cNvPr>
            <p:cNvSpPr>
              <a:spLocks noChangeArrowheads="1"/>
            </p:cNvSpPr>
            <p:nvPr/>
          </p:nvSpPr>
          <p:spPr bwMode="auto">
            <a:xfrm>
              <a:off x="1496023" y="306824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 name="AutoShape 6">
              <a:extLst>
                <a:ext uri="{FF2B5EF4-FFF2-40B4-BE49-F238E27FC236}">
                  <a16:creationId xmlns:a16="http://schemas.microsoft.com/office/drawing/2014/main" id="{D28AE7C8-BE2D-71D7-1C31-F2BDCE9BB766}"/>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5" name="AutoShape 6">
              <a:extLst>
                <a:ext uri="{FF2B5EF4-FFF2-40B4-BE49-F238E27FC236}">
                  <a16:creationId xmlns:a16="http://schemas.microsoft.com/office/drawing/2014/main" id="{42E1A848-6B18-89F0-14D1-F57C37064FF4}"/>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6" name="AutoShape 6">
              <a:extLst>
                <a:ext uri="{FF2B5EF4-FFF2-40B4-BE49-F238E27FC236}">
                  <a16:creationId xmlns:a16="http://schemas.microsoft.com/office/drawing/2014/main" id="{AE14DB15-15F8-268A-6FB9-A8F06D80591E}"/>
                </a:ext>
              </a:extLst>
            </p:cNvPr>
            <p:cNvSpPr>
              <a:spLocks noChangeArrowheads="1"/>
            </p:cNvSpPr>
            <p:nvPr/>
          </p:nvSpPr>
          <p:spPr bwMode="auto">
            <a:xfrm>
              <a:off x="4132576" y="306824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7" name="AutoShape 6">
              <a:extLst>
                <a:ext uri="{FF2B5EF4-FFF2-40B4-BE49-F238E27FC236}">
                  <a16:creationId xmlns:a16="http://schemas.microsoft.com/office/drawing/2014/main" id="{E3514606-F759-AFD9-FB79-4C44E6C16DAE}"/>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8" name="AutoShape 6">
              <a:extLst>
                <a:ext uri="{FF2B5EF4-FFF2-40B4-BE49-F238E27FC236}">
                  <a16:creationId xmlns:a16="http://schemas.microsoft.com/office/drawing/2014/main" id="{E18C0763-A41C-9F0D-305F-6BA38F6062F2}"/>
                </a:ext>
              </a:extLst>
            </p:cNvPr>
            <p:cNvSpPr>
              <a:spLocks noChangeArrowheads="1"/>
            </p:cNvSpPr>
            <p:nvPr/>
          </p:nvSpPr>
          <p:spPr bwMode="auto">
            <a:xfrm>
              <a:off x="5890278" y="306823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9" name="AutoShape 6">
              <a:extLst>
                <a:ext uri="{FF2B5EF4-FFF2-40B4-BE49-F238E27FC236}">
                  <a16:creationId xmlns:a16="http://schemas.microsoft.com/office/drawing/2014/main" id="{B5C85BB9-EE3E-F902-3525-AD455472DE41}"/>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10" name="AutoShape 6">
              <a:extLst>
                <a:ext uri="{FF2B5EF4-FFF2-40B4-BE49-F238E27FC236}">
                  <a16:creationId xmlns:a16="http://schemas.microsoft.com/office/drawing/2014/main" id="{5AC59D22-A0A2-DCD5-9466-0661A14B1817}"/>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cxnSp>
        <p:nvCxnSpPr>
          <p:cNvPr id="12" name="Straight Arrow Connector 11">
            <a:extLst>
              <a:ext uri="{FF2B5EF4-FFF2-40B4-BE49-F238E27FC236}">
                <a16:creationId xmlns:a16="http://schemas.microsoft.com/office/drawing/2014/main" id="{36DA8F58-CE82-F7FC-2B61-A6B5280887E1}"/>
              </a:ext>
            </a:extLst>
          </p:cNvPr>
          <p:cNvCxnSpPr>
            <a:cxnSpLocks/>
          </p:cNvCxnSpPr>
          <p:nvPr/>
        </p:nvCxnSpPr>
        <p:spPr bwMode="auto">
          <a:xfrm flipV="1">
            <a:off x="2154645"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1B2A53E8-94EA-30A7-CCA7-C1C24C81B4D6}"/>
              </a:ext>
            </a:extLst>
          </p:cNvPr>
          <p:cNvCxnSpPr>
            <a:cxnSpLocks/>
          </p:cNvCxnSpPr>
          <p:nvPr/>
        </p:nvCxnSpPr>
        <p:spPr bwMode="auto">
          <a:xfrm flipV="1">
            <a:off x="3058224"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BF823F80-D4A6-3195-DCB6-3DB80B1D7CED}"/>
              </a:ext>
            </a:extLst>
          </p:cNvPr>
          <p:cNvCxnSpPr>
            <a:cxnSpLocks/>
          </p:cNvCxnSpPr>
          <p:nvPr/>
        </p:nvCxnSpPr>
        <p:spPr bwMode="auto">
          <a:xfrm flipV="1">
            <a:off x="3922618"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A4D63279-30FC-FB65-5DBD-6AEF382AC164}"/>
              </a:ext>
            </a:extLst>
          </p:cNvPr>
          <p:cNvCxnSpPr>
            <a:cxnSpLocks/>
          </p:cNvCxnSpPr>
          <p:nvPr/>
        </p:nvCxnSpPr>
        <p:spPr bwMode="auto">
          <a:xfrm flipV="1">
            <a:off x="4787012"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3CB24AAC-69B8-9340-FDFD-781CA7A81766}"/>
              </a:ext>
            </a:extLst>
          </p:cNvPr>
          <p:cNvCxnSpPr>
            <a:cxnSpLocks/>
          </p:cNvCxnSpPr>
          <p:nvPr/>
        </p:nvCxnSpPr>
        <p:spPr bwMode="auto">
          <a:xfrm flipV="1">
            <a:off x="5651406"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52F2CB90-49B6-7751-2675-7BF90F0CC596}"/>
              </a:ext>
            </a:extLst>
          </p:cNvPr>
          <p:cNvCxnSpPr>
            <a:cxnSpLocks/>
          </p:cNvCxnSpPr>
          <p:nvPr/>
        </p:nvCxnSpPr>
        <p:spPr bwMode="auto">
          <a:xfrm flipV="1">
            <a:off x="6515800"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46F44B86-EA62-E7C8-D678-97A629F9F40C}"/>
              </a:ext>
            </a:extLst>
          </p:cNvPr>
          <p:cNvCxnSpPr>
            <a:cxnSpLocks/>
          </p:cNvCxnSpPr>
          <p:nvPr/>
        </p:nvCxnSpPr>
        <p:spPr bwMode="auto">
          <a:xfrm flipV="1">
            <a:off x="7380194" y="3727693"/>
            <a:ext cx="303185" cy="1"/>
          </a:xfrm>
          <a:prstGeom prst="straightConnector1">
            <a:avLst/>
          </a:prstGeom>
          <a:noFill/>
          <a:ln w="57150" cap="flat" cmpd="sng" algn="ctr">
            <a:solidFill>
              <a:schemeClr val="bg1"/>
            </a:solidFill>
            <a:prstDash val="solid"/>
            <a:round/>
            <a:headEnd type="none" w="med" len="med"/>
            <a:tailEnd type="triangle"/>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linds(horizontal)">
                                      <p:cBhvr>
                                        <p:cTn id="7" dur="500"/>
                                        <p:tgtEl>
                                          <p:spTgt spid="6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blinds(horizontal)">
                                      <p:cBhvr>
                                        <p:cTn id="10"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DBBED705-2D78-D280-23F4-8870C53A95AD}"/>
              </a:ext>
            </a:extLst>
          </p:cNvPr>
          <p:cNvGrpSpPr/>
          <p:nvPr/>
        </p:nvGrpSpPr>
        <p:grpSpPr>
          <a:xfrm>
            <a:off x="588963" y="4010180"/>
            <a:ext cx="473075" cy="647796"/>
            <a:chOff x="588963" y="4010180"/>
            <a:chExt cx="473075" cy="647796"/>
          </a:xfrm>
        </p:grpSpPr>
        <p:sp>
          <p:nvSpPr>
            <p:cNvPr id="20" name="AutoShape 6">
              <a:extLst>
                <a:ext uri="{FF2B5EF4-FFF2-40B4-BE49-F238E27FC236}">
                  <a16:creationId xmlns:a16="http://schemas.microsoft.com/office/drawing/2014/main" id="{2D99505B-7201-4184-AF80-7748C312893F}"/>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1" name="AutoShape 6">
              <a:extLst>
                <a:ext uri="{FF2B5EF4-FFF2-40B4-BE49-F238E27FC236}">
                  <a16:creationId xmlns:a16="http://schemas.microsoft.com/office/drawing/2014/main" id="{9A08ACBA-BD3E-CC79-94FC-1166DA5E414A}"/>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grpSp>
      <p:sp>
        <p:nvSpPr>
          <p:cNvPr id="89090" name="Footer Placeholder 1"/>
          <p:cNvSpPr>
            <a:spLocks noGrp="1"/>
          </p:cNvSpPr>
          <p:nvPr>
            <p:ph type="ftr" sz="quarter" idx="10"/>
          </p:nvPr>
        </p:nvSpPr>
        <p:spPr>
          <a:noFill/>
        </p:spPr>
        <p:txBody>
          <a:bodyPr/>
          <a:lstStyle/>
          <a:p>
            <a:r>
              <a:rPr lang="en-US" dirty="0"/>
              <a:t>Art of Multiprocessor Programming</a:t>
            </a:r>
          </a:p>
        </p:txBody>
      </p:sp>
      <p:sp>
        <p:nvSpPr>
          <p:cNvPr id="89091" name="Slide Number Placeholder 2"/>
          <p:cNvSpPr>
            <a:spLocks noGrp="1"/>
          </p:cNvSpPr>
          <p:nvPr>
            <p:ph type="sldNum" sz="quarter" idx="11"/>
          </p:nvPr>
        </p:nvSpPr>
        <p:spPr>
          <a:noFill/>
        </p:spPr>
        <p:txBody>
          <a:bodyPr/>
          <a:lstStyle/>
          <a:p>
            <a:fld id="{994F6FCE-B835-46F9-9FE6-2B36E382C92B}" type="slidenum">
              <a:rPr lang="x-none" smtClean="0"/>
              <a:pPr/>
              <a:t>91</a:t>
            </a:fld>
            <a:endParaRPr lang="en-US" dirty="0"/>
          </a:p>
        </p:txBody>
      </p:sp>
      <p:sp>
        <p:nvSpPr>
          <p:cNvPr id="89092" name="Rectangle 2"/>
          <p:cNvSpPr>
            <a:spLocks noGrp="1" noChangeArrowheads="1"/>
          </p:cNvSpPr>
          <p:nvPr>
            <p:ph type="title" idx="4294967295"/>
          </p:nvPr>
        </p:nvSpPr>
        <p:spPr/>
        <p:txBody>
          <a:bodyPr/>
          <a:lstStyle/>
          <a:p>
            <a:pPr defTabSz="1008063"/>
            <a:r>
              <a:rPr lang="en-US" dirty="0"/>
              <a:t>Split Ordered Hashing</a:t>
            </a:r>
          </a:p>
        </p:txBody>
      </p:sp>
      <p:sp>
        <p:nvSpPr>
          <p:cNvPr id="89108" name="Line 18"/>
          <p:cNvSpPr>
            <a:spLocks noChangeShapeType="1"/>
          </p:cNvSpPr>
          <p:nvPr/>
        </p:nvSpPr>
        <p:spPr bwMode="auto">
          <a:xfrm flipV="1">
            <a:off x="1062038" y="3770313"/>
            <a:ext cx="473075" cy="381000"/>
          </a:xfrm>
          <a:prstGeom prst="line">
            <a:avLst/>
          </a:prstGeom>
          <a:noFill/>
          <a:ln w="57150">
            <a:solidFill>
              <a:srgbClr val="FF0000"/>
            </a:solidFill>
            <a:round/>
            <a:headEnd type="oval" w="sm" len="sm"/>
            <a:tailEnd type="triangle" w="med" len="med"/>
          </a:ln>
        </p:spPr>
        <p:txBody>
          <a:bodyPr/>
          <a:lstStyle/>
          <a:p>
            <a:pPr>
              <a:defRPr/>
            </a:pPr>
            <a:endParaRPr lang="en-US" dirty="0">
              <a:latin typeface="Arial" panose="020B0604020202020204" pitchFamily="34" charset="0"/>
            </a:endParaRPr>
          </a:p>
        </p:txBody>
      </p:sp>
      <p:sp>
        <p:nvSpPr>
          <p:cNvPr id="89136" name="Text Box 13"/>
          <p:cNvSpPr txBox="1">
            <a:spLocks noChangeArrowheads="1"/>
          </p:cNvSpPr>
          <p:nvPr/>
        </p:nvSpPr>
        <p:spPr bwMode="auto">
          <a:xfrm>
            <a:off x="1450975"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000</a:t>
            </a:r>
          </a:p>
        </p:txBody>
      </p:sp>
      <p:sp>
        <p:nvSpPr>
          <p:cNvPr id="89137" name="Text Box 14"/>
          <p:cNvSpPr txBox="1">
            <a:spLocks noChangeArrowheads="1"/>
          </p:cNvSpPr>
          <p:nvPr/>
        </p:nvSpPr>
        <p:spPr bwMode="auto">
          <a:xfrm>
            <a:off x="2349500"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001</a:t>
            </a:r>
          </a:p>
        </p:txBody>
      </p:sp>
      <p:sp>
        <p:nvSpPr>
          <p:cNvPr id="89138" name="Text Box 15"/>
          <p:cNvSpPr txBox="1">
            <a:spLocks noChangeArrowheads="1"/>
          </p:cNvSpPr>
          <p:nvPr/>
        </p:nvSpPr>
        <p:spPr bwMode="auto">
          <a:xfrm>
            <a:off x="3138488"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010</a:t>
            </a:r>
          </a:p>
        </p:txBody>
      </p:sp>
      <p:sp>
        <p:nvSpPr>
          <p:cNvPr id="89139" name="Text Box 16"/>
          <p:cNvSpPr txBox="1">
            <a:spLocks noChangeArrowheads="1"/>
          </p:cNvSpPr>
          <p:nvPr/>
        </p:nvSpPr>
        <p:spPr bwMode="auto">
          <a:xfrm>
            <a:off x="3967163" y="3116263"/>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011</a:t>
            </a:r>
          </a:p>
        </p:txBody>
      </p:sp>
      <p:sp>
        <p:nvSpPr>
          <p:cNvPr id="89140" name="Text Box 17"/>
          <p:cNvSpPr txBox="1">
            <a:spLocks noChangeArrowheads="1"/>
          </p:cNvSpPr>
          <p:nvPr/>
        </p:nvSpPr>
        <p:spPr bwMode="auto">
          <a:xfrm>
            <a:off x="4881563"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100</a:t>
            </a:r>
          </a:p>
        </p:txBody>
      </p:sp>
      <p:sp>
        <p:nvSpPr>
          <p:cNvPr id="89141" name="Text Box 18"/>
          <p:cNvSpPr txBox="1">
            <a:spLocks noChangeArrowheads="1"/>
          </p:cNvSpPr>
          <p:nvPr/>
        </p:nvSpPr>
        <p:spPr bwMode="auto">
          <a:xfrm>
            <a:off x="5780088" y="3116263"/>
            <a:ext cx="638793"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101</a:t>
            </a:r>
          </a:p>
        </p:txBody>
      </p:sp>
      <p:sp>
        <p:nvSpPr>
          <p:cNvPr id="89142" name="Text Box 19"/>
          <p:cNvSpPr txBox="1">
            <a:spLocks noChangeArrowheads="1"/>
          </p:cNvSpPr>
          <p:nvPr/>
        </p:nvSpPr>
        <p:spPr bwMode="auto">
          <a:xfrm>
            <a:off x="6567488" y="3116263"/>
            <a:ext cx="623212"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110</a:t>
            </a:r>
          </a:p>
        </p:txBody>
      </p:sp>
      <p:sp>
        <p:nvSpPr>
          <p:cNvPr id="89143" name="Text Box 20"/>
          <p:cNvSpPr txBox="1">
            <a:spLocks noChangeArrowheads="1"/>
          </p:cNvSpPr>
          <p:nvPr/>
        </p:nvSpPr>
        <p:spPr bwMode="auto">
          <a:xfrm>
            <a:off x="7397750" y="3116263"/>
            <a:ext cx="607631" cy="422310"/>
          </a:xfrm>
          <a:prstGeom prst="rect">
            <a:avLst/>
          </a:prstGeom>
          <a:noFill/>
          <a:ln w="9525">
            <a:noFill/>
            <a:miter lim="800000"/>
            <a:headEnd/>
            <a:tailEnd/>
          </a:ln>
        </p:spPr>
        <p:txBody>
          <a:bodyPr wrap="none" lIns="82945" tIns="41473" rIns="82945" bIns="41473">
            <a:spAutoFit/>
          </a:bodyPr>
          <a:lstStyle/>
          <a:p>
            <a:pPr algn="l" defTabSz="828675" eaLnBrk="1" hangingPunct="1">
              <a:defRPr/>
            </a:pPr>
            <a:r>
              <a:rPr kumimoji="1" lang="en-US" sz="2200" b="1" dirty="0">
                <a:solidFill>
                  <a:schemeClr val="tx2"/>
                </a:solidFill>
                <a:latin typeface="Arial" panose="020B0604020202020204" pitchFamily="34" charset="0"/>
                <a:cs typeface="Courier New" pitchFamily="49" charset="0"/>
              </a:rPr>
              <a:t>111</a:t>
            </a:r>
          </a:p>
        </p:txBody>
      </p:sp>
      <p:grpSp>
        <p:nvGrpSpPr>
          <p:cNvPr id="2" name="Group 1">
            <a:extLst>
              <a:ext uri="{FF2B5EF4-FFF2-40B4-BE49-F238E27FC236}">
                <a16:creationId xmlns:a16="http://schemas.microsoft.com/office/drawing/2014/main" id="{40F1D284-CE1E-BAFE-945A-810C2CC92DFF}"/>
              </a:ext>
            </a:extLst>
          </p:cNvPr>
          <p:cNvGrpSpPr/>
          <p:nvPr/>
        </p:nvGrpSpPr>
        <p:grpSpPr>
          <a:xfrm>
            <a:off x="1578979" y="3546257"/>
            <a:ext cx="6727620" cy="360762"/>
            <a:chOff x="1496023" y="3068237"/>
            <a:chExt cx="6727620" cy="360762"/>
          </a:xfrm>
        </p:grpSpPr>
        <p:sp>
          <p:nvSpPr>
            <p:cNvPr id="3" name="AutoShape 6">
              <a:extLst>
                <a:ext uri="{FF2B5EF4-FFF2-40B4-BE49-F238E27FC236}">
                  <a16:creationId xmlns:a16="http://schemas.microsoft.com/office/drawing/2014/main" id="{3A6AFA9B-789D-8FD1-C785-B41BB2AD41C5}"/>
                </a:ext>
              </a:extLst>
            </p:cNvPr>
            <p:cNvSpPr>
              <a:spLocks noChangeArrowheads="1"/>
            </p:cNvSpPr>
            <p:nvPr/>
          </p:nvSpPr>
          <p:spPr bwMode="auto">
            <a:xfrm>
              <a:off x="1496023" y="306824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 name="AutoShape 6">
              <a:extLst>
                <a:ext uri="{FF2B5EF4-FFF2-40B4-BE49-F238E27FC236}">
                  <a16:creationId xmlns:a16="http://schemas.microsoft.com/office/drawing/2014/main" id="{D28AE7C8-BE2D-71D7-1C31-F2BDCE9BB766}"/>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5" name="AutoShape 6">
              <a:extLst>
                <a:ext uri="{FF2B5EF4-FFF2-40B4-BE49-F238E27FC236}">
                  <a16:creationId xmlns:a16="http://schemas.microsoft.com/office/drawing/2014/main" id="{42E1A848-6B18-89F0-14D1-F57C37064FF4}"/>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6" name="AutoShape 6">
              <a:extLst>
                <a:ext uri="{FF2B5EF4-FFF2-40B4-BE49-F238E27FC236}">
                  <a16:creationId xmlns:a16="http://schemas.microsoft.com/office/drawing/2014/main" id="{AE14DB15-15F8-268A-6FB9-A8F06D80591E}"/>
                </a:ext>
              </a:extLst>
            </p:cNvPr>
            <p:cNvSpPr>
              <a:spLocks noChangeArrowheads="1"/>
            </p:cNvSpPr>
            <p:nvPr/>
          </p:nvSpPr>
          <p:spPr bwMode="auto">
            <a:xfrm>
              <a:off x="4132576" y="306824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7" name="AutoShape 6">
              <a:extLst>
                <a:ext uri="{FF2B5EF4-FFF2-40B4-BE49-F238E27FC236}">
                  <a16:creationId xmlns:a16="http://schemas.microsoft.com/office/drawing/2014/main" id="{E3514606-F759-AFD9-FB79-4C44E6C16DAE}"/>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8" name="AutoShape 6">
              <a:extLst>
                <a:ext uri="{FF2B5EF4-FFF2-40B4-BE49-F238E27FC236}">
                  <a16:creationId xmlns:a16="http://schemas.microsoft.com/office/drawing/2014/main" id="{E18C0763-A41C-9F0D-305F-6BA38F6062F2}"/>
                </a:ext>
              </a:extLst>
            </p:cNvPr>
            <p:cNvSpPr>
              <a:spLocks noChangeArrowheads="1"/>
            </p:cNvSpPr>
            <p:nvPr/>
          </p:nvSpPr>
          <p:spPr bwMode="auto">
            <a:xfrm>
              <a:off x="5890278" y="306823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9" name="AutoShape 6">
              <a:extLst>
                <a:ext uri="{FF2B5EF4-FFF2-40B4-BE49-F238E27FC236}">
                  <a16:creationId xmlns:a16="http://schemas.microsoft.com/office/drawing/2014/main" id="{B5C85BB9-EE3E-F902-3525-AD455472DE41}"/>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10" name="AutoShape 6">
              <a:extLst>
                <a:ext uri="{FF2B5EF4-FFF2-40B4-BE49-F238E27FC236}">
                  <a16:creationId xmlns:a16="http://schemas.microsoft.com/office/drawing/2014/main" id="{5AC59D22-A0A2-DCD5-9466-0661A14B1817}"/>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cxnSp>
        <p:nvCxnSpPr>
          <p:cNvPr id="12" name="Straight Arrow Connector 11">
            <a:extLst>
              <a:ext uri="{FF2B5EF4-FFF2-40B4-BE49-F238E27FC236}">
                <a16:creationId xmlns:a16="http://schemas.microsoft.com/office/drawing/2014/main" id="{36DA8F58-CE82-F7FC-2B61-A6B5280887E1}"/>
              </a:ext>
            </a:extLst>
          </p:cNvPr>
          <p:cNvCxnSpPr>
            <a:cxnSpLocks/>
          </p:cNvCxnSpPr>
          <p:nvPr/>
        </p:nvCxnSpPr>
        <p:spPr bwMode="auto">
          <a:xfrm flipV="1">
            <a:off x="2154645"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1B2A53E8-94EA-30A7-CCA7-C1C24C81B4D6}"/>
              </a:ext>
            </a:extLst>
          </p:cNvPr>
          <p:cNvCxnSpPr>
            <a:cxnSpLocks/>
          </p:cNvCxnSpPr>
          <p:nvPr/>
        </p:nvCxnSpPr>
        <p:spPr bwMode="auto">
          <a:xfrm flipV="1">
            <a:off x="3058224"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BF823F80-D4A6-3195-DCB6-3DB80B1D7CED}"/>
              </a:ext>
            </a:extLst>
          </p:cNvPr>
          <p:cNvCxnSpPr>
            <a:cxnSpLocks/>
          </p:cNvCxnSpPr>
          <p:nvPr/>
        </p:nvCxnSpPr>
        <p:spPr bwMode="auto">
          <a:xfrm flipV="1">
            <a:off x="3922618"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A4D63279-30FC-FB65-5DBD-6AEF382AC164}"/>
              </a:ext>
            </a:extLst>
          </p:cNvPr>
          <p:cNvCxnSpPr>
            <a:cxnSpLocks/>
          </p:cNvCxnSpPr>
          <p:nvPr/>
        </p:nvCxnSpPr>
        <p:spPr bwMode="auto">
          <a:xfrm flipV="1">
            <a:off x="4787012"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3CB24AAC-69B8-9340-FDFD-781CA7A81766}"/>
              </a:ext>
            </a:extLst>
          </p:cNvPr>
          <p:cNvCxnSpPr>
            <a:cxnSpLocks/>
          </p:cNvCxnSpPr>
          <p:nvPr/>
        </p:nvCxnSpPr>
        <p:spPr bwMode="auto">
          <a:xfrm flipV="1">
            <a:off x="5651406"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52F2CB90-49B6-7751-2675-7BF90F0CC596}"/>
              </a:ext>
            </a:extLst>
          </p:cNvPr>
          <p:cNvCxnSpPr>
            <a:cxnSpLocks/>
          </p:cNvCxnSpPr>
          <p:nvPr/>
        </p:nvCxnSpPr>
        <p:spPr bwMode="auto">
          <a:xfrm flipV="1">
            <a:off x="6515800" y="3727693"/>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46F44B86-EA62-E7C8-D678-97A629F9F40C}"/>
              </a:ext>
            </a:extLst>
          </p:cNvPr>
          <p:cNvCxnSpPr>
            <a:cxnSpLocks/>
          </p:cNvCxnSpPr>
          <p:nvPr/>
        </p:nvCxnSpPr>
        <p:spPr bwMode="auto">
          <a:xfrm flipV="1">
            <a:off x="7380194" y="3727693"/>
            <a:ext cx="303185" cy="1"/>
          </a:xfrm>
          <a:prstGeom prst="straightConnector1">
            <a:avLst/>
          </a:prstGeom>
          <a:noFill/>
          <a:ln w="57150" cap="flat" cmpd="sng" algn="ctr">
            <a:solidFill>
              <a:schemeClr val="bg1"/>
            </a:solidFill>
            <a:prstDash val="solid"/>
            <a:round/>
            <a:headEnd type="none" w="med" len="med"/>
            <a:tailEnd type="triangle"/>
          </a:ln>
          <a:effectLst/>
        </p:spPr>
      </p:cxnSp>
      <p:sp>
        <p:nvSpPr>
          <p:cNvPr id="11" name="Line 18">
            <a:extLst>
              <a:ext uri="{FF2B5EF4-FFF2-40B4-BE49-F238E27FC236}">
                <a16:creationId xmlns:a16="http://schemas.microsoft.com/office/drawing/2014/main" id="{3E0D9145-4D49-B85D-5FB6-5FCEB78EE0D7}"/>
              </a:ext>
            </a:extLst>
          </p:cNvPr>
          <p:cNvSpPr>
            <a:spLocks noChangeShapeType="1"/>
          </p:cNvSpPr>
          <p:nvPr/>
        </p:nvSpPr>
        <p:spPr bwMode="auto">
          <a:xfrm flipV="1">
            <a:off x="1062038" y="3797300"/>
            <a:ext cx="473075" cy="381000"/>
          </a:xfrm>
          <a:prstGeom prst="line">
            <a:avLst/>
          </a:prstGeom>
          <a:noFill/>
          <a:ln w="57150">
            <a:solidFill>
              <a:srgbClr val="FF0000"/>
            </a:solidFill>
            <a:round/>
            <a:headEnd type="oval" w="sm" len="sm"/>
            <a:tailEnd type="triangle" w="med" len="med"/>
          </a:ln>
        </p:spPr>
        <p:txBody>
          <a:bodyPr/>
          <a:lstStyle/>
          <a:p>
            <a:pPr>
              <a:defRPr/>
            </a:pPr>
            <a:endParaRPr lang="en-US" dirty="0">
              <a:latin typeface="Arial" panose="020B0604020202020204" pitchFamily="34" charset="0"/>
            </a:endParaRPr>
          </a:p>
        </p:txBody>
      </p:sp>
      <p:sp>
        <p:nvSpPr>
          <p:cNvPr id="24" name="Freeform 30">
            <a:extLst>
              <a:ext uri="{FF2B5EF4-FFF2-40B4-BE49-F238E27FC236}">
                <a16:creationId xmlns:a16="http://schemas.microsoft.com/office/drawing/2014/main" id="{A2A0414F-F754-80DE-6E2A-0831824AE3CA}"/>
              </a:ext>
            </a:extLst>
          </p:cNvPr>
          <p:cNvSpPr>
            <a:spLocks/>
          </p:cNvSpPr>
          <p:nvPr/>
        </p:nvSpPr>
        <p:spPr bwMode="auto">
          <a:xfrm>
            <a:off x="1062038" y="3921125"/>
            <a:ext cx="4052887" cy="646113"/>
          </a:xfrm>
          <a:custGeom>
            <a:avLst/>
            <a:gdLst>
              <a:gd name="T0" fmla="*/ 0 w 2400"/>
              <a:gd name="T1" fmla="*/ 2147483647 h 639"/>
              <a:gd name="T2" fmla="*/ 2147483647 w 2400"/>
              <a:gd name="T3" fmla="*/ 2147483647 h 639"/>
              <a:gd name="T4" fmla="*/ 2147483647 w 2400"/>
              <a:gd name="T5" fmla="*/ 2147483647 h 639"/>
              <a:gd name="T6" fmla="*/ 2147483647 w 2400"/>
              <a:gd name="T7" fmla="*/ 2147483647 h 639"/>
              <a:gd name="T8" fmla="*/ 2147483647 w 2400"/>
              <a:gd name="T9" fmla="*/ 0 h 639"/>
              <a:gd name="T10" fmla="*/ 0 60000 65536"/>
              <a:gd name="T11" fmla="*/ 0 60000 65536"/>
              <a:gd name="T12" fmla="*/ 0 60000 65536"/>
              <a:gd name="T13" fmla="*/ 0 60000 65536"/>
              <a:gd name="T14" fmla="*/ 0 60000 65536"/>
              <a:gd name="T15" fmla="*/ 0 w 2400"/>
              <a:gd name="T16" fmla="*/ 0 h 639"/>
              <a:gd name="T17" fmla="*/ 2400 w 2400"/>
              <a:gd name="T18" fmla="*/ 639 h 639"/>
            </a:gdLst>
            <a:ahLst/>
            <a:cxnLst>
              <a:cxn ang="T10">
                <a:pos x="T0" y="T1"/>
              </a:cxn>
              <a:cxn ang="T11">
                <a:pos x="T2" y="T3"/>
              </a:cxn>
              <a:cxn ang="T12">
                <a:pos x="T4" y="T5"/>
              </a:cxn>
              <a:cxn ang="T13">
                <a:pos x="T6" y="T7"/>
              </a:cxn>
              <a:cxn ang="T14">
                <a:pos x="T8" y="T9"/>
              </a:cxn>
            </a:cxnLst>
            <a:rect l="T15" t="T16" r="T17" b="T18"/>
            <a:pathLst>
              <a:path w="2400" h="639">
                <a:moveTo>
                  <a:pt x="0" y="639"/>
                </a:moveTo>
                <a:lnTo>
                  <a:pt x="837" y="622"/>
                </a:lnTo>
                <a:cubicBezTo>
                  <a:pt x="1095" y="606"/>
                  <a:pt x="1349" y="581"/>
                  <a:pt x="1550" y="540"/>
                </a:cubicBezTo>
                <a:cubicBezTo>
                  <a:pt x="1751" y="499"/>
                  <a:pt x="1901" y="465"/>
                  <a:pt x="2043" y="375"/>
                </a:cubicBezTo>
                <a:cubicBezTo>
                  <a:pt x="2185" y="285"/>
                  <a:pt x="2326" y="78"/>
                  <a:pt x="2400" y="0"/>
                </a:cubicBezTo>
              </a:path>
            </a:pathLst>
          </a:custGeom>
          <a:noFill/>
          <a:ln w="57150">
            <a:solidFill>
              <a:srgbClr val="00B0F0"/>
            </a:solidFill>
            <a:round/>
            <a:headEnd type="oval" w="sm" len="sm"/>
            <a:tailEnd type="triangle" w="med" len="med"/>
          </a:ln>
        </p:spPr>
        <p:txBody>
          <a:bodyP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25" name="Right Brace 24">
            <a:extLst>
              <a:ext uri="{FF2B5EF4-FFF2-40B4-BE49-F238E27FC236}">
                <a16:creationId xmlns:a16="http://schemas.microsoft.com/office/drawing/2014/main" id="{18FFFA8E-DACE-9842-05E4-E6741786E16B}"/>
              </a:ext>
            </a:extLst>
          </p:cNvPr>
          <p:cNvSpPr/>
          <p:nvPr/>
        </p:nvSpPr>
        <p:spPr bwMode="auto">
          <a:xfrm rot="16200000">
            <a:off x="4634508" y="-178674"/>
            <a:ext cx="552687" cy="6491446"/>
          </a:xfrm>
          <a:prstGeom prst="rightBrac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
        <p:nvSpPr>
          <p:cNvPr id="26" name="TextBox 25">
            <a:extLst>
              <a:ext uri="{FF2B5EF4-FFF2-40B4-BE49-F238E27FC236}">
                <a16:creationId xmlns:a16="http://schemas.microsoft.com/office/drawing/2014/main" id="{CBD63AF4-E3E7-B2CC-B286-6B7ACA39665A}"/>
              </a:ext>
            </a:extLst>
          </p:cNvPr>
          <p:cNvSpPr txBox="1"/>
          <p:nvPr/>
        </p:nvSpPr>
        <p:spPr>
          <a:xfrm>
            <a:off x="4367688" y="2248555"/>
            <a:ext cx="1058302" cy="461665"/>
          </a:xfrm>
          <a:prstGeom prst="rect">
            <a:avLst/>
          </a:prstGeom>
          <a:noFill/>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parent</a:t>
            </a:r>
          </a:p>
        </p:txBody>
      </p:sp>
      <p:sp>
        <p:nvSpPr>
          <p:cNvPr id="27" name="Right Brace 26">
            <a:extLst>
              <a:ext uri="{FF2B5EF4-FFF2-40B4-BE49-F238E27FC236}">
                <a16:creationId xmlns:a16="http://schemas.microsoft.com/office/drawing/2014/main" id="{4469ABA7-067D-775B-9C6B-EB7A830B9409}"/>
              </a:ext>
            </a:extLst>
          </p:cNvPr>
          <p:cNvSpPr/>
          <p:nvPr/>
        </p:nvSpPr>
        <p:spPr bwMode="auto">
          <a:xfrm rot="5400000" flipV="1">
            <a:off x="6279674" y="2926596"/>
            <a:ext cx="552687" cy="3290333"/>
          </a:xfrm>
          <a:prstGeom prst="rightBrace">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
        <p:nvSpPr>
          <p:cNvPr id="28" name="TextBox 27">
            <a:extLst>
              <a:ext uri="{FF2B5EF4-FFF2-40B4-BE49-F238E27FC236}">
                <a16:creationId xmlns:a16="http://schemas.microsoft.com/office/drawing/2014/main" id="{A13DD045-9F3D-52D9-E372-67C35CC52514}"/>
              </a:ext>
            </a:extLst>
          </p:cNvPr>
          <p:cNvSpPr txBox="1"/>
          <p:nvPr/>
        </p:nvSpPr>
        <p:spPr>
          <a:xfrm>
            <a:off x="6078233" y="4856381"/>
            <a:ext cx="819455" cy="461665"/>
          </a:xfrm>
          <a:prstGeom prst="rect">
            <a:avLst/>
          </a:prstGeom>
          <a:noFill/>
        </p:spPr>
        <p:txBody>
          <a:bodyPr wrap="none" rtlCol="0">
            <a:spAutoFit/>
          </a:bodyPr>
          <a:lstStyle/>
          <a:p>
            <a:r>
              <a:rPr lang="en-US" dirty="0">
                <a:solidFill>
                  <a:srgbClr val="00B0F0"/>
                </a:solidFill>
                <a:latin typeface="Arial" panose="020B0604020202020204" pitchFamily="34" charset="0"/>
                <a:cs typeface="Arial" panose="020B0604020202020204" pitchFamily="34" charset="0"/>
              </a:rPr>
              <a:t>child</a:t>
            </a:r>
          </a:p>
        </p:txBody>
      </p:sp>
    </p:spTree>
    <p:extLst>
      <p:ext uri="{BB962C8B-B14F-4D97-AF65-F5344CB8AC3E}">
        <p14:creationId xmlns:p14="http://schemas.microsoft.com/office/powerpoint/2010/main" val="19895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2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4720884-8757-F7C3-1C49-257C7B45122D}"/>
              </a:ext>
            </a:extLst>
          </p:cNvPr>
          <p:cNvGrpSpPr/>
          <p:nvPr/>
        </p:nvGrpSpPr>
        <p:grpSpPr>
          <a:xfrm>
            <a:off x="588963" y="3189740"/>
            <a:ext cx="473075" cy="1292166"/>
            <a:chOff x="588963" y="4010180"/>
            <a:chExt cx="473075" cy="1292166"/>
          </a:xfrm>
        </p:grpSpPr>
        <p:sp>
          <p:nvSpPr>
            <p:cNvPr id="35" name="AutoShape 6">
              <a:extLst>
                <a:ext uri="{FF2B5EF4-FFF2-40B4-BE49-F238E27FC236}">
                  <a16:creationId xmlns:a16="http://schemas.microsoft.com/office/drawing/2014/main" id="{44EA1E6F-6A85-513E-743D-348CB38993B8}"/>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6" name="AutoShape 6">
              <a:extLst>
                <a:ext uri="{FF2B5EF4-FFF2-40B4-BE49-F238E27FC236}">
                  <a16:creationId xmlns:a16="http://schemas.microsoft.com/office/drawing/2014/main" id="{61501C39-8C49-D7A9-CC16-148DE37F0016}"/>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37" name="AutoShape 6">
              <a:extLst>
                <a:ext uri="{FF2B5EF4-FFF2-40B4-BE49-F238E27FC236}">
                  <a16:creationId xmlns:a16="http://schemas.microsoft.com/office/drawing/2014/main" id="{E08BC3EB-A140-D8E6-0CEC-E71EBCE1196A}"/>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38" name="AutoShape 6">
              <a:extLst>
                <a:ext uri="{FF2B5EF4-FFF2-40B4-BE49-F238E27FC236}">
                  <a16:creationId xmlns:a16="http://schemas.microsoft.com/office/drawing/2014/main" id="{61917838-5C2A-EEC1-6743-92FFF0D02810}"/>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
        <p:nvSpPr>
          <p:cNvPr id="90114" name="Footer Placeholder 1"/>
          <p:cNvSpPr>
            <a:spLocks noGrp="1"/>
          </p:cNvSpPr>
          <p:nvPr>
            <p:ph type="ftr" sz="quarter" idx="10"/>
          </p:nvPr>
        </p:nvSpPr>
        <p:spPr>
          <a:noFill/>
        </p:spPr>
        <p:txBody>
          <a:bodyPr/>
          <a:lstStyle/>
          <a:p>
            <a:r>
              <a:rPr lang="en-US" dirty="0"/>
              <a:t>Art of Multiprocessor Programming</a:t>
            </a:r>
          </a:p>
        </p:txBody>
      </p:sp>
      <p:sp>
        <p:nvSpPr>
          <p:cNvPr id="90115" name="Slide Number Placeholder 2"/>
          <p:cNvSpPr>
            <a:spLocks noGrp="1"/>
          </p:cNvSpPr>
          <p:nvPr>
            <p:ph type="sldNum" sz="quarter" idx="11"/>
          </p:nvPr>
        </p:nvSpPr>
        <p:spPr>
          <a:noFill/>
        </p:spPr>
        <p:txBody>
          <a:bodyPr/>
          <a:lstStyle/>
          <a:p>
            <a:fld id="{15863CE8-0B0F-4567-A178-D656605A6450}" type="slidenum">
              <a:rPr lang="x-none" smtClean="0"/>
              <a:pPr/>
              <a:t>92</a:t>
            </a:fld>
            <a:endParaRPr lang="en-US" dirty="0"/>
          </a:p>
        </p:txBody>
      </p:sp>
      <p:sp>
        <p:nvSpPr>
          <p:cNvPr id="90116" name="Rectangle 2"/>
          <p:cNvSpPr>
            <a:spLocks noGrp="1" noChangeArrowheads="1"/>
          </p:cNvSpPr>
          <p:nvPr>
            <p:ph type="title" idx="4294967295"/>
          </p:nvPr>
        </p:nvSpPr>
        <p:spPr/>
        <p:txBody>
          <a:bodyPr/>
          <a:lstStyle/>
          <a:p>
            <a:pPr defTabSz="1008063"/>
            <a:r>
              <a:rPr lang="en-US" dirty="0"/>
              <a:t>Parent Always Provides a Short Cut</a:t>
            </a:r>
          </a:p>
        </p:txBody>
      </p:sp>
      <p:sp>
        <p:nvSpPr>
          <p:cNvPr id="90132" name="Line 18"/>
          <p:cNvSpPr>
            <a:spLocks noChangeShapeType="1"/>
          </p:cNvSpPr>
          <p:nvPr/>
        </p:nvSpPr>
        <p:spPr bwMode="auto">
          <a:xfrm flipV="1">
            <a:off x="1062038" y="2959100"/>
            <a:ext cx="473075" cy="381000"/>
          </a:xfrm>
          <a:prstGeom prst="line">
            <a:avLst/>
          </a:prstGeom>
          <a:noFill/>
          <a:ln w="57150">
            <a:solidFill>
              <a:srgbClr val="FF0000"/>
            </a:solidFill>
            <a:round/>
            <a:headEnd type="oval" w="sm" len="sm"/>
            <a:tailEnd type="triangle" w="med" len="med"/>
          </a:ln>
        </p:spPr>
        <p:txBody>
          <a:bodyPr/>
          <a:lstStyle/>
          <a:p>
            <a:pPr>
              <a:defRPr/>
            </a:pPr>
            <a:endParaRPr lang="en-US" dirty="0">
              <a:latin typeface="Arial" panose="020B0604020202020204" pitchFamily="34" charset="0"/>
            </a:endParaRPr>
          </a:p>
        </p:txBody>
      </p:sp>
      <p:sp>
        <p:nvSpPr>
          <p:cNvPr id="90144" name="Freeform 30"/>
          <p:cNvSpPr>
            <a:spLocks/>
          </p:cNvSpPr>
          <p:nvPr/>
        </p:nvSpPr>
        <p:spPr bwMode="auto">
          <a:xfrm>
            <a:off x="1062038" y="3082925"/>
            <a:ext cx="4052887" cy="646113"/>
          </a:xfrm>
          <a:custGeom>
            <a:avLst/>
            <a:gdLst>
              <a:gd name="T0" fmla="*/ 0 w 2400"/>
              <a:gd name="T1" fmla="*/ 2147483647 h 639"/>
              <a:gd name="T2" fmla="*/ 2147483647 w 2400"/>
              <a:gd name="T3" fmla="*/ 2147483647 h 639"/>
              <a:gd name="T4" fmla="*/ 2147483647 w 2400"/>
              <a:gd name="T5" fmla="*/ 2147483647 h 639"/>
              <a:gd name="T6" fmla="*/ 2147483647 w 2400"/>
              <a:gd name="T7" fmla="*/ 2147483647 h 639"/>
              <a:gd name="T8" fmla="*/ 2147483647 w 2400"/>
              <a:gd name="T9" fmla="*/ 0 h 639"/>
              <a:gd name="T10" fmla="*/ 0 60000 65536"/>
              <a:gd name="T11" fmla="*/ 0 60000 65536"/>
              <a:gd name="T12" fmla="*/ 0 60000 65536"/>
              <a:gd name="T13" fmla="*/ 0 60000 65536"/>
              <a:gd name="T14" fmla="*/ 0 60000 65536"/>
              <a:gd name="T15" fmla="*/ 0 w 2400"/>
              <a:gd name="T16" fmla="*/ 0 h 639"/>
              <a:gd name="T17" fmla="*/ 2400 w 2400"/>
              <a:gd name="T18" fmla="*/ 639 h 639"/>
            </a:gdLst>
            <a:ahLst/>
            <a:cxnLst>
              <a:cxn ang="T10">
                <a:pos x="T0" y="T1"/>
              </a:cxn>
              <a:cxn ang="T11">
                <a:pos x="T2" y="T3"/>
              </a:cxn>
              <a:cxn ang="T12">
                <a:pos x="T4" y="T5"/>
              </a:cxn>
              <a:cxn ang="T13">
                <a:pos x="T6" y="T7"/>
              </a:cxn>
              <a:cxn ang="T14">
                <a:pos x="T8" y="T9"/>
              </a:cxn>
            </a:cxnLst>
            <a:rect l="T15" t="T16" r="T17" b="T18"/>
            <a:pathLst>
              <a:path w="2400" h="639">
                <a:moveTo>
                  <a:pt x="0" y="639"/>
                </a:moveTo>
                <a:lnTo>
                  <a:pt x="837" y="622"/>
                </a:lnTo>
                <a:cubicBezTo>
                  <a:pt x="1095" y="606"/>
                  <a:pt x="1349" y="581"/>
                  <a:pt x="1550" y="540"/>
                </a:cubicBezTo>
                <a:cubicBezTo>
                  <a:pt x="1751" y="499"/>
                  <a:pt x="1901" y="465"/>
                  <a:pt x="2043" y="375"/>
                </a:cubicBezTo>
                <a:cubicBezTo>
                  <a:pt x="2185" y="285"/>
                  <a:pt x="2326" y="78"/>
                  <a:pt x="2400" y="0"/>
                </a:cubicBezTo>
              </a:path>
            </a:pathLst>
          </a:custGeom>
          <a:noFill/>
          <a:ln w="57150">
            <a:solidFill>
              <a:srgbClr val="00B0F0"/>
            </a:solidFill>
            <a:round/>
            <a:headEnd type="oval" w="sm" len="sm"/>
            <a:tailEnd type="triangle" w="med" len="med"/>
          </a:ln>
        </p:spPr>
        <p:txBody>
          <a:bodyP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1556514" name="Freeform 34"/>
          <p:cNvSpPr>
            <a:spLocks/>
          </p:cNvSpPr>
          <p:nvPr/>
        </p:nvSpPr>
        <p:spPr bwMode="auto">
          <a:xfrm>
            <a:off x="1062038" y="3055938"/>
            <a:ext cx="5780087" cy="1312862"/>
          </a:xfrm>
          <a:custGeom>
            <a:avLst/>
            <a:gdLst>
              <a:gd name="T0" fmla="*/ 0 w 3264"/>
              <a:gd name="T1" fmla="*/ 2147483647 h 1311"/>
              <a:gd name="T2" fmla="*/ 2147483647 w 3264"/>
              <a:gd name="T3" fmla="*/ 2147483647 h 1311"/>
              <a:gd name="T4" fmla="*/ 2147483647 w 3264"/>
              <a:gd name="T5" fmla="*/ 2147483647 h 1311"/>
              <a:gd name="T6" fmla="*/ 2147483647 w 3264"/>
              <a:gd name="T7" fmla="*/ 2147483647 h 1311"/>
              <a:gd name="T8" fmla="*/ 2147483647 w 3264"/>
              <a:gd name="T9" fmla="*/ 2147483647 h 1311"/>
              <a:gd name="T10" fmla="*/ 2147483647 w 3264"/>
              <a:gd name="T11" fmla="*/ 0 h 1311"/>
              <a:gd name="T12" fmla="*/ 0 60000 65536"/>
              <a:gd name="T13" fmla="*/ 0 60000 65536"/>
              <a:gd name="T14" fmla="*/ 0 60000 65536"/>
              <a:gd name="T15" fmla="*/ 0 60000 65536"/>
              <a:gd name="T16" fmla="*/ 0 60000 65536"/>
              <a:gd name="T17" fmla="*/ 0 60000 65536"/>
              <a:gd name="T18" fmla="*/ 0 w 3264"/>
              <a:gd name="T19" fmla="*/ 0 h 1311"/>
              <a:gd name="T20" fmla="*/ 3264 w 3264"/>
              <a:gd name="T21" fmla="*/ 1311 h 1311"/>
            </a:gdLst>
            <a:ahLst/>
            <a:cxnLst>
              <a:cxn ang="T12">
                <a:pos x="T0" y="T1"/>
              </a:cxn>
              <a:cxn ang="T13">
                <a:pos x="T2" y="T3"/>
              </a:cxn>
              <a:cxn ang="T14">
                <a:pos x="T4" y="T5"/>
              </a:cxn>
              <a:cxn ang="T15">
                <a:pos x="T6" y="T7"/>
              </a:cxn>
              <a:cxn ang="T16">
                <a:pos x="T8" y="T9"/>
              </a:cxn>
              <a:cxn ang="T17">
                <a:pos x="T10" y="T11"/>
              </a:cxn>
            </a:cxnLst>
            <a:rect l="T18" t="T19" r="T20" b="T21"/>
            <a:pathLst>
              <a:path w="3264" h="1311">
                <a:moveTo>
                  <a:pt x="0" y="1311"/>
                </a:moveTo>
                <a:cubicBezTo>
                  <a:pt x="194" y="1299"/>
                  <a:pt x="826" y="1284"/>
                  <a:pt x="1166" y="1240"/>
                </a:cubicBezTo>
                <a:cubicBezTo>
                  <a:pt x="1506" y="1196"/>
                  <a:pt x="1818" y="1110"/>
                  <a:pt x="2043" y="1048"/>
                </a:cubicBezTo>
                <a:cubicBezTo>
                  <a:pt x="2268" y="986"/>
                  <a:pt x="2339" y="969"/>
                  <a:pt x="2519" y="867"/>
                </a:cubicBezTo>
                <a:cubicBezTo>
                  <a:pt x="2699" y="765"/>
                  <a:pt x="2998" y="583"/>
                  <a:pt x="3122" y="438"/>
                </a:cubicBezTo>
                <a:cubicBezTo>
                  <a:pt x="3246" y="293"/>
                  <a:pt x="3235" y="91"/>
                  <a:pt x="3264" y="0"/>
                </a:cubicBezTo>
              </a:path>
            </a:pathLst>
          </a:custGeom>
          <a:noFill/>
          <a:ln w="57150" cap="rnd">
            <a:solidFill>
              <a:srgbClr val="00B0F0"/>
            </a:solidFill>
            <a:prstDash val="sysDot"/>
            <a:round/>
            <a:headEnd type="oval" w="sm" len="sm"/>
            <a:tailEnd type="triangle" w="med" len="med"/>
          </a:ln>
        </p:spPr>
        <p:txBody>
          <a:bodyP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1556515" name="Freeform 35"/>
          <p:cNvSpPr>
            <a:spLocks/>
          </p:cNvSpPr>
          <p:nvPr/>
        </p:nvSpPr>
        <p:spPr bwMode="auto">
          <a:xfrm>
            <a:off x="1062038" y="3054350"/>
            <a:ext cx="2324100" cy="982663"/>
          </a:xfrm>
          <a:custGeom>
            <a:avLst/>
            <a:gdLst>
              <a:gd name="T0" fmla="*/ 0 w 1559"/>
              <a:gd name="T1" fmla="*/ 2147483647 h 996"/>
              <a:gd name="T2" fmla="*/ 2147483647 w 1559"/>
              <a:gd name="T3" fmla="*/ 2147483647 h 996"/>
              <a:gd name="T4" fmla="*/ 2147483647 w 1559"/>
              <a:gd name="T5" fmla="*/ 2147483647 h 996"/>
              <a:gd name="T6" fmla="*/ 2147483647 w 1559"/>
              <a:gd name="T7" fmla="*/ 0 h 996"/>
              <a:gd name="T8" fmla="*/ 0 60000 65536"/>
              <a:gd name="T9" fmla="*/ 0 60000 65536"/>
              <a:gd name="T10" fmla="*/ 0 60000 65536"/>
              <a:gd name="T11" fmla="*/ 0 60000 65536"/>
              <a:gd name="T12" fmla="*/ 0 w 1559"/>
              <a:gd name="T13" fmla="*/ 0 h 996"/>
              <a:gd name="T14" fmla="*/ 1559 w 1559"/>
              <a:gd name="T15" fmla="*/ 996 h 996"/>
            </a:gdLst>
            <a:ahLst/>
            <a:cxnLst>
              <a:cxn ang="T8">
                <a:pos x="T0" y="T1"/>
              </a:cxn>
              <a:cxn ang="T9">
                <a:pos x="T2" y="T3"/>
              </a:cxn>
              <a:cxn ang="T10">
                <a:pos x="T4" y="T5"/>
              </a:cxn>
              <a:cxn ang="T11">
                <a:pos x="T6" y="T7"/>
              </a:cxn>
            </a:cxnLst>
            <a:rect l="T12" t="T13" r="T14" b="T15"/>
            <a:pathLst>
              <a:path w="1559" h="996">
                <a:moveTo>
                  <a:pt x="0" y="996"/>
                </a:moveTo>
                <a:cubicBezTo>
                  <a:pt x="107" y="973"/>
                  <a:pt x="426" y="954"/>
                  <a:pt x="645" y="860"/>
                </a:cubicBezTo>
                <a:cubicBezTo>
                  <a:pt x="864" y="766"/>
                  <a:pt x="1160" y="573"/>
                  <a:pt x="1312" y="430"/>
                </a:cubicBezTo>
                <a:cubicBezTo>
                  <a:pt x="1464" y="287"/>
                  <a:pt x="1508" y="90"/>
                  <a:pt x="1559" y="0"/>
                </a:cubicBezTo>
              </a:path>
            </a:pathLst>
          </a:custGeom>
          <a:noFill/>
          <a:ln w="57150">
            <a:solidFill>
              <a:srgbClr val="FF0000"/>
            </a:solidFill>
            <a:round/>
            <a:headEnd type="oval" w="sm" len="sm"/>
            <a:tailEnd type="triangle" w="med" len="med"/>
          </a:ln>
        </p:spPr>
        <p:txBody>
          <a:bodyPr/>
          <a:lstStyle/>
          <a:p>
            <a:pPr algn="ctr" eaLnBrk="1" hangingPunct="1">
              <a:lnSpc>
                <a:spcPct val="70000"/>
              </a:lnSpc>
              <a:spcBef>
                <a:spcPct val="30000"/>
              </a:spcBef>
              <a:defRPr/>
            </a:pPr>
            <a:endParaRPr lang="en-US" sz="2800" b="1" dirty="0">
              <a:latin typeface="Arial" panose="020B0604020202020204" pitchFamily="34" charset="0"/>
            </a:endParaRPr>
          </a:p>
        </p:txBody>
      </p:sp>
      <p:sp>
        <p:nvSpPr>
          <p:cNvPr id="90161" name="Text Box 56"/>
          <p:cNvSpPr txBox="1">
            <a:spLocks noChangeArrowheads="1"/>
          </p:cNvSpPr>
          <p:nvPr/>
        </p:nvSpPr>
        <p:spPr bwMode="auto">
          <a:xfrm>
            <a:off x="5224577" y="3233826"/>
            <a:ext cx="928459" cy="290336"/>
          </a:xfrm>
          <a:prstGeom prst="rect">
            <a:avLst/>
          </a:prstGeom>
          <a:noFill/>
          <a:ln w="38100">
            <a:noFill/>
            <a:miter lim="800000"/>
            <a:headEnd/>
            <a:tailEnd/>
          </a:ln>
        </p:spPr>
        <p:txBody>
          <a:bodyPr wrap="none" anchor="ctr">
            <a:spAutoFit/>
          </a:bodyPr>
          <a:lstStyle/>
          <a:p>
            <a:pPr algn="ctr" eaLnBrk="1" hangingPunct="1">
              <a:lnSpc>
                <a:spcPct val="70000"/>
              </a:lnSpc>
              <a:spcBef>
                <a:spcPct val="30000"/>
              </a:spcBef>
              <a:defRPr/>
            </a:pPr>
            <a:r>
              <a:rPr lang="en-US" sz="1800" b="1" dirty="0">
                <a:solidFill>
                  <a:srgbClr val="00B0F0"/>
                </a:solidFill>
                <a:latin typeface="Arial" panose="020B0604020202020204" pitchFamily="34" charset="0"/>
              </a:rPr>
              <a:t>search</a:t>
            </a:r>
          </a:p>
        </p:txBody>
      </p:sp>
      <p:grpSp>
        <p:nvGrpSpPr>
          <p:cNvPr id="56" name="Group 55">
            <a:extLst>
              <a:ext uri="{FF2B5EF4-FFF2-40B4-BE49-F238E27FC236}">
                <a16:creationId xmlns:a16="http://schemas.microsoft.com/office/drawing/2014/main" id="{C88CFC9B-863B-38F5-725F-EE304B6FA74B}"/>
              </a:ext>
            </a:extLst>
          </p:cNvPr>
          <p:cNvGrpSpPr/>
          <p:nvPr/>
        </p:nvGrpSpPr>
        <p:grpSpPr>
          <a:xfrm>
            <a:off x="1298575" y="2532815"/>
            <a:ext cx="6727620" cy="360762"/>
            <a:chOff x="1298575" y="2532815"/>
            <a:chExt cx="6727620" cy="360762"/>
          </a:xfrm>
        </p:grpSpPr>
        <p:grpSp>
          <p:nvGrpSpPr>
            <p:cNvPr id="39" name="Group 38">
              <a:extLst>
                <a:ext uri="{FF2B5EF4-FFF2-40B4-BE49-F238E27FC236}">
                  <a16:creationId xmlns:a16="http://schemas.microsoft.com/office/drawing/2014/main" id="{A3B8DDF9-E6C4-8D56-3033-1CFE7E9828E8}"/>
                </a:ext>
              </a:extLst>
            </p:cNvPr>
            <p:cNvGrpSpPr/>
            <p:nvPr/>
          </p:nvGrpSpPr>
          <p:grpSpPr>
            <a:xfrm>
              <a:off x="1298575" y="2532815"/>
              <a:ext cx="6727620" cy="360762"/>
              <a:chOff x="1496023" y="3068237"/>
              <a:chExt cx="6727620" cy="360762"/>
            </a:xfrm>
          </p:grpSpPr>
          <p:sp>
            <p:nvSpPr>
              <p:cNvPr id="40" name="AutoShape 6">
                <a:extLst>
                  <a:ext uri="{FF2B5EF4-FFF2-40B4-BE49-F238E27FC236}">
                    <a16:creationId xmlns:a16="http://schemas.microsoft.com/office/drawing/2014/main" id="{DABA9373-F50B-C042-173F-7602E769C59C}"/>
                  </a:ext>
                </a:extLst>
              </p:cNvPr>
              <p:cNvSpPr>
                <a:spLocks noChangeArrowheads="1"/>
              </p:cNvSpPr>
              <p:nvPr/>
            </p:nvSpPr>
            <p:spPr bwMode="auto">
              <a:xfrm>
                <a:off x="1496023" y="306824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1" name="AutoShape 6">
                <a:extLst>
                  <a:ext uri="{FF2B5EF4-FFF2-40B4-BE49-F238E27FC236}">
                    <a16:creationId xmlns:a16="http://schemas.microsoft.com/office/drawing/2014/main" id="{31FE2FEF-2554-07C2-24E3-5CEA0B7A9538}"/>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42" name="AutoShape 6">
                <a:extLst>
                  <a:ext uri="{FF2B5EF4-FFF2-40B4-BE49-F238E27FC236}">
                    <a16:creationId xmlns:a16="http://schemas.microsoft.com/office/drawing/2014/main" id="{E3335A73-F3D3-785D-C9E8-A324D53E8438}"/>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3" name="AutoShape 6">
                <a:extLst>
                  <a:ext uri="{FF2B5EF4-FFF2-40B4-BE49-F238E27FC236}">
                    <a16:creationId xmlns:a16="http://schemas.microsoft.com/office/drawing/2014/main" id="{65BBB0BE-C688-033C-7C32-BA2AD3AA2796}"/>
                  </a:ext>
                </a:extLst>
              </p:cNvPr>
              <p:cNvSpPr>
                <a:spLocks noChangeArrowheads="1"/>
              </p:cNvSpPr>
              <p:nvPr/>
            </p:nvSpPr>
            <p:spPr bwMode="auto">
              <a:xfrm>
                <a:off x="4132576" y="3068241"/>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6</a:t>
                </a:r>
              </a:p>
            </p:txBody>
          </p:sp>
          <p:sp>
            <p:nvSpPr>
              <p:cNvPr id="44" name="AutoShape 6">
                <a:extLst>
                  <a:ext uri="{FF2B5EF4-FFF2-40B4-BE49-F238E27FC236}">
                    <a16:creationId xmlns:a16="http://schemas.microsoft.com/office/drawing/2014/main" id="{D8ACC679-98BB-7403-13D7-128FEE4E417A}"/>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5" name="AutoShape 6">
                <a:extLst>
                  <a:ext uri="{FF2B5EF4-FFF2-40B4-BE49-F238E27FC236}">
                    <a16:creationId xmlns:a16="http://schemas.microsoft.com/office/drawing/2014/main" id="{A8163CC2-F5E5-2462-D749-F9DC75BE85B8}"/>
                  </a:ext>
                </a:extLst>
              </p:cNvPr>
              <p:cNvSpPr>
                <a:spLocks noChangeArrowheads="1"/>
              </p:cNvSpPr>
              <p:nvPr/>
            </p:nvSpPr>
            <p:spPr bwMode="auto">
              <a:xfrm>
                <a:off x="5890278" y="3068239"/>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5</a:t>
                </a:r>
              </a:p>
            </p:txBody>
          </p:sp>
          <p:sp>
            <p:nvSpPr>
              <p:cNvPr id="46" name="AutoShape 6">
                <a:extLst>
                  <a:ext uri="{FF2B5EF4-FFF2-40B4-BE49-F238E27FC236}">
                    <a16:creationId xmlns:a16="http://schemas.microsoft.com/office/drawing/2014/main" id="{33969347-EA52-B5FC-FD86-76BF20E3D744}"/>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47" name="AutoShape 6">
                <a:extLst>
                  <a:ext uri="{FF2B5EF4-FFF2-40B4-BE49-F238E27FC236}">
                    <a16:creationId xmlns:a16="http://schemas.microsoft.com/office/drawing/2014/main" id="{EA2A88C1-02B6-C21E-9D5D-E7123C6D6395}"/>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grpSp>
        <p:cxnSp>
          <p:nvCxnSpPr>
            <p:cNvPr id="49" name="Straight Arrow Connector 48">
              <a:extLst>
                <a:ext uri="{FF2B5EF4-FFF2-40B4-BE49-F238E27FC236}">
                  <a16:creationId xmlns:a16="http://schemas.microsoft.com/office/drawing/2014/main" id="{143E2020-C707-6DED-428A-24D162947A38}"/>
                </a:ext>
              </a:extLst>
            </p:cNvPr>
            <p:cNvCxnSpPr>
              <a:cxnSpLocks/>
            </p:cNvCxnSpPr>
            <p:nvPr/>
          </p:nvCxnSpPr>
          <p:spPr bwMode="auto">
            <a:xfrm flipV="1">
              <a:off x="1874241"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4DCD64A5-885C-652B-18E1-0D68F9489BD3}"/>
                </a:ext>
              </a:extLst>
            </p:cNvPr>
            <p:cNvCxnSpPr>
              <a:cxnSpLocks/>
            </p:cNvCxnSpPr>
            <p:nvPr/>
          </p:nvCxnSpPr>
          <p:spPr bwMode="auto">
            <a:xfrm flipV="1">
              <a:off x="2750025"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B870836B-ABBB-AF9B-10B5-2CF02E87E71A}"/>
                </a:ext>
              </a:extLst>
            </p:cNvPr>
            <p:cNvCxnSpPr>
              <a:cxnSpLocks/>
            </p:cNvCxnSpPr>
            <p:nvPr/>
          </p:nvCxnSpPr>
          <p:spPr bwMode="auto">
            <a:xfrm flipV="1">
              <a:off x="3625809"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355A0199-C82E-EE3C-98A3-ED581E976712}"/>
                </a:ext>
              </a:extLst>
            </p:cNvPr>
            <p:cNvCxnSpPr>
              <a:cxnSpLocks/>
            </p:cNvCxnSpPr>
            <p:nvPr/>
          </p:nvCxnSpPr>
          <p:spPr bwMode="auto">
            <a:xfrm flipV="1">
              <a:off x="4501593"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CD56BFD5-8F4D-02F0-9276-D5A1222D176D}"/>
                </a:ext>
              </a:extLst>
            </p:cNvPr>
            <p:cNvCxnSpPr>
              <a:cxnSpLocks/>
            </p:cNvCxnSpPr>
            <p:nvPr/>
          </p:nvCxnSpPr>
          <p:spPr bwMode="auto">
            <a:xfrm flipV="1">
              <a:off x="5377377"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E29E2F7B-8454-4F5B-8E1C-B1258DD76EBE}"/>
                </a:ext>
              </a:extLst>
            </p:cNvPr>
            <p:cNvCxnSpPr>
              <a:cxnSpLocks/>
            </p:cNvCxnSpPr>
            <p:nvPr/>
          </p:nvCxnSpPr>
          <p:spPr bwMode="auto">
            <a:xfrm flipV="1">
              <a:off x="6253161"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36C509ED-ADBC-A43C-DAA0-981CB288D018}"/>
                </a:ext>
              </a:extLst>
            </p:cNvPr>
            <p:cNvCxnSpPr>
              <a:cxnSpLocks/>
            </p:cNvCxnSpPr>
            <p:nvPr/>
          </p:nvCxnSpPr>
          <p:spPr bwMode="auto">
            <a:xfrm flipV="1">
              <a:off x="7128945" y="2713196"/>
              <a:ext cx="303185" cy="1"/>
            </a:xfrm>
            <a:prstGeom prst="straightConnector1">
              <a:avLst/>
            </a:prstGeom>
            <a:noFill/>
            <a:ln w="57150" cap="flat" cmpd="sng" algn="ctr">
              <a:solidFill>
                <a:schemeClr val="bg1"/>
              </a:solidFill>
              <a:prstDash val="solid"/>
              <a:round/>
              <a:headEnd type="none" w="med" len="med"/>
              <a:tailEnd type="triangle"/>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556515"/>
                                        </p:tgtEl>
                                        <p:attrNameLst>
                                          <p:attrName>style.visibility</p:attrName>
                                        </p:attrNameLst>
                                      </p:cBhvr>
                                      <p:to>
                                        <p:strVal val="visible"/>
                                      </p:to>
                                    </p:set>
                                    <p:animEffect transition="in" filter="blinds(horizontal)">
                                      <p:cBhvr>
                                        <p:cTn id="7" dur="500"/>
                                        <p:tgtEl>
                                          <p:spTgt spid="155651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56514"/>
                                        </p:tgtEl>
                                        <p:attrNameLst>
                                          <p:attrName>style.visibility</p:attrName>
                                        </p:attrNameLst>
                                      </p:cBhvr>
                                      <p:to>
                                        <p:strVal val="visible"/>
                                      </p:to>
                                    </p:set>
                                    <p:animEffect transition="in" filter="blinds(horizontal)">
                                      <p:cBhvr>
                                        <p:cTn id="10" dur="500"/>
                                        <p:tgtEl>
                                          <p:spTgt spid="1556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14" grpId="0" animBg="1"/>
      <p:bldP spid="155651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Footer Placeholder 1"/>
          <p:cNvSpPr>
            <a:spLocks noGrp="1"/>
          </p:cNvSpPr>
          <p:nvPr>
            <p:ph type="ftr" sz="quarter" idx="10"/>
          </p:nvPr>
        </p:nvSpPr>
        <p:spPr>
          <a:noFill/>
        </p:spPr>
        <p:txBody>
          <a:bodyPr/>
          <a:lstStyle/>
          <a:p>
            <a:r>
              <a:rPr lang="en-US" dirty="0"/>
              <a:t>Art of Multiprocessor Programming</a:t>
            </a:r>
          </a:p>
        </p:txBody>
      </p:sp>
      <p:sp>
        <p:nvSpPr>
          <p:cNvPr id="91139" name="Slide Number Placeholder 2"/>
          <p:cNvSpPr>
            <a:spLocks noGrp="1"/>
          </p:cNvSpPr>
          <p:nvPr>
            <p:ph type="sldNum" sz="quarter" idx="11"/>
          </p:nvPr>
        </p:nvSpPr>
        <p:spPr>
          <a:noFill/>
        </p:spPr>
        <p:txBody>
          <a:bodyPr/>
          <a:lstStyle/>
          <a:p>
            <a:fld id="{7FFFFB65-0DE4-4119-A4CF-78FE1F0B7AB7}" type="slidenum">
              <a:rPr lang="x-none" smtClean="0"/>
              <a:pPr/>
              <a:t>93</a:t>
            </a:fld>
            <a:endParaRPr lang="en-US" dirty="0"/>
          </a:p>
        </p:txBody>
      </p:sp>
      <p:sp>
        <p:nvSpPr>
          <p:cNvPr id="91140" name="Rectangle 2"/>
          <p:cNvSpPr>
            <a:spLocks noGrp="1" noChangeArrowheads="1"/>
          </p:cNvSpPr>
          <p:nvPr>
            <p:ph type="title" idx="4294967295"/>
          </p:nvPr>
        </p:nvSpPr>
        <p:spPr>
          <a:xfrm>
            <a:off x="685800" y="814388"/>
            <a:ext cx="7772400" cy="661987"/>
          </a:xfrm>
        </p:spPr>
        <p:txBody>
          <a:bodyPr/>
          <a:lstStyle/>
          <a:p>
            <a:pPr defTabSz="1008063"/>
            <a:r>
              <a:rPr lang="en-US" dirty="0"/>
              <a:t>Sentinel Nodes</a:t>
            </a:r>
          </a:p>
        </p:txBody>
      </p:sp>
      <p:sp>
        <p:nvSpPr>
          <p:cNvPr id="91146" name="Line 8"/>
          <p:cNvSpPr>
            <a:spLocks noChangeShapeType="1"/>
          </p:cNvSpPr>
          <p:nvPr/>
        </p:nvSpPr>
        <p:spPr bwMode="auto">
          <a:xfrm>
            <a:off x="3003550" y="1852613"/>
            <a:ext cx="1588" cy="361950"/>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91148" name="Line 10"/>
          <p:cNvSpPr>
            <a:spLocks noChangeShapeType="1"/>
          </p:cNvSpPr>
          <p:nvPr/>
        </p:nvSpPr>
        <p:spPr bwMode="auto">
          <a:xfrm>
            <a:off x="5535613" y="1839913"/>
            <a:ext cx="1587" cy="363537"/>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91153" name="Line 15"/>
          <p:cNvSpPr>
            <a:spLocks noChangeShapeType="1"/>
          </p:cNvSpPr>
          <p:nvPr/>
        </p:nvSpPr>
        <p:spPr bwMode="auto">
          <a:xfrm flipV="1">
            <a:off x="3128963" y="1992861"/>
            <a:ext cx="418130" cy="18606"/>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1155" name="Line 17"/>
          <p:cNvSpPr>
            <a:spLocks noChangeShapeType="1"/>
          </p:cNvSpPr>
          <p:nvPr/>
        </p:nvSpPr>
        <p:spPr bwMode="auto">
          <a:xfrm>
            <a:off x="3898900" y="1839913"/>
            <a:ext cx="1588" cy="363537"/>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91157" name="Line 19"/>
          <p:cNvSpPr>
            <a:spLocks noChangeShapeType="1"/>
          </p:cNvSpPr>
          <p:nvPr/>
        </p:nvSpPr>
        <p:spPr bwMode="auto">
          <a:xfrm>
            <a:off x="7183438" y="1844675"/>
            <a:ext cx="0" cy="363538"/>
          </a:xfrm>
          <a:prstGeom prst="line">
            <a:avLst/>
          </a:prstGeom>
          <a:noFill/>
          <a:ln w="25200">
            <a:solidFill>
              <a:srgbClr val="000000"/>
            </a:solidFill>
            <a:round/>
            <a:headEnd/>
            <a:tailEnd/>
          </a:ln>
        </p:spPr>
        <p:txBody>
          <a:bodyPr/>
          <a:lstStyle/>
          <a:p>
            <a:endParaRPr lang="en-US" dirty="0">
              <a:latin typeface="Arial" panose="020B0604020202020204" pitchFamily="34" charset="0"/>
            </a:endParaRPr>
          </a:p>
        </p:txBody>
      </p:sp>
      <p:sp>
        <p:nvSpPr>
          <p:cNvPr id="91168" name="Freeform 30"/>
          <p:cNvSpPr>
            <a:spLocks/>
          </p:cNvSpPr>
          <p:nvPr/>
        </p:nvSpPr>
        <p:spPr bwMode="auto">
          <a:xfrm>
            <a:off x="1197684" y="2211388"/>
            <a:ext cx="3987091" cy="654084"/>
          </a:xfrm>
          <a:custGeom>
            <a:avLst/>
            <a:gdLst>
              <a:gd name="T0" fmla="*/ 0 w 2448"/>
              <a:gd name="T1" fmla="*/ 2147483647 h 630"/>
              <a:gd name="T2" fmla="*/ 2147483647 w 2448"/>
              <a:gd name="T3" fmla="*/ 2147483647 h 630"/>
              <a:gd name="T4" fmla="*/ 2147483647 w 2448"/>
              <a:gd name="T5" fmla="*/ 2147483647 h 630"/>
              <a:gd name="T6" fmla="*/ 2147483647 w 2448"/>
              <a:gd name="T7" fmla="*/ 2147483647 h 630"/>
              <a:gd name="T8" fmla="*/ 2147483647 w 2448"/>
              <a:gd name="T9" fmla="*/ 0 h 630"/>
              <a:gd name="T10" fmla="*/ 0 60000 65536"/>
              <a:gd name="T11" fmla="*/ 0 60000 65536"/>
              <a:gd name="T12" fmla="*/ 0 60000 65536"/>
              <a:gd name="T13" fmla="*/ 0 60000 65536"/>
              <a:gd name="T14" fmla="*/ 0 60000 65536"/>
              <a:gd name="T15" fmla="*/ 0 w 2448"/>
              <a:gd name="T16" fmla="*/ 0 h 630"/>
              <a:gd name="T17" fmla="*/ 2448 w 2448"/>
              <a:gd name="T18" fmla="*/ 630 h 630"/>
            </a:gdLst>
            <a:ahLst/>
            <a:cxnLst>
              <a:cxn ang="T10">
                <a:pos x="T0" y="T1"/>
              </a:cxn>
              <a:cxn ang="T11">
                <a:pos x="T2" y="T3"/>
              </a:cxn>
              <a:cxn ang="T12">
                <a:pos x="T4" y="T5"/>
              </a:cxn>
              <a:cxn ang="T13">
                <a:pos x="T6" y="T7"/>
              </a:cxn>
              <a:cxn ang="T14">
                <a:pos x="T8" y="T9"/>
              </a:cxn>
            </a:cxnLst>
            <a:rect l="T15" t="T16" r="T17" b="T18"/>
            <a:pathLst>
              <a:path w="2448" h="630">
                <a:moveTo>
                  <a:pt x="0" y="630"/>
                </a:moveTo>
                <a:lnTo>
                  <a:pt x="855" y="551"/>
                </a:lnTo>
                <a:cubicBezTo>
                  <a:pt x="1118" y="518"/>
                  <a:pt x="1351" y="481"/>
                  <a:pt x="1577" y="432"/>
                </a:cubicBezTo>
                <a:cubicBezTo>
                  <a:pt x="1803" y="383"/>
                  <a:pt x="2063" y="331"/>
                  <a:pt x="2208" y="259"/>
                </a:cubicBezTo>
                <a:cubicBezTo>
                  <a:pt x="2353" y="187"/>
                  <a:pt x="2398" y="54"/>
                  <a:pt x="2448" y="0"/>
                </a:cubicBezTo>
              </a:path>
            </a:pathLst>
          </a:custGeom>
          <a:noFill/>
          <a:ln w="57150">
            <a:solidFill>
              <a:schemeClr val="bg1"/>
            </a:solidFill>
            <a:round/>
            <a:headEnd type="oval"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91169" name="Freeform 31"/>
          <p:cNvSpPr>
            <a:spLocks/>
          </p:cNvSpPr>
          <p:nvPr/>
        </p:nvSpPr>
        <p:spPr bwMode="auto">
          <a:xfrm>
            <a:off x="1197684" y="2211389"/>
            <a:ext cx="5784141" cy="1242978"/>
          </a:xfrm>
          <a:custGeom>
            <a:avLst/>
            <a:gdLst>
              <a:gd name="T0" fmla="*/ 0 w 3264"/>
              <a:gd name="T1" fmla="*/ 2147483647 h 1311"/>
              <a:gd name="T2" fmla="*/ 2147483647 w 3264"/>
              <a:gd name="T3" fmla="*/ 2147483647 h 1311"/>
              <a:gd name="T4" fmla="*/ 2147483647 w 3264"/>
              <a:gd name="T5" fmla="*/ 2147483647 h 1311"/>
              <a:gd name="T6" fmla="*/ 2147483647 w 3264"/>
              <a:gd name="T7" fmla="*/ 2147483647 h 1311"/>
              <a:gd name="T8" fmla="*/ 2147483647 w 3264"/>
              <a:gd name="T9" fmla="*/ 0 h 1311"/>
              <a:gd name="T10" fmla="*/ 0 60000 65536"/>
              <a:gd name="T11" fmla="*/ 0 60000 65536"/>
              <a:gd name="T12" fmla="*/ 0 60000 65536"/>
              <a:gd name="T13" fmla="*/ 0 60000 65536"/>
              <a:gd name="T14" fmla="*/ 0 60000 65536"/>
              <a:gd name="T15" fmla="*/ 0 w 3264"/>
              <a:gd name="T16" fmla="*/ 0 h 1311"/>
              <a:gd name="T17" fmla="*/ 3264 w 3264"/>
              <a:gd name="T18" fmla="*/ 1311 h 1311"/>
            </a:gdLst>
            <a:ahLst/>
            <a:cxnLst>
              <a:cxn ang="T10">
                <a:pos x="T0" y="T1"/>
              </a:cxn>
              <a:cxn ang="T11">
                <a:pos x="T2" y="T3"/>
              </a:cxn>
              <a:cxn ang="T12">
                <a:pos x="T4" y="T5"/>
              </a:cxn>
              <a:cxn ang="T13">
                <a:pos x="T6" y="T7"/>
              </a:cxn>
              <a:cxn ang="T14">
                <a:pos x="T8" y="T9"/>
              </a:cxn>
            </a:cxnLst>
            <a:rect l="T15" t="T16" r="T17" b="T18"/>
            <a:pathLst>
              <a:path w="3264" h="1311">
                <a:moveTo>
                  <a:pt x="0" y="1311"/>
                </a:moveTo>
                <a:cubicBezTo>
                  <a:pt x="248" y="1277"/>
                  <a:pt x="1066" y="1179"/>
                  <a:pt x="1486" y="1105"/>
                </a:cubicBezTo>
                <a:cubicBezTo>
                  <a:pt x="1906" y="1031"/>
                  <a:pt x="2246" y="978"/>
                  <a:pt x="2519" y="867"/>
                </a:cubicBezTo>
                <a:cubicBezTo>
                  <a:pt x="2792" y="756"/>
                  <a:pt x="2998" y="583"/>
                  <a:pt x="3122" y="438"/>
                </a:cubicBezTo>
                <a:cubicBezTo>
                  <a:pt x="3246" y="293"/>
                  <a:pt x="3235" y="91"/>
                  <a:pt x="3264" y="0"/>
                </a:cubicBezTo>
              </a:path>
            </a:pathLst>
          </a:custGeom>
          <a:noFill/>
          <a:ln w="57150">
            <a:solidFill>
              <a:schemeClr val="bg1"/>
            </a:solidFill>
            <a:round/>
            <a:headEnd type="oval"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91170" name="Line 32"/>
          <p:cNvSpPr>
            <a:spLocks noChangeShapeType="1"/>
          </p:cNvSpPr>
          <p:nvPr/>
        </p:nvSpPr>
        <p:spPr bwMode="auto">
          <a:xfrm flipV="1">
            <a:off x="1114428" y="2073275"/>
            <a:ext cx="1512886" cy="458423"/>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1171" name="Text Box 33"/>
          <p:cNvSpPr txBox="1">
            <a:spLocks noChangeArrowheads="1"/>
          </p:cNvSpPr>
          <p:nvPr/>
        </p:nvSpPr>
        <p:spPr bwMode="auto">
          <a:xfrm>
            <a:off x="414338" y="4843463"/>
            <a:ext cx="6943725" cy="936625"/>
          </a:xfrm>
          <a:prstGeom prst="rect">
            <a:avLst/>
          </a:prstGeom>
          <a:noFill/>
          <a:ln w="38100">
            <a:solidFill>
              <a:srgbClr val="FF0000"/>
            </a:solidFill>
            <a:miter lim="800000"/>
            <a:headEnd/>
            <a:tailEnd/>
          </a:ln>
        </p:spPr>
        <p:txBody>
          <a:bodyPr lIns="82945" tIns="41473" rIns="82945" bIns="41473">
            <a:spAutoFit/>
          </a:bodyPr>
          <a:lstStyle/>
          <a:p>
            <a:pPr algn="ctr" defTabSz="828675" eaLnBrk="1" hangingPunct="1"/>
            <a:r>
              <a:rPr kumimoji="1" lang="en-US" sz="2800" dirty="0">
                <a:solidFill>
                  <a:srgbClr val="FFFF00"/>
                </a:solidFill>
                <a:latin typeface="Arial" panose="020B0604020202020204" pitchFamily="34" charset="0"/>
                <a:cs typeface="Arial" panose="020B0604020202020204" pitchFamily="34" charset="0"/>
              </a:rPr>
              <a:t>Problem: how to remove a node pointed by 2 sources using CAS</a:t>
            </a:r>
          </a:p>
        </p:txBody>
      </p:sp>
      <p:sp>
        <p:nvSpPr>
          <p:cNvPr id="91172" name="AutoShape 34"/>
          <p:cNvSpPr>
            <a:spLocks noChangeArrowheads="1"/>
          </p:cNvSpPr>
          <p:nvPr/>
        </p:nvSpPr>
        <p:spPr bwMode="auto">
          <a:xfrm>
            <a:off x="4665663" y="1576388"/>
            <a:ext cx="1512887" cy="946150"/>
          </a:xfrm>
          <a:prstGeom prst="wedgeRoundRectCallout">
            <a:avLst>
              <a:gd name="adj1" fmla="val -121880"/>
              <a:gd name="adj2" fmla="val 283222"/>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pPr>
            <a:endParaRPr lang="en-US" b="1" dirty="0">
              <a:latin typeface="Arial" panose="020B0604020202020204" pitchFamily="34" charset="0"/>
            </a:endParaRPr>
          </a:p>
        </p:txBody>
      </p:sp>
      <p:grpSp>
        <p:nvGrpSpPr>
          <p:cNvPr id="2" name="Group 1">
            <a:extLst>
              <a:ext uri="{FF2B5EF4-FFF2-40B4-BE49-F238E27FC236}">
                <a16:creationId xmlns:a16="http://schemas.microsoft.com/office/drawing/2014/main" id="{AD3D7097-ECAA-3DB5-2C9E-FDAC24C3D24E}"/>
              </a:ext>
            </a:extLst>
          </p:cNvPr>
          <p:cNvGrpSpPr/>
          <p:nvPr/>
        </p:nvGrpSpPr>
        <p:grpSpPr>
          <a:xfrm>
            <a:off x="775139" y="2380728"/>
            <a:ext cx="473075" cy="1292166"/>
            <a:chOff x="588963" y="4010180"/>
            <a:chExt cx="473075" cy="1292166"/>
          </a:xfrm>
        </p:grpSpPr>
        <p:sp>
          <p:nvSpPr>
            <p:cNvPr id="3" name="AutoShape 6">
              <a:extLst>
                <a:ext uri="{FF2B5EF4-FFF2-40B4-BE49-F238E27FC236}">
                  <a16:creationId xmlns:a16="http://schemas.microsoft.com/office/drawing/2014/main" id="{E5207246-A45D-8B71-732F-ABC01BD84996}"/>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 name="AutoShape 6">
              <a:extLst>
                <a:ext uri="{FF2B5EF4-FFF2-40B4-BE49-F238E27FC236}">
                  <a16:creationId xmlns:a16="http://schemas.microsoft.com/office/drawing/2014/main" id="{1D5EBC86-831A-D910-5895-F8D5952F7AD4}"/>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5" name="AutoShape 6">
              <a:extLst>
                <a:ext uri="{FF2B5EF4-FFF2-40B4-BE49-F238E27FC236}">
                  <a16:creationId xmlns:a16="http://schemas.microsoft.com/office/drawing/2014/main" id="{E0F5BCD3-C29F-0ACD-0CDD-C7D39B2CC4E8}"/>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6" name="AutoShape 6">
              <a:extLst>
                <a:ext uri="{FF2B5EF4-FFF2-40B4-BE49-F238E27FC236}">
                  <a16:creationId xmlns:a16="http://schemas.microsoft.com/office/drawing/2014/main" id="{47A736DB-81A9-54E3-CFDB-3BBB49703CB0}"/>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12" name="Group 11">
            <a:extLst>
              <a:ext uri="{FF2B5EF4-FFF2-40B4-BE49-F238E27FC236}">
                <a16:creationId xmlns:a16="http://schemas.microsoft.com/office/drawing/2014/main" id="{D483E806-C4B1-D37B-E771-8790DF0B4E3D}"/>
              </a:ext>
            </a:extLst>
          </p:cNvPr>
          <p:cNvGrpSpPr/>
          <p:nvPr/>
        </p:nvGrpSpPr>
        <p:grpSpPr>
          <a:xfrm>
            <a:off x="2616206" y="1777781"/>
            <a:ext cx="5766148" cy="450170"/>
            <a:chOff x="2616206" y="1777781"/>
            <a:chExt cx="5766148" cy="450170"/>
          </a:xfrm>
        </p:grpSpPr>
        <p:sp>
          <p:nvSpPr>
            <p:cNvPr id="91158" name="Line 20"/>
            <p:cNvSpPr>
              <a:spLocks noChangeShapeType="1"/>
            </p:cNvSpPr>
            <p:nvPr/>
          </p:nvSpPr>
          <p:spPr bwMode="auto">
            <a:xfrm>
              <a:off x="7297738" y="2001279"/>
              <a:ext cx="443975" cy="3175"/>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1166" name="Line 28"/>
            <p:cNvSpPr>
              <a:spLocks noChangeShapeType="1"/>
            </p:cNvSpPr>
            <p:nvPr/>
          </p:nvSpPr>
          <p:spPr bwMode="auto">
            <a:xfrm flipV="1">
              <a:off x="5681663" y="2002866"/>
              <a:ext cx="1092200" cy="0"/>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1167" name="Line 29"/>
            <p:cNvSpPr>
              <a:spLocks noChangeShapeType="1"/>
            </p:cNvSpPr>
            <p:nvPr/>
          </p:nvSpPr>
          <p:spPr bwMode="auto">
            <a:xfrm flipV="1">
              <a:off x="4022725" y="2002866"/>
              <a:ext cx="1092200" cy="0"/>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7" name="AutoShape 6">
              <a:extLst>
                <a:ext uri="{FF2B5EF4-FFF2-40B4-BE49-F238E27FC236}">
                  <a16:creationId xmlns:a16="http://schemas.microsoft.com/office/drawing/2014/main" id="{815F25CB-BF4C-A693-42C0-2D59C7CCC75A}"/>
                </a:ext>
              </a:extLst>
            </p:cNvPr>
            <p:cNvSpPr>
              <a:spLocks noChangeArrowheads="1"/>
            </p:cNvSpPr>
            <p:nvPr/>
          </p:nvSpPr>
          <p:spPr bwMode="auto">
            <a:xfrm>
              <a:off x="2616206" y="1777781"/>
              <a:ext cx="640640" cy="45017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16</a:t>
              </a:r>
            </a:p>
          </p:txBody>
        </p:sp>
        <p:sp>
          <p:nvSpPr>
            <p:cNvPr id="8" name="AutoShape 6">
              <a:extLst>
                <a:ext uri="{FF2B5EF4-FFF2-40B4-BE49-F238E27FC236}">
                  <a16:creationId xmlns:a16="http://schemas.microsoft.com/office/drawing/2014/main" id="{21665A05-31CD-BF9B-6D5B-F829556BCE4C}"/>
                </a:ext>
              </a:extLst>
            </p:cNvPr>
            <p:cNvSpPr>
              <a:spLocks noChangeArrowheads="1"/>
            </p:cNvSpPr>
            <p:nvPr/>
          </p:nvSpPr>
          <p:spPr bwMode="auto">
            <a:xfrm>
              <a:off x="3561912" y="1777781"/>
              <a:ext cx="640640" cy="45017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9" name="AutoShape 6">
              <a:extLst>
                <a:ext uri="{FF2B5EF4-FFF2-40B4-BE49-F238E27FC236}">
                  <a16:creationId xmlns:a16="http://schemas.microsoft.com/office/drawing/2014/main" id="{3C0FCA54-752B-FEBA-10B3-9EFCF1066942}"/>
                </a:ext>
              </a:extLst>
            </p:cNvPr>
            <p:cNvSpPr>
              <a:spLocks noChangeArrowheads="1"/>
            </p:cNvSpPr>
            <p:nvPr/>
          </p:nvSpPr>
          <p:spPr bwMode="auto">
            <a:xfrm>
              <a:off x="5074799" y="1777781"/>
              <a:ext cx="640640" cy="45017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8</a:t>
              </a:r>
            </a:p>
          </p:txBody>
        </p:sp>
        <p:sp>
          <p:nvSpPr>
            <p:cNvPr id="10" name="AutoShape 6">
              <a:extLst>
                <a:ext uri="{FF2B5EF4-FFF2-40B4-BE49-F238E27FC236}">
                  <a16:creationId xmlns:a16="http://schemas.microsoft.com/office/drawing/2014/main" id="{8E1C98AB-A52A-62FA-B7B7-5B71C0F217D6}"/>
                </a:ext>
              </a:extLst>
            </p:cNvPr>
            <p:cNvSpPr>
              <a:spLocks noChangeArrowheads="1"/>
            </p:cNvSpPr>
            <p:nvPr/>
          </p:nvSpPr>
          <p:spPr bwMode="auto">
            <a:xfrm>
              <a:off x="6788682" y="1777781"/>
              <a:ext cx="640640" cy="45017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sp>
          <p:nvSpPr>
            <p:cNvPr id="11" name="AutoShape 6">
              <a:extLst>
                <a:ext uri="{FF2B5EF4-FFF2-40B4-BE49-F238E27FC236}">
                  <a16:creationId xmlns:a16="http://schemas.microsoft.com/office/drawing/2014/main" id="{7E00D647-BC4E-18A8-6EB5-FDA44D24449B}"/>
                </a:ext>
              </a:extLst>
            </p:cNvPr>
            <p:cNvSpPr>
              <a:spLocks noChangeArrowheads="1"/>
            </p:cNvSpPr>
            <p:nvPr/>
          </p:nvSpPr>
          <p:spPr bwMode="auto">
            <a:xfrm>
              <a:off x="7741714" y="1777781"/>
              <a:ext cx="640640" cy="450170"/>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15</a:t>
              </a:r>
            </a:p>
          </p:txBody>
        </p:sp>
      </p:gr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Footer Placeholder 1"/>
          <p:cNvSpPr>
            <a:spLocks noGrp="1"/>
          </p:cNvSpPr>
          <p:nvPr>
            <p:ph type="ftr" sz="quarter" idx="10"/>
          </p:nvPr>
        </p:nvSpPr>
        <p:spPr>
          <a:noFill/>
        </p:spPr>
        <p:txBody>
          <a:bodyPr/>
          <a:lstStyle/>
          <a:p>
            <a:r>
              <a:rPr lang="en-US" dirty="0"/>
              <a:t>Art of Multiprocessor Programming</a:t>
            </a:r>
          </a:p>
        </p:txBody>
      </p:sp>
      <p:sp>
        <p:nvSpPr>
          <p:cNvPr id="92163" name="Slide Number Placeholder 2"/>
          <p:cNvSpPr>
            <a:spLocks noGrp="1"/>
          </p:cNvSpPr>
          <p:nvPr>
            <p:ph type="sldNum" sz="quarter" idx="11"/>
          </p:nvPr>
        </p:nvSpPr>
        <p:spPr>
          <a:noFill/>
        </p:spPr>
        <p:txBody>
          <a:bodyPr/>
          <a:lstStyle/>
          <a:p>
            <a:fld id="{9715618A-6B43-4C33-ADD6-45B68918278D}" type="slidenum">
              <a:rPr lang="x-none" smtClean="0"/>
              <a:pPr/>
              <a:t>94</a:t>
            </a:fld>
            <a:endParaRPr lang="en-US" dirty="0"/>
          </a:p>
        </p:txBody>
      </p:sp>
      <p:sp>
        <p:nvSpPr>
          <p:cNvPr id="92164" name="Rectangle 2"/>
          <p:cNvSpPr>
            <a:spLocks noGrp="1" noChangeArrowheads="1"/>
          </p:cNvSpPr>
          <p:nvPr>
            <p:ph type="title" idx="4294967295"/>
          </p:nvPr>
        </p:nvSpPr>
        <p:spPr>
          <a:xfrm>
            <a:off x="685800" y="814388"/>
            <a:ext cx="7772400" cy="661987"/>
          </a:xfrm>
        </p:spPr>
        <p:txBody>
          <a:bodyPr/>
          <a:lstStyle/>
          <a:p>
            <a:pPr defTabSz="1008063"/>
            <a:r>
              <a:rPr lang="en-US" dirty="0"/>
              <a:t>Sentinel Nodes</a:t>
            </a:r>
          </a:p>
        </p:txBody>
      </p:sp>
      <p:sp>
        <p:nvSpPr>
          <p:cNvPr id="92194" name="Freeform 32"/>
          <p:cNvSpPr>
            <a:spLocks/>
          </p:cNvSpPr>
          <p:nvPr/>
        </p:nvSpPr>
        <p:spPr bwMode="auto">
          <a:xfrm>
            <a:off x="1093816" y="2205037"/>
            <a:ext cx="3413097" cy="908069"/>
          </a:xfrm>
          <a:custGeom>
            <a:avLst/>
            <a:gdLst>
              <a:gd name="T0" fmla="*/ 0 w 2448"/>
              <a:gd name="T1" fmla="*/ 2147483647 h 630"/>
              <a:gd name="T2" fmla="*/ 2147483647 w 2448"/>
              <a:gd name="T3" fmla="*/ 2147483647 h 630"/>
              <a:gd name="T4" fmla="*/ 2147483647 w 2448"/>
              <a:gd name="T5" fmla="*/ 2147483647 h 630"/>
              <a:gd name="T6" fmla="*/ 2147483647 w 2448"/>
              <a:gd name="T7" fmla="*/ 2147483647 h 630"/>
              <a:gd name="T8" fmla="*/ 2147483647 w 2448"/>
              <a:gd name="T9" fmla="*/ 0 h 630"/>
              <a:gd name="T10" fmla="*/ 0 60000 65536"/>
              <a:gd name="T11" fmla="*/ 0 60000 65536"/>
              <a:gd name="T12" fmla="*/ 0 60000 65536"/>
              <a:gd name="T13" fmla="*/ 0 60000 65536"/>
              <a:gd name="T14" fmla="*/ 0 60000 65536"/>
              <a:gd name="T15" fmla="*/ 0 w 2448"/>
              <a:gd name="T16" fmla="*/ 0 h 630"/>
              <a:gd name="T17" fmla="*/ 2448 w 2448"/>
              <a:gd name="T18" fmla="*/ 630 h 630"/>
            </a:gdLst>
            <a:ahLst/>
            <a:cxnLst>
              <a:cxn ang="T10">
                <a:pos x="T0" y="T1"/>
              </a:cxn>
              <a:cxn ang="T11">
                <a:pos x="T2" y="T3"/>
              </a:cxn>
              <a:cxn ang="T12">
                <a:pos x="T4" y="T5"/>
              </a:cxn>
              <a:cxn ang="T13">
                <a:pos x="T6" y="T7"/>
              </a:cxn>
              <a:cxn ang="T14">
                <a:pos x="T8" y="T9"/>
              </a:cxn>
            </a:cxnLst>
            <a:rect l="T15" t="T16" r="T17" b="T18"/>
            <a:pathLst>
              <a:path w="2448" h="630">
                <a:moveTo>
                  <a:pt x="0" y="630"/>
                </a:moveTo>
                <a:lnTo>
                  <a:pt x="855" y="551"/>
                </a:lnTo>
                <a:cubicBezTo>
                  <a:pt x="1118" y="518"/>
                  <a:pt x="1351" y="481"/>
                  <a:pt x="1577" y="432"/>
                </a:cubicBezTo>
                <a:cubicBezTo>
                  <a:pt x="1803" y="383"/>
                  <a:pt x="2063" y="331"/>
                  <a:pt x="2208" y="259"/>
                </a:cubicBezTo>
                <a:cubicBezTo>
                  <a:pt x="2353" y="187"/>
                  <a:pt x="2398" y="54"/>
                  <a:pt x="2448" y="0"/>
                </a:cubicBezTo>
              </a:path>
            </a:pathLst>
          </a:custGeom>
          <a:noFill/>
          <a:ln w="57150">
            <a:solidFill>
              <a:schemeClr val="bg1"/>
            </a:solidFill>
            <a:round/>
            <a:headEnd type="oval"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92195" name="Freeform 33"/>
          <p:cNvSpPr>
            <a:spLocks/>
          </p:cNvSpPr>
          <p:nvPr/>
        </p:nvSpPr>
        <p:spPr bwMode="auto">
          <a:xfrm>
            <a:off x="1093816" y="2219325"/>
            <a:ext cx="5003772" cy="1308925"/>
          </a:xfrm>
          <a:custGeom>
            <a:avLst/>
            <a:gdLst>
              <a:gd name="T0" fmla="*/ 0 w 3264"/>
              <a:gd name="T1" fmla="*/ 2147483647 h 1311"/>
              <a:gd name="T2" fmla="*/ 2147483647 w 3264"/>
              <a:gd name="T3" fmla="*/ 2147483647 h 1311"/>
              <a:gd name="T4" fmla="*/ 2147483647 w 3264"/>
              <a:gd name="T5" fmla="*/ 2147483647 h 1311"/>
              <a:gd name="T6" fmla="*/ 2147483647 w 3264"/>
              <a:gd name="T7" fmla="*/ 2147483647 h 1311"/>
              <a:gd name="T8" fmla="*/ 2147483647 w 3264"/>
              <a:gd name="T9" fmla="*/ 0 h 1311"/>
              <a:gd name="T10" fmla="*/ 0 60000 65536"/>
              <a:gd name="T11" fmla="*/ 0 60000 65536"/>
              <a:gd name="T12" fmla="*/ 0 60000 65536"/>
              <a:gd name="T13" fmla="*/ 0 60000 65536"/>
              <a:gd name="T14" fmla="*/ 0 60000 65536"/>
              <a:gd name="T15" fmla="*/ 0 w 3264"/>
              <a:gd name="T16" fmla="*/ 0 h 1311"/>
              <a:gd name="T17" fmla="*/ 3264 w 3264"/>
              <a:gd name="T18" fmla="*/ 1311 h 1311"/>
            </a:gdLst>
            <a:ahLst/>
            <a:cxnLst>
              <a:cxn ang="T10">
                <a:pos x="T0" y="T1"/>
              </a:cxn>
              <a:cxn ang="T11">
                <a:pos x="T2" y="T3"/>
              </a:cxn>
              <a:cxn ang="T12">
                <a:pos x="T4" y="T5"/>
              </a:cxn>
              <a:cxn ang="T13">
                <a:pos x="T6" y="T7"/>
              </a:cxn>
              <a:cxn ang="T14">
                <a:pos x="T8" y="T9"/>
              </a:cxn>
            </a:cxnLst>
            <a:rect l="T15" t="T16" r="T17" b="T18"/>
            <a:pathLst>
              <a:path w="3264" h="1311">
                <a:moveTo>
                  <a:pt x="0" y="1311"/>
                </a:moveTo>
                <a:cubicBezTo>
                  <a:pt x="248" y="1277"/>
                  <a:pt x="1066" y="1179"/>
                  <a:pt x="1486" y="1105"/>
                </a:cubicBezTo>
                <a:cubicBezTo>
                  <a:pt x="1906" y="1031"/>
                  <a:pt x="2246" y="978"/>
                  <a:pt x="2519" y="867"/>
                </a:cubicBezTo>
                <a:cubicBezTo>
                  <a:pt x="2792" y="756"/>
                  <a:pt x="2998" y="583"/>
                  <a:pt x="3122" y="438"/>
                </a:cubicBezTo>
                <a:cubicBezTo>
                  <a:pt x="3246" y="293"/>
                  <a:pt x="3235" y="91"/>
                  <a:pt x="3264" y="0"/>
                </a:cubicBezTo>
              </a:path>
            </a:pathLst>
          </a:custGeom>
          <a:noFill/>
          <a:ln w="57150">
            <a:solidFill>
              <a:schemeClr val="bg1"/>
            </a:solidFill>
            <a:round/>
            <a:headEnd type="oval"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92206" name="Line 44"/>
          <p:cNvSpPr>
            <a:spLocks noChangeShapeType="1"/>
          </p:cNvSpPr>
          <p:nvPr/>
        </p:nvSpPr>
        <p:spPr bwMode="auto">
          <a:xfrm flipV="1">
            <a:off x="1093816" y="2174875"/>
            <a:ext cx="649260" cy="360755"/>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2207" name="Text Box 45"/>
          <p:cNvSpPr txBox="1">
            <a:spLocks noChangeArrowheads="1"/>
          </p:cNvSpPr>
          <p:nvPr/>
        </p:nvSpPr>
        <p:spPr bwMode="auto">
          <a:xfrm>
            <a:off x="1520825" y="4843463"/>
            <a:ext cx="6616391" cy="468477"/>
          </a:xfrm>
          <a:prstGeom prst="rect">
            <a:avLst/>
          </a:prstGeom>
          <a:noFill/>
          <a:ln w="38100">
            <a:solidFill>
              <a:srgbClr val="00B0F0"/>
            </a:solidFill>
            <a:miter lim="800000"/>
            <a:headEnd/>
            <a:tailEnd/>
          </a:ln>
        </p:spPr>
        <p:txBody>
          <a:bodyPr wrap="none" lIns="82945" tIns="41473" rIns="82945" bIns="41473">
            <a:spAutoFit/>
          </a:bodyPr>
          <a:lstStyle/>
          <a:p>
            <a:pPr algn="l" defTabSz="828675" eaLnBrk="1" hangingPunct="1"/>
            <a:r>
              <a:rPr kumimoji="1" lang="en-US" sz="2500" dirty="0">
                <a:solidFill>
                  <a:srgbClr val="FFFF00"/>
                </a:solidFill>
                <a:latin typeface="Arial" panose="020B0604020202020204" pitchFamily="34" charset="0"/>
                <a:cs typeface="Arial" panose="020B0604020202020204" pitchFamily="34" charset="0"/>
              </a:rPr>
              <a:t>Solution: use a Sentinel node for each bucket</a:t>
            </a:r>
          </a:p>
        </p:txBody>
      </p:sp>
      <p:grpSp>
        <p:nvGrpSpPr>
          <p:cNvPr id="2" name="Group 1">
            <a:extLst>
              <a:ext uri="{FF2B5EF4-FFF2-40B4-BE49-F238E27FC236}">
                <a16:creationId xmlns:a16="http://schemas.microsoft.com/office/drawing/2014/main" id="{BBD85B47-C21B-4D15-FAA4-55C3EB78BCA0}"/>
              </a:ext>
            </a:extLst>
          </p:cNvPr>
          <p:cNvGrpSpPr/>
          <p:nvPr/>
        </p:nvGrpSpPr>
        <p:grpSpPr>
          <a:xfrm>
            <a:off x="1629182" y="1815900"/>
            <a:ext cx="6727620" cy="360762"/>
            <a:chOff x="1298575" y="2532815"/>
            <a:chExt cx="6727620" cy="360762"/>
          </a:xfrm>
        </p:grpSpPr>
        <p:grpSp>
          <p:nvGrpSpPr>
            <p:cNvPr id="3" name="Group 2">
              <a:extLst>
                <a:ext uri="{FF2B5EF4-FFF2-40B4-BE49-F238E27FC236}">
                  <a16:creationId xmlns:a16="http://schemas.microsoft.com/office/drawing/2014/main" id="{F17B8106-DF7B-0228-A92E-79E9AAE31D40}"/>
                </a:ext>
              </a:extLst>
            </p:cNvPr>
            <p:cNvGrpSpPr/>
            <p:nvPr/>
          </p:nvGrpSpPr>
          <p:grpSpPr>
            <a:xfrm>
              <a:off x="1298575" y="2532815"/>
              <a:ext cx="6727620" cy="360762"/>
              <a:chOff x="1496023" y="3068237"/>
              <a:chExt cx="6727620" cy="360762"/>
            </a:xfrm>
          </p:grpSpPr>
          <p:sp>
            <p:nvSpPr>
              <p:cNvPr id="11" name="AutoShape 6">
                <a:extLst>
                  <a:ext uri="{FF2B5EF4-FFF2-40B4-BE49-F238E27FC236}">
                    <a16:creationId xmlns:a16="http://schemas.microsoft.com/office/drawing/2014/main" id="{8E1ADB80-D05A-DDE1-4E41-D49ABE37815F}"/>
                  </a:ext>
                </a:extLst>
              </p:cNvPr>
              <p:cNvSpPr>
                <a:spLocks noChangeArrowheads="1"/>
              </p:cNvSpPr>
              <p:nvPr/>
            </p:nvSpPr>
            <p:spPr bwMode="auto">
              <a:xfrm>
                <a:off x="1496023" y="3068244"/>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2" name="AutoShape 6">
                <a:extLst>
                  <a:ext uri="{FF2B5EF4-FFF2-40B4-BE49-F238E27FC236}">
                    <a16:creationId xmlns:a16="http://schemas.microsoft.com/office/drawing/2014/main" id="{1B71D38F-D259-7E33-153F-9E210DDAFA6F}"/>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16</a:t>
                </a:r>
              </a:p>
            </p:txBody>
          </p:sp>
          <p:sp>
            <p:nvSpPr>
              <p:cNvPr id="13" name="AutoShape 6">
                <a:extLst>
                  <a:ext uri="{FF2B5EF4-FFF2-40B4-BE49-F238E27FC236}">
                    <a16:creationId xmlns:a16="http://schemas.microsoft.com/office/drawing/2014/main" id="{34943A65-A799-8F37-ACCD-DBC046F799FF}"/>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4" name="AutoShape 6">
                <a:extLst>
                  <a:ext uri="{FF2B5EF4-FFF2-40B4-BE49-F238E27FC236}">
                    <a16:creationId xmlns:a16="http://schemas.microsoft.com/office/drawing/2014/main" id="{CFF4EF68-233E-6471-E1D4-018BE9B336B2}"/>
                  </a:ext>
                </a:extLst>
              </p:cNvPr>
              <p:cNvSpPr>
                <a:spLocks noChangeArrowheads="1"/>
              </p:cNvSpPr>
              <p:nvPr/>
            </p:nvSpPr>
            <p:spPr bwMode="auto">
              <a:xfrm>
                <a:off x="4132576" y="3068241"/>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5" name="AutoShape 6">
                <a:extLst>
                  <a:ext uri="{FF2B5EF4-FFF2-40B4-BE49-F238E27FC236}">
                    <a16:creationId xmlns:a16="http://schemas.microsoft.com/office/drawing/2014/main" id="{88C1A810-63E0-355C-643E-8039AECCE458}"/>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9</a:t>
                </a:r>
              </a:p>
            </p:txBody>
          </p:sp>
          <p:sp>
            <p:nvSpPr>
              <p:cNvPr id="16" name="AutoShape 6">
                <a:extLst>
                  <a:ext uri="{FF2B5EF4-FFF2-40B4-BE49-F238E27FC236}">
                    <a16:creationId xmlns:a16="http://schemas.microsoft.com/office/drawing/2014/main" id="{C82D1CF2-766F-F222-B5BA-550CBC1D19BE}"/>
                  </a:ext>
                </a:extLst>
              </p:cNvPr>
              <p:cNvSpPr>
                <a:spLocks noChangeArrowheads="1"/>
              </p:cNvSpPr>
              <p:nvPr/>
            </p:nvSpPr>
            <p:spPr bwMode="auto">
              <a:xfrm>
                <a:off x="5890278" y="3068239"/>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17" name="AutoShape 6">
                <a:extLst>
                  <a:ext uri="{FF2B5EF4-FFF2-40B4-BE49-F238E27FC236}">
                    <a16:creationId xmlns:a16="http://schemas.microsoft.com/office/drawing/2014/main" id="{E2CD07DE-EC9F-B0D7-118E-EC270BBEA02B}"/>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sp>
            <p:nvSpPr>
              <p:cNvPr id="18" name="AutoShape 6">
                <a:extLst>
                  <a:ext uri="{FF2B5EF4-FFF2-40B4-BE49-F238E27FC236}">
                    <a16:creationId xmlns:a16="http://schemas.microsoft.com/office/drawing/2014/main" id="{B4F56783-D0E2-606F-B398-676C7EB247B9}"/>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15</a:t>
                </a:r>
              </a:p>
            </p:txBody>
          </p:sp>
        </p:grpSp>
        <p:cxnSp>
          <p:nvCxnSpPr>
            <p:cNvPr id="4" name="Straight Arrow Connector 3">
              <a:extLst>
                <a:ext uri="{FF2B5EF4-FFF2-40B4-BE49-F238E27FC236}">
                  <a16:creationId xmlns:a16="http://schemas.microsoft.com/office/drawing/2014/main" id="{FE891141-F810-1B20-807E-94B61F6B06C4}"/>
                </a:ext>
              </a:extLst>
            </p:cNvPr>
            <p:cNvCxnSpPr>
              <a:cxnSpLocks/>
            </p:cNvCxnSpPr>
            <p:nvPr/>
          </p:nvCxnSpPr>
          <p:spPr bwMode="auto">
            <a:xfrm flipV="1">
              <a:off x="1874241"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4B8821F3-4B82-2852-3ED6-AD433314522B}"/>
                </a:ext>
              </a:extLst>
            </p:cNvPr>
            <p:cNvCxnSpPr>
              <a:cxnSpLocks/>
            </p:cNvCxnSpPr>
            <p:nvPr/>
          </p:nvCxnSpPr>
          <p:spPr bwMode="auto">
            <a:xfrm flipV="1">
              <a:off x="2750025"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AFC689A6-D2B7-1F2A-4A59-0DCB363C116C}"/>
                </a:ext>
              </a:extLst>
            </p:cNvPr>
            <p:cNvCxnSpPr>
              <a:cxnSpLocks/>
            </p:cNvCxnSpPr>
            <p:nvPr/>
          </p:nvCxnSpPr>
          <p:spPr bwMode="auto">
            <a:xfrm flipV="1">
              <a:off x="3625809"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F798EAAF-B72C-AC15-5335-B57ADB7E1E32}"/>
                </a:ext>
              </a:extLst>
            </p:cNvPr>
            <p:cNvCxnSpPr>
              <a:cxnSpLocks/>
            </p:cNvCxnSpPr>
            <p:nvPr/>
          </p:nvCxnSpPr>
          <p:spPr bwMode="auto">
            <a:xfrm flipV="1">
              <a:off x="4501593"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id="{73CF27DF-1D97-68B8-1075-0CFBF5EAD07C}"/>
                </a:ext>
              </a:extLst>
            </p:cNvPr>
            <p:cNvCxnSpPr>
              <a:cxnSpLocks/>
            </p:cNvCxnSpPr>
            <p:nvPr/>
          </p:nvCxnSpPr>
          <p:spPr bwMode="auto">
            <a:xfrm flipV="1">
              <a:off x="5377377"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B91CA48E-F7DB-3895-D050-CD8395A173EF}"/>
                </a:ext>
              </a:extLst>
            </p:cNvPr>
            <p:cNvCxnSpPr>
              <a:cxnSpLocks/>
            </p:cNvCxnSpPr>
            <p:nvPr/>
          </p:nvCxnSpPr>
          <p:spPr bwMode="auto">
            <a:xfrm flipV="1">
              <a:off x="6253161"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E6C2B407-018A-3D14-1BBA-0B449CAD539C}"/>
                </a:ext>
              </a:extLst>
            </p:cNvPr>
            <p:cNvCxnSpPr>
              <a:cxnSpLocks/>
            </p:cNvCxnSpPr>
            <p:nvPr/>
          </p:nvCxnSpPr>
          <p:spPr bwMode="auto">
            <a:xfrm flipV="1">
              <a:off x="7128945" y="2713196"/>
              <a:ext cx="303185" cy="1"/>
            </a:xfrm>
            <a:prstGeom prst="straightConnector1">
              <a:avLst/>
            </a:prstGeom>
            <a:noFill/>
            <a:ln w="57150" cap="flat" cmpd="sng" algn="ctr">
              <a:solidFill>
                <a:schemeClr val="bg1"/>
              </a:solidFill>
              <a:prstDash val="solid"/>
              <a:round/>
              <a:headEnd type="none" w="med" len="med"/>
              <a:tailEnd type="triangle"/>
            </a:ln>
            <a:effectLst/>
          </p:spPr>
        </p:cxnSp>
      </p:grpSp>
      <p:grpSp>
        <p:nvGrpSpPr>
          <p:cNvPr id="19" name="Group 18">
            <a:extLst>
              <a:ext uri="{FF2B5EF4-FFF2-40B4-BE49-F238E27FC236}">
                <a16:creationId xmlns:a16="http://schemas.microsoft.com/office/drawing/2014/main" id="{9BF9152D-1F63-355A-006C-310266961107}"/>
              </a:ext>
            </a:extLst>
          </p:cNvPr>
          <p:cNvGrpSpPr/>
          <p:nvPr/>
        </p:nvGrpSpPr>
        <p:grpSpPr>
          <a:xfrm>
            <a:off x="775139" y="2380728"/>
            <a:ext cx="473075" cy="1292166"/>
            <a:chOff x="588963" y="4010180"/>
            <a:chExt cx="473075" cy="1292166"/>
          </a:xfrm>
        </p:grpSpPr>
        <p:sp>
          <p:nvSpPr>
            <p:cNvPr id="20" name="AutoShape 6">
              <a:extLst>
                <a:ext uri="{FF2B5EF4-FFF2-40B4-BE49-F238E27FC236}">
                  <a16:creationId xmlns:a16="http://schemas.microsoft.com/office/drawing/2014/main" id="{B41C12D9-A24D-4B2F-0414-661FFEE11BAE}"/>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1" name="AutoShape 6">
              <a:extLst>
                <a:ext uri="{FF2B5EF4-FFF2-40B4-BE49-F238E27FC236}">
                  <a16:creationId xmlns:a16="http://schemas.microsoft.com/office/drawing/2014/main" id="{CC2D91A1-BF59-81B4-E619-6E25AE798142}"/>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2" name="AutoShape 6">
              <a:extLst>
                <a:ext uri="{FF2B5EF4-FFF2-40B4-BE49-F238E27FC236}">
                  <a16:creationId xmlns:a16="http://schemas.microsoft.com/office/drawing/2014/main" id="{F7CB585F-96F1-A3B5-97D9-882D9A80C461}"/>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23" name="AutoShape 6">
              <a:extLst>
                <a:ext uri="{FF2B5EF4-FFF2-40B4-BE49-F238E27FC236}">
                  <a16:creationId xmlns:a16="http://schemas.microsoft.com/office/drawing/2014/main" id="{5FD5861A-289E-8A73-8C4F-D6ED862DBED2}"/>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2"/>
          <p:cNvSpPr>
            <a:spLocks noGrp="1" noChangeArrowheads="1"/>
          </p:cNvSpPr>
          <p:nvPr>
            <p:ph type="title"/>
          </p:nvPr>
        </p:nvSpPr>
        <p:spPr/>
        <p:txBody>
          <a:bodyPr/>
          <a:lstStyle/>
          <a:p>
            <a:r>
              <a:rPr lang="en-US" dirty="0"/>
              <a:t>Sentinel vs Regular Keys</a:t>
            </a:r>
          </a:p>
        </p:txBody>
      </p:sp>
      <p:sp>
        <p:nvSpPr>
          <p:cNvPr id="93186" name="Footer Placeholder 1"/>
          <p:cNvSpPr>
            <a:spLocks noGrp="1"/>
          </p:cNvSpPr>
          <p:nvPr>
            <p:ph type="ftr" sz="quarter" idx="10"/>
          </p:nvPr>
        </p:nvSpPr>
        <p:spPr>
          <a:noFill/>
        </p:spPr>
        <p:txBody>
          <a:bodyPr/>
          <a:lstStyle/>
          <a:p>
            <a:r>
              <a:rPr lang="en-US" dirty="0"/>
              <a:t>Art of Multiprocessor Programming</a:t>
            </a:r>
          </a:p>
        </p:txBody>
      </p:sp>
      <p:sp>
        <p:nvSpPr>
          <p:cNvPr id="93187" name="Slide Number Placeholder 2"/>
          <p:cNvSpPr>
            <a:spLocks noGrp="1"/>
          </p:cNvSpPr>
          <p:nvPr>
            <p:ph type="sldNum" sz="quarter" idx="11"/>
          </p:nvPr>
        </p:nvSpPr>
        <p:spPr>
          <a:noFill/>
        </p:spPr>
        <p:txBody>
          <a:bodyPr/>
          <a:lstStyle/>
          <a:p>
            <a:fld id="{F28951AE-D039-4FE1-9A69-90866F879402}" type="slidenum">
              <a:rPr lang="x-none" smtClean="0"/>
              <a:pPr/>
              <a:t>95</a:t>
            </a:fld>
            <a:endParaRPr lang="en-US" dirty="0"/>
          </a:p>
        </p:txBody>
      </p:sp>
      <p:sp>
        <p:nvSpPr>
          <p:cNvPr id="2" name="TextBox 1">
            <a:extLst>
              <a:ext uri="{FF2B5EF4-FFF2-40B4-BE49-F238E27FC236}">
                <a16:creationId xmlns:a16="http://schemas.microsoft.com/office/drawing/2014/main" id="{A121EAE8-3D53-5DE2-FA65-5B156F709228}"/>
              </a:ext>
            </a:extLst>
          </p:cNvPr>
          <p:cNvSpPr txBox="1"/>
          <p:nvPr/>
        </p:nvSpPr>
        <p:spPr bwMode="auto">
          <a:xfrm>
            <a:off x="1404529" y="2707516"/>
            <a:ext cx="506805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Want sentinel key for </a:t>
            </a:r>
            <a:r>
              <a:rPr lang="en-US" sz="2800" i="1" dirty="0">
                <a:solidFill>
                  <a:schemeClr val="bg1"/>
                </a:solidFill>
              </a:rPr>
              <a:t>i</a:t>
            </a:r>
            <a:r>
              <a:rPr lang="en-US" sz="2800" dirty="0">
                <a:solidFill>
                  <a:srgbClr val="FFC000"/>
                </a:solidFill>
              </a:rPr>
              <a:t> </a:t>
            </a:r>
            <a:r>
              <a:rPr lang="en-US" sz="2800" dirty="0">
                <a:solidFill>
                  <a:srgbClr val="FFFF00"/>
                </a:solidFill>
              </a:rPr>
              <a:t>ordered </a:t>
            </a:r>
          </a:p>
        </p:txBody>
      </p:sp>
      <p:sp>
        <p:nvSpPr>
          <p:cNvPr id="3" name="TextBox 2">
            <a:extLst>
              <a:ext uri="{FF2B5EF4-FFF2-40B4-BE49-F238E27FC236}">
                <a16:creationId xmlns:a16="http://schemas.microsoft.com/office/drawing/2014/main" id="{9AF38F13-B68B-569B-BF33-22A994F38255}"/>
              </a:ext>
            </a:extLst>
          </p:cNvPr>
          <p:cNvSpPr txBox="1"/>
          <p:nvPr/>
        </p:nvSpPr>
        <p:spPr bwMode="auto">
          <a:xfrm>
            <a:off x="1404528" y="4668492"/>
            <a:ext cx="61685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after all keys that hash to bucket</a:t>
            </a:r>
            <a:r>
              <a:rPr lang="en-US" sz="2800" dirty="0">
                <a:solidFill>
                  <a:srgbClr val="FFC000"/>
                </a:solidFill>
              </a:rPr>
              <a:t> </a:t>
            </a:r>
            <a:r>
              <a:rPr lang="en-US" sz="2800" dirty="0">
                <a:solidFill>
                  <a:schemeClr val="bg1"/>
                </a:solidFill>
              </a:rPr>
              <a:t>(</a:t>
            </a:r>
            <a:r>
              <a:rPr lang="en-US" sz="2800" i="1" dirty="0">
                <a:solidFill>
                  <a:schemeClr val="bg1"/>
                </a:solidFill>
              </a:rPr>
              <a:t>i</a:t>
            </a:r>
            <a:r>
              <a:rPr lang="en-US" sz="2800" dirty="0">
                <a:solidFill>
                  <a:schemeClr val="bg1"/>
                </a:solidFill>
              </a:rPr>
              <a:t>-1)</a:t>
            </a:r>
          </a:p>
        </p:txBody>
      </p:sp>
      <p:sp>
        <p:nvSpPr>
          <p:cNvPr id="4" name="TextBox 3">
            <a:extLst>
              <a:ext uri="{FF2B5EF4-FFF2-40B4-BE49-F238E27FC236}">
                <a16:creationId xmlns:a16="http://schemas.microsoft.com/office/drawing/2014/main" id="{0D03F7E5-307B-8A58-AC39-3B534F82F868}"/>
              </a:ext>
            </a:extLst>
          </p:cNvPr>
          <p:cNvSpPr txBox="1"/>
          <p:nvPr/>
        </p:nvSpPr>
        <p:spPr bwMode="auto">
          <a:xfrm>
            <a:off x="1404527" y="3688004"/>
            <a:ext cx="6014827"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before all keys that hash to bucket </a:t>
            </a:r>
            <a:r>
              <a:rPr lang="en-US" sz="2800" i="1" dirty="0">
                <a:solidFill>
                  <a:schemeClr val="bg1"/>
                </a:solidFill>
              </a:rPr>
              <a:t>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2"/>
          <p:cNvSpPr>
            <a:spLocks noGrp="1" noChangeArrowheads="1"/>
          </p:cNvSpPr>
          <p:nvPr>
            <p:ph type="title"/>
          </p:nvPr>
        </p:nvSpPr>
        <p:spPr/>
        <p:txBody>
          <a:bodyPr/>
          <a:lstStyle/>
          <a:p>
            <a:r>
              <a:rPr lang="en-US" dirty="0"/>
              <a:t>Splitting a Bucket</a:t>
            </a:r>
          </a:p>
        </p:txBody>
      </p:sp>
      <p:sp>
        <p:nvSpPr>
          <p:cNvPr id="94210" name="Footer Placeholder 1"/>
          <p:cNvSpPr>
            <a:spLocks noGrp="1"/>
          </p:cNvSpPr>
          <p:nvPr>
            <p:ph type="ftr" sz="quarter" idx="10"/>
          </p:nvPr>
        </p:nvSpPr>
        <p:spPr>
          <a:noFill/>
        </p:spPr>
        <p:txBody>
          <a:bodyPr/>
          <a:lstStyle/>
          <a:p>
            <a:r>
              <a:rPr lang="en-US" dirty="0"/>
              <a:t>Art of Multiprocessor Programming</a:t>
            </a:r>
          </a:p>
        </p:txBody>
      </p:sp>
      <p:sp>
        <p:nvSpPr>
          <p:cNvPr id="94211" name="Slide Number Placeholder 2"/>
          <p:cNvSpPr>
            <a:spLocks noGrp="1"/>
          </p:cNvSpPr>
          <p:nvPr>
            <p:ph type="sldNum" sz="quarter" idx="11"/>
          </p:nvPr>
        </p:nvSpPr>
        <p:spPr>
          <a:noFill/>
        </p:spPr>
        <p:txBody>
          <a:bodyPr/>
          <a:lstStyle/>
          <a:p>
            <a:fld id="{0E6B0441-041D-4058-A796-3E12ABB0D701}" type="slidenum">
              <a:rPr lang="x-none" smtClean="0"/>
              <a:pPr/>
              <a:t>96</a:t>
            </a:fld>
            <a:endParaRPr lang="en-US" dirty="0"/>
          </a:p>
        </p:txBody>
      </p:sp>
      <p:sp>
        <p:nvSpPr>
          <p:cNvPr id="2" name="TextBox 1">
            <a:extLst>
              <a:ext uri="{FF2B5EF4-FFF2-40B4-BE49-F238E27FC236}">
                <a16:creationId xmlns:a16="http://schemas.microsoft.com/office/drawing/2014/main" id="{C7637654-D361-7708-1EB5-144EA09C9357}"/>
              </a:ext>
            </a:extLst>
          </p:cNvPr>
          <p:cNvSpPr txBox="1"/>
          <p:nvPr/>
        </p:nvSpPr>
        <p:spPr bwMode="auto">
          <a:xfrm>
            <a:off x="685800" y="1972445"/>
            <a:ext cx="445339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We can now split a bucket </a:t>
            </a:r>
          </a:p>
        </p:txBody>
      </p:sp>
      <p:sp>
        <p:nvSpPr>
          <p:cNvPr id="3" name="TextBox 2">
            <a:extLst>
              <a:ext uri="{FF2B5EF4-FFF2-40B4-BE49-F238E27FC236}">
                <a16:creationId xmlns:a16="http://schemas.microsoft.com/office/drawing/2014/main" id="{AEC65A2B-6AAB-F7C0-C9CD-1658962A60E4}"/>
              </a:ext>
            </a:extLst>
          </p:cNvPr>
          <p:cNvSpPr txBox="1"/>
          <p:nvPr/>
        </p:nvSpPr>
        <p:spPr bwMode="auto">
          <a:xfrm>
            <a:off x="975511" y="2802076"/>
            <a:ext cx="358463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 a lock-free manner</a:t>
            </a:r>
          </a:p>
        </p:txBody>
      </p:sp>
      <p:sp>
        <p:nvSpPr>
          <p:cNvPr id="4" name="TextBox 3">
            <a:extLst>
              <a:ext uri="{FF2B5EF4-FFF2-40B4-BE49-F238E27FC236}">
                <a16:creationId xmlns:a16="http://schemas.microsoft.com/office/drawing/2014/main" id="{4C1A8DD3-CFD7-B55F-FEA3-0BD29907A732}"/>
              </a:ext>
            </a:extLst>
          </p:cNvPr>
          <p:cNvSpPr txBox="1"/>
          <p:nvPr/>
        </p:nvSpPr>
        <p:spPr bwMode="auto">
          <a:xfrm>
            <a:off x="685800" y="3631707"/>
            <a:ext cx="381707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Using two CAS calls ...</a:t>
            </a:r>
          </a:p>
        </p:txBody>
      </p:sp>
      <p:sp>
        <p:nvSpPr>
          <p:cNvPr id="5" name="TextBox 4">
            <a:extLst>
              <a:ext uri="{FF2B5EF4-FFF2-40B4-BE49-F238E27FC236}">
                <a16:creationId xmlns:a16="http://schemas.microsoft.com/office/drawing/2014/main" id="{BE04234C-16F3-E9CD-8D84-A8A7AAF9863E}"/>
              </a:ext>
            </a:extLst>
          </p:cNvPr>
          <p:cNvSpPr txBox="1"/>
          <p:nvPr/>
        </p:nvSpPr>
        <p:spPr bwMode="auto">
          <a:xfrm>
            <a:off x="975511" y="4461338"/>
            <a:ext cx="549862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One to add the sentinel to the list</a:t>
            </a:r>
          </a:p>
        </p:txBody>
      </p:sp>
      <p:sp>
        <p:nvSpPr>
          <p:cNvPr id="6" name="TextBox 5">
            <a:extLst>
              <a:ext uri="{FF2B5EF4-FFF2-40B4-BE49-F238E27FC236}">
                <a16:creationId xmlns:a16="http://schemas.microsoft.com/office/drawing/2014/main" id="{0E9A6839-2BA7-480A-A11C-EC25F763503E}"/>
              </a:ext>
            </a:extLst>
          </p:cNvPr>
          <p:cNvSpPr txBox="1"/>
          <p:nvPr/>
        </p:nvSpPr>
        <p:spPr bwMode="auto">
          <a:xfrm>
            <a:off x="975511" y="5290970"/>
            <a:ext cx="7920758" cy="480131"/>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The other to point from the bucket to the sentinel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Footer Placeholder 1"/>
          <p:cNvSpPr>
            <a:spLocks noGrp="1"/>
          </p:cNvSpPr>
          <p:nvPr>
            <p:ph type="ftr" sz="quarter" idx="10"/>
          </p:nvPr>
        </p:nvSpPr>
        <p:spPr>
          <a:noFill/>
        </p:spPr>
        <p:txBody>
          <a:bodyPr/>
          <a:lstStyle/>
          <a:p>
            <a:r>
              <a:rPr lang="en-US" dirty="0"/>
              <a:t>Art of Multiprocessor Programming</a:t>
            </a:r>
          </a:p>
        </p:txBody>
      </p:sp>
      <p:sp>
        <p:nvSpPr>
          <p:cNvPr id="95235" name="Slide Number Placeholder 2"/>
          <p:cNvSpPr>
            <a:spLocks noGrp="1"/>
          </p:cNvSpPr>
          <p:nvPr>
            <p:ph type="sldNum" sz="quarter" idx="11"/>
          </p:nvPr>
        </p:nvSpPr>
        <p:spPr>
          <a:noFill/>
        </p:spPr>
        <p:txBody>
          <a:bodyPr/>
          <a:lstStyle/>
          <a:p>
            <a:fld id="{2BF1F1D2-1220-44C1-BCEC-A0C27FA4FDE2}" type="slidenum">
              <a:rPr lang="x-none" smtClean="0"/>
              <a:pPr/>
              <a:t>97</a:t>
            </a:fld>
            <a:endParaRPr lang="en-US" dirty="0"/>
          </a:p>
        </p:txBody>
      </p:sp>
      <p:sp>
        <p:nvSpPr>
          <p:cNvPr id="95236" name="Rectangle 2"/>
          <p:cNvSpPr>
            <a:spLocks noGrp="1" noChangeArrowheads="1"/>
          </p:cNvSpPr>
          <p:nvPr>
            <p:ph type="title" idx="4294967295"/>
          </p:nvPr>
        </p:nvSpPr>
        <p:spPr>
          <a:xfrm>
            <a:off x="685800" y="814388"/>
            <a:ext cx="7772400" cy="661987"/>
          </a:xfrm>
        </p:spPr>
        <p:txBody>
          <a:bodyPr/>
          <a:lstStyle/>
          <a:p>
            <a:pPr defTabSz="1008063"/>
            <a:r>
              <a:rPr lang="en-US" dirty="0"/>
              <a:t>Initialization of Buckets</a:t>
            </a:r>
          </a:p>
        </p:txBody>
      </p:sp>
      <p:sp>
        <p:nvSpPr>
          <p:cNvPr id="95262" name="Freeform 32"/>
          <p:cNvSpPr>
            <a:spLocks/>
          </p:cNvSpPr>
          <p:nvPr/>
        </p:nvSpPr>
        <p:spPr bwMode="auto">
          <a:xfrm>
            <a:off x="1354138" y="2919413"/>
            <a:ext cx="3152775" cy="744929"/>
          </a:xfrm>
          <a:custGeom>
            <a:avLst/>
            <a:gdLst>
              <a:gd name="T0" fmla="*/ 0 w 2448"/>
              <a:gd name="T1" fmla="*/ 2147483647 h 630"/>
              <a:gd name="T2" fmla="*/ 2147483647 w 2448"/>
              <a:gd name="T3" fmla="*/ 2147483647 h 630"/>
              <a:gd name="T4" fmla="*/ 2147483647 w 2448"/>
              <a:gd name="T5" fmla="*/ 2147483647 h 630"/>
              <a:gd name="T6" fmla="*/ 2147483647 w 2448"/>
              <a:gd name="T7" fmla="*/ 2147483647 h 630"/>
              <a:gd name="T8" fmla="*/ 2147483647 w 2448"/>
              <a:gd name="T9" fmla="*/ 0 h 630"/>
              <a:gd name="T10" fmla="*/ 0 60000 65536"/>
              <a:gd name="T11" fmla="*/ 0 60000 65536"/>
              <a:gd name="T12" fmla="*/ 0 60000 65536"/>
              <a:gd name="T13" fmla="*/ 0 60000 65536"/>
              <a:gd name="T14" fmla="*/ 0 60000 65536"/>
              <a:gd name="T15" fmla="*/ 0 w 2448"/>
              <a:gd name="T16" fmla="*/ 0 h 630"/>
              <a:gd name="T17" fmla="*/ 2448 w 2448"/>
              <a:gd name="T18" fmla="*/ 630 h 630"/>
            </a:gdLst>
            <a:ahLst/>
            <a:cxnLst>
              <a:cxn ang="T10">
                <a:pos x="T0" y="T1"/>
              </a:cxn>
              <a:cxn ang="T11">
                <a:pos x="T2" y="T3"/>
              </a:cxn>
              <a:cxn ang="T12">
                <a:pos x="T4" y="T5"/>
              </a:cxn>
              <a:cxn ang="T13">
                <a:pos x="T6" y="T7"/>
              </a:cxn>
              <a:cxn ang="T14">
                <a:pos x="T8" y="T9"/>
              </a:cxn>
            </a:cxnLst>
            <a:rect l="T15" t="T16" r="T17" b="T18"/>
            <a:pathLst>
              <a:path w="2448" h="630">
                <a:moveTo>
                  <a:pt x="0" y="630"/>
                </a:moveTo>
                <a:lnTo>
                  <a:pt x="855" y="551"/>
                </a:lnTo>
                <a:cubicBezTo>
                  <a:pt x="1118" y="518"/>
                  <a:pt x="1351" y="481"/>
                  <a:pt x="1577" y="432"/>
                </a:cubicBezTo>
                <a:cubicBezTo>
                  <a:pt x="1803" y="383"/>
                  <a:pt x="2063" y="331"/>
                  <a:pt x="2208" y="259"/>
                </a:cubicBezTo>
                <a:cubicBezTo>
                  <a:pt x="2353" y="187"/>
                  <a:pt x="2398" y="54"/>
                  <a:pt x="2448" y="0"/>
                </a:cubicBezTo>
              </a:path>
            </a:pathLst>
          </a:custGeom>
          <a:noFill/>
          <a:ln w="57150">
            <a:solidFill>
              <a:schemeClr val="bg1"/>
            </a:solidFill>
            <a:round/>
            <a:headEnd type="oval"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95271" name="Line 51"/>
          <p:cNvSpPr>
            <a:spLocks noChangeShapeType="1"/>
          </p:cNvSpPr>
          <p:nvPr/>
        </p:nvSpPr>
        <p:spPr bwMode="auto">
          <a:xfrm flipV="1">
            <a:off x="1354138" y="2889250"/>
            <a:ext cx="388937" cy="451194"/>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grpSp>
        <p:nvGrpSpPr>
          <p:cNvPr id="2" name="Group 1">
            <a:extLst>
              <a:ext uri="{FF2B5EF4-FFF2-40B4-BE49-F238E27FC236}">
                <a16:creationId xmlns:a16="http://schemas.microsoft.com/office/drawing/2014/main" id="{4C209607-E05C-A812-DC65-5FBB9E947894}"/>
              </a:ext>
            </a:extLst>
          </p:cNvPr>
          <p:cNvGrpSpPr/>
          <p:nvPr/>
        </p:nvGrpSpPr>
        <p:grpSpPr>
          <a:xfrm>
            <a:off x="1743075" y="2528488"/>
            <a:ext cx="6727620" cy="360762"/>
            <a:chOff x="1298575" y="2532815"/>
            <a:chExt cx="6727620" cy="360762"/>
          </a:xfrm>
        </p:grpSpPr>
        <p:grpSp>
          <p:nvGrpSpPr>
            <p:cNvPr id="3" name="Group 2">
              <a:extLst>
                <a:ext uri="{FF2B5EF4-FFF2-40B4-BE49-F238E27FC236}">
                  <a16:creationId xmlns:a16="http://schemas.microsoft.com/office/drawing/2014/main" id="{41D64620-BC6D-1CFA-D613-DC3B27F07215}"/>
                </a:ext>
              </a:extLst>
            </p:cNvPr>
            <p:cNvGrpSpPr/>
            <p:nvPr/>
          </p:nvGrpSpPr>
          <p:grpSpPr>
            <a:xfrm>
              <a:off x="1298575" y="2532815"/>
              <a:ext cx="6727620" cy="360762"/>
              <a:chOff x="1496023" y="3068237"/>
              <a:chExt cx="6727620" cy="360762"/>
            </a:xfrm>
          </p:grpSpPr>
          <p:sp>
            <p:nvSpPr>
              <p:cNvPr id="11" name="AutoShape 6">
                <a:extLst>
                  <a:ext uri="{FF2B5EF4-FFF2-40B4-BE49-F238E27FC236}">
                    <a16:creationId xmlns:a16="http://schemas.microsoft.com/office/drawing/2014/main" id="{032FAF24-F878-AB22-A410-63E720D4A67A}"/>
                  </a:ext>
                </a:extLst>
              </p:cNvPr>
              <p:cNvSpPr>
                <a:spLocks noChangeArrowheads="1"/>
              </p:cNvSpPr>
              <p:nvPr/>
            </p:nvSpPr>
            <p:spPr bwMode="auto">
              <a:xfrm>
                <a:off x="1496023" y="3068244"/>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2" name="AutoShape 6">
                <a:extLst>
                  <a:ext uri="{FF2B5EF4-FFF2-40B4-BE49-F238E27FC236}">
                    <a16:creationId xmlns:a16="http://schemas.microsoft.com/office/drawing/2014/main" id="{F17855C3-A55F-B557-2B32-2B857ED73C21}"/>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16</a:t>
                </a:r>
              </a:p>
            </p:txBody>
          </p:sp>
          <p:sp>
            <p:nvSpPr>
              <p:cNvPr id="13" name="AutoShape 6">
                <a:extLst>
                  <a:ext uri="{FF2B5EF4-FFF2-40B4-BE49-F238E27FC236}">
                    <a16:creationId xmlns:a16="http://schemas.microsoft.com/office/drawing/2014/main" id="{E7848AD5-72FA-C530-D533-D0CC4AA25725}"/>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14" name="AutoShape 6">
                <a:extLst>
                  <a:ext uri="{FF2B5EF4-FFF2-40B4-BE49-F238E27FC236}">
                    <a16:creationId xmlns:a16="http://schemas.microsoft.com/office/drawing/2014/main" id="{A3D5F25F-9FD0-657B-BC11-ECB56E37040E}"/>
                  </a:ext>
                </a:extLst>
              </p:cNvPr>
              <p:cNvSpPr>
                <a:spLocks noChangeArrowheads="1"/>
              </p:cNvSpPr>
              <p:nvPr/>
            </p:nvSpPr>
            <p:spPr bwMode="auto">
              <a:xfrm>
                <a:off x="4132576" y="3068241"/>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5" name="AutoShape 6">
                <a:extLst>
                  <a:ext uri="{FF2B5EF4-FFF2-40B4-BE49-F238E27FC236}">
                    <a16:creationId xmlns:a16="http://schemas.microsoft.com/office/drawing/2014/main" id="{9F2753A8-936E-8803-3E27-DFE0C2024E7A}"/>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9</a:t>
                </a:r>
              </a:p>
            </p:txBody>
          </p:sp>
          <p:sp>
            <p:nvSpPr>
              <p:cNvPr id="16" name="AutoShape 6">
                <a:extLst>
                  <a:ext uri="{FF2B5EF4-FFF2-40B4-BE49-F238E27FC236}">
                    <a16:creationId xmlns:a16="http://schemas.microsoft.com/office/drawing/2014/main" id="{1EC0ABDB-C994-8501-DFE9-B6586BFE316F}"/>
                  </a:ext>
                </a:extLst>
              </p:cNvPr>
              <p:cNvSpPr>
                <a:spLocks noChangeArrowheads="1"/>
              </p:cNvSpPr>
              <p:nvPr/>
            </p:nvSpPr>
            <p:spPr bwMode="auto">
              <a:xfrm>
                <a:off x="5890278" y="3068239"/>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17" name="AutoShape 6">
                <a:extLst>
                  <a:ext uri="{FF2B5EF4-FFF2-40B4-BE49-F238E27FC236}">
                    <a16:creationId xmlns:a16="http://schemas.microsoft.com/office/drawing/2014/main" id="{405E926C-E9C0-8D6E-B816-75719DA7F1C5}"/>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sp>
            <p:nvSpPr>
              <p:cNvPr id="18" name="AutoShape 6">
                <a:extLst>
                  <a:ext uri="{FF2B5EF4-FFF2-40B4-BE49-F238E27FC236}">
                    <a16:creationId xmlns:a16="http://schemas.microsoft.com/office/drawing/2014/main" id="{1CA0E060-FFB4-EAD2-699B-04A92D9CC160}"/>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15</a:t>
                </a:r>
              </a:p>
            </p:txBody>
          </p:sp>
        </p:grpSp>
        <p:cxnSp>
          <p:nvCxnSpPr>
            <p:cNvPr id="4" name="Straight Arrow Connector 3">
              <a:extLst>
                <a:ext uri="{FF2B5EF4-FFF2-40B4-BE49-F238E27FC236}">
                  <a16:creationId xmlns:a16="http://schemas.microsoft.com/office/drawing/2014/main" id="{8FCCF3BE-B845-CD15-5FAD-79973EFED869}"/>
                </a:ext>
              </a:extLst>
            </p:cNvPr>
            <p:cNvCxnSpPr>
              <a:cxnSpLocks/>
            </p:cNvCxnSpPr>
            <p:nvPr/>
          </p:nvCxnSpPr>
          <p:spPr bwMode="auto">
            <a:xfrm flipV="1">
              <a:off x="1874241"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43816701-405C-17E5-6D9D-96F2A05AE47D}"/>
                </a:ext>
              </a:extLst>
            </p:cNvPr>
            <p:cNvCxnSpPr>
              <a:cxnSpLocks/>
            </p:cNvCxnSpPr>
            <p:nvPr/>
          </p:nvCxnSpPr>
          <p:spPr bwMode="auto">
            <a:xfrm flipV="1">
              <a:off x="2750025"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547AE41E-2627-D463-5523-082BA0E8678C}"/>
                </a:ext>
              </a:extLst>
            </p:cNvPr>
            <p:cNvCxnSpPr>
              <a:cxnSpLocks/>
            </p:cNvCxnSpPr>
            <p:nvPr/>
          </p:nvCxnSpPr>
          <p:spPr bwMode="auto">
            <a:xfrm flipV="1">
              <a:off x="3625809"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CDBEDE2D-A2C9-2E34-0344-49B46E0DD0B1}"/>
                </a:ext>
              </a:extLst>
            </p:cNvPr>
            <p:cNvCxnSpPr>
              <a:cxnSpLocks/>
            </p:cNvCxnSpPr>
            <p:nvPr/>
          </p:nvCxnSpPr>
          <p:spPr bwMode="auto">
            <a:xfrm flipV="1">
              <a:off x="4501593"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id="{7D667CAB-9744-ED83-6B07-F5F1EBBF242E}"/>
                </a:ext>
              </a:extLst>
            </p:cNvPr>
            <p:cNvCxnSpPr>
              <a:cxnSpLocks/>
            </p:cNvCxnSpPr>
            <p:nvPr/>
          </p:nvCxnSpPr>
          <p:spPr bwMode="auto">
            <a:xfrm flipV="1">
              <a:off x="5377377"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229D6022-86A5-CD9D-36BD-BF4715BFC902}"/>
                </a:ext>
              </a:extLst>
            </p:cNvPr>
            <p:cNvCxnSpPr>
              <a:cxnSpLocks/>
            </p:cNvCxnSpPr>
            <p:nvPr/>
          </p:nvCxnSpPr>
          <p:spPr bwMode="auto">
            <a:xfrm flipV="1">
              <a:off x="6253161"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2C380AD7-81FF-E945-AC24-9572A276EECE}"/>
                </a:ext>
              </a:extLst>
            </p:cNvPr>
            <p:cNvCxnSpPr>
              <a:cxnSpLocks/>
            </p:cNvCxnSpPr>
            <p:nvPr/>
          </p:nvCxnSpPr>
          <p:spPr bwMode="auto">
            <a:xfrm flipV="1">
              <a:off x="7128945" y="2713196"/>
              <a:ext cx="303185" cy="1"/>
            </a:xfrm>
            <a:prstGeom prst="straightConnector1">
              <a:avLst/>
            </a:prstGeom>
            <a:noFill/>
            <a:ln w="57150" cap="flat" cmpd="sng" algn="ctr">
              <a:solidFill>
                <a:schemeClr val="bg1"/>
              </a:solidFill>
              <a:prstDash val="solid"/>
              <a:round/>
              <a:headEnd type="none" w="med" len="med"/>
              <a:tailEnd type="triangle"/>
            </a:ln>
            <a:effectLst/>
          </p:spPr>
        </p:cxnSp>
      </p:grpSp>
      <p:grpSp>
        <p:nvGrpSpPr>
          <p:cNvPr id="19" name="Group 18">
            <a:extLst>
              <a:ext uri="{FF2B5EF4-FFF2-40B4-BE49-F238E27FC236}">
                <a16:creationId xmlns:a16="http://schemas.microsoft.com/office/drawing/2014/main" id="{6C4BFAD3-4CF5-3A5A-A406-051CFADC4555}"/>
              </a:ext>
            </a:extLst>
          </p:cNvPr>
          <p:cNvGrpSpPr/>
          <p:nvPr/>
        </p:nvGrpSpPr>
        <p:grpSpPr>
          <a:xfrm>
            <a:off x="923925" y="3165380"/>
            <a:ext cx="473075" cy="647796"/>
            <a:chOff x="588963" y="4010180"/>
            <a:chExt cx="473075" cy="647796"/>
          </a:xfrm>
        </p:grpSpPr>
        <p:sp>
          <p:nvSpPr>
            <p:cNvPr id="20" name="AutoShape 6">
              <a:extLst>
                <a:ext uri="{FF2B5EF4-FFF2-40B4-BE49-F238E27FC236}">
                  <a16:creationId xmlns:a16="http://schemas.microsoft.com/office/drawing/2014/main" id="{C7251AD2-1BE7-4442-7C97-584F4213ADBB}"/>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1" name="AutoShape 6">
              <a:extLst>
                <a:ext uri="{FF2B5EF4-FFF2-40B4-BE49-F238E27FC236}">
                  <a16:creationId xmlns:a16="http://schemas.microsoft.com/office/drawing/2014/main" id="{FE7B33CE-D467-F27B-2274-54149496A502}"/>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gr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AutoShape 6">
            <a:extLst>
              <a:ext uri="{FF2B5EF4-FFF2-40B4-BE49-F238E27FC236}">
                <a16:creationId xmlns:a16="http://schemas.microsoft.com/office/drawing/2014/main" id="{F0E16BCB-C4D3-BB75-48D4-F3B8AB716117}"/>
              </a:ext>
            </a:extLst>
          </p:cNvPr>
          <p:cNvSpPr>
            <a:spLocks noChangeArrowheads="1"/>
          </p:cNvSpPr>
          <p:nvPr/>
        </p:nvSpPr>
        <p:spPr bwMode="auto">
          <a:xfrm>
            <a:off x="5725198" y="3374741"/>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endParaRPr lang="en-US" sz="2000" dirty="0">
              <a:solidFill>
                <a:schemeClr val="tx1"/>
              </a:solidFill>
              <a:latin typeface="Arial" panose="020B0604020202020204" pitchFamily="34" charset="0"/>
            </a:endParaRPr>
          </a:p>
        </p:txBody>
      </p:sp>
      <p:sp>
        <p:nvSpPr>
          <p:cNvPr id="96258" name="Footer Placeholder 1"/>
          <p:cNvSpPr>
            <a:spLocks noGrp="1"/>
          </p:cNvSpPr>
          <p:nvPr>
            <p:ph type="ftr" sz="quarter" idx="10"/>
          </p:nvPr>
        </p:nvSpPr>
        <p:spPr>
          <a:noFill/>
        </p:spPr>
        <p:txBody>
          <a:bodyPr/>
          <a:lstStyle/>
          <a:p>
            <a:r>
              <a:rPr lang="en-US" dirty="0"/>
              <a:t>Art of Multiprocessor Programming</a:t>
            </a:r>
          </a:p>
        </p:txBody>
      </p:sp>
      <p:sp>
        <p:nvSpPr>
          <p:cNvPr id="96259" name="Slide Number Placeholder 2"/>
          <p:cNvSpPr>
            <a:spLocks noGrp="1"/>
          </p:cNvSpPr>
          <p:nvPr>
            <p:ph type="sldNum" sz="quarter" idx="11"/>
          </p:nvPr>
        </p:nvSpPr>
        <p:spPr>
          <a:noFill/>
        </p:spPr>
        <p:txBody>
          <a:bodyPr/>
          <a:lstStyle/>
          <a:p>
            <a:fld id="{A0D8A109-063C-43C7-8CEC-4060E564788C}" type="slidenum">
              <a:rPr lang="x-none" smtClean="0"/>
              <a:pPr/>
              <a:t>98</a:t>
            </a:fld>
            <a:endParaRPr lang="en-US" dirty="0"/>
          </a:p>
        </p:txBody>
      </p:sp>
      <p:sp>
        <p:nvSpPr>
          <p:cNvPr id="96260" name="Rectangle 2"/>
          <p:cNvSpPr>
            <a:spLocks noGrp="1" noChangeArrowheads="1"/>
          </p:cNvSpPr>
          <p:nvPr>
            <p:ph type="title" idx="4294967295"/>
          </p:nvPr>
        </p:nvSpPr>
        <p:spPr>
          <a:xfrm>
            <a:off x="685800" y="814388"/>
            <a:ext cx="7772400" cy="661987"/>
          </a:xfrm>
        </p:spPr>
        <p:txBody>
          <a:bodyPr/>
          <a:lstStyle/>
          <a:p>
            <a:pPr defTabSz="1008063"/>
            <a:r>
              <a:rPr lang="en-US" dirty="0"/>
              <a:t>Initialization of Buckets</a:t>
            </a:r>
          </a:p>
        </p:txBody>
      </p:sp>
      <p:sp>
        <p:nvSpPr>
          <p:cNvPr id="96287" name="Line 29"/>
          <p:cNvSpPr>
            <a:spLocks noChangeShapeType="1"/>
          </p:cNvSpPr>
          <p:nvPr/>
        </p:nvSpPr>
        <p:spPr bwMode="auto">
          <a:xfrm>
            <a:off x="5681663" y="2736850"/>
            <a:ext cx="469900" cy="0"/>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6290" name="Freeform 32"/>
          <p:cNvSpPr>
            <a:spLocks/>
          </p:cNvSpPr>
          <p:nvPr/>
        </p:nvSpPr>
        <p:spPr bwMode="auto">
          <a:xfrm>
            <a:off x="1397000" y="2919413"/>
            <a:ext cx="3109913" cy="863600"/>
          </a:xfrm>
          <a:custGeom>
            <a:avLst/>
            <a:gdLst>
              <a:gd name="T0" fmla="*/ 0 w 2448"/>
              <a:gd name="T1" fmla="*/ 2147483647 h 630"/>
              <a:gd name="T2" fmla="*/ 2147483647 w 2448"/>
              <a:gd name="T3" fmla="*/ 2147483647 h 630"/>
              <a:gd name="T4" fmla="*/ 2147483647 w 2448"/>
              <a:gd name="T5" fmla="*/ 2147483647 h 630"/>
              <a:gd name="T6" fmla="*/ 2147483647 w 2448"/>
              <a:gd name="T7" fmla="*/ 2147483647 h 630"/>
              <a:gd name="T8" fmla="*/ 2147483647 w 2448"/>
              <a:gd name="T9" fmla="*/ 0 h 630"/>
              <a:gd name="T10" fmla="*/ 0 60000 65536"/>
              <a:gd name="T11" fmla="*/ 0 60000 65536"/>
              <a:gd name="T12" fmla="*/ 0 60000 65536"/>
              <a:gd name="T13" fmla="*/ 0 60000 65536"/>
              <a:gd name="T14" fmla="*/ 0 60000 65536"/>
              <a:gd name="T15" fmla="*/ 0 w 2448"/>
              <a:gd name="T16" fmla="*/ 0 h 630"/>
              <a:gd name="T17" fmla="*/ 2448 w 2448"/>
              <a:gd name="T18" fmla="*/ 630 h 630"/>
            </a:gdLst>
            <a:ahLst/>
            <a:cxnLst>
              <a:cxn ang="T10">
                <a:pos x="T0" y="T1"/>
              </a:cxn>
              <a:cxn ang="T11">
                <a:pos x="T2" y="T3"/>
              </a:cxn>
              <a:cxn ang="T12">
                <a:pos x="T4" y="T5"/>
              </a:cxn>
              <a:cxn ang="T13">
                <a:pos x="T6" y="T7"/>
              </a:cxn>
              <a:cxn ang="T14">
                <a:pos x="T8" y="T9"/>
              </a:cxn>
            </a:cxnLst>
            <a:rect l="T15" t="T16" r="T17" b="T18"/>
            <a:pathLst>
              <a:path w="2448" h="630">
                <a:moveTo>
                  <a:pt x="0" y="630"/>
                </a:moveTo>
                <a:lnTo>
                  <a:pt x="855" y="551"/>
                </a:lnTo>
                <a:cubicBezTo>
                  <a:pt x="1118" y="518"/>
                  <a:pt x="1351" y="481"/>
                  <a:pt x="1577" y="432"/>
                </a:cubicBezTo>
                <a:cubicBezTo>
                  <a:pt x="1803" y="383"/>
                  <a:pt x="2063" y="331"/>
                  <a:pt x="2208" y="259"/>
                </a:cubicBezTo>
                <a:cubicBezTo>
                  <a:pt x="2353" y="187"/>
                  <a:pt x="2398" y="54"/>
                  <a:pt x="2448" y="0"/>
                </a:cubicBezTo>
              </a:path>
            </a:pathLst>
          </a:custGeom>
          <a:noFill/>
          <a:ln w="57150">
            <a:solidFill>
              <a:schemeClr val="bg1"/>
            </a:solidFill>
            <a:round/>
            <a:headEnd type="oval"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1508385" name="Freeform 33"/>
          <p:cNvSpPr>
            <a:spLocks/>
          </p:cNvSpPr>
          <p:nvPr/>
        </p:nvSpPr>
        <p:spPr bwMode="auto">
          <a:xfrm>
            <a:off x="1204111" y="3686176"/>
            <a:ext cx="4809339" cy="661988"/>
          </a:xfrm>
          <a:custGeom>
            <a:avLst/>
            <a:gdLst>
              <a:gd name="T0" fmla="*/ 0 w 3264"/>
              <a:gd name="T1" fmla="*/ 2147483647 h 1311"/>
              <a:gd name="T2" fmla="*/ 2147483647 w 3264"/>
              <a:gd name="T3" fmla="*/ 2147483647 h 1311"/>
              <a:gd name="T4" fmla="*/ 2147483647 w 3264"/>
              <a:gd name="T5" fmla="*/ 2147483647 h 1311"/>
              <a:gd name="T6" fmla="*/ 2147483647 w 3264"/>
              <a:gd name="T7" fmla="*/ 2147483647 h 1311"/>
              <a:gd name="T8" fmla="*/ 2147483647 w 3264"/>
              <a:gd name="T9" fmla="*/ 0 h 1311"/>
              <a:gd name="T10" fmla="*/ 0 60000 65536"/>
              <a:gd name="T11" fmla="*/ 0 60000 65536"/>
              <a:gd name="T12" fmla="*/ 0 60000 65536"/>
              <a:gd name="T13" fmla="*/ 0 60000 65536"/>
              <a:gd name="T14" fmla="*/ 0 60000 65536"/>
              <a:gd name="T15" fmla="*/ 0 w 3264"/>
              <a:gd name="T16" fmla="*/ 0 h 1311"/>
              <a:gd name="T17" fmla="*/ 3264 w 3264"/>
              <a:gd name="T18" fmla="*/ 1311 h 1311"/>
            </a:gdLst>
            <a:ahLst/>
            <a:cxnLst>
              <a:cxn ang="T10">
                <a:pos x="T0" y="T1"/>
              </a:cxn>
              <a:cxn ang="T11">
                <a:pos x="T2" y="T3"/>
              </a:cxn>
              <a:cxn ang="T12">
                <a:pos x="T4" y="T5"/>
              </a:cxn>
              <a:cxn ang="T13">
                <a:pos x="T6" y="T7"/>
              </a:cxn>
              <a:cxn ang="T14">
                <a:pos x="T8" y="T9"/>
              </a:cxn>
            </a:cxnLst>
            <a:rect l="T15" t="T16" r="T17" b="T18"/>
            <a:pathLst>
              <a:path w="3264" h="1311">
                <a:moveTo>
                  <a:pt x="0" y="1311"/>
                </a:moveTo>
                <a:cubicBezTo>
                  <a:pt x="248" y="1277"/>
                  <a:pt x="1066" y="1179"/>
                  <a:pt x="1486" y="1105"/>
                </a:cubicBezTo>
                <a:cubicBezTo>
                  <a:pt x="1906" y="1031"/>
                  <a:pt x="2246" y="978"/>
                  <a:pt x="2519" y="867"/>
                </a:cubicBezTo>
                <a:cubicBezTo>
                  <a:pt x="2792" y="756"/>
                  <a:pt x="2998" y="583"/>
                  <a:pt x="3122" y="438"/>
                </a:cubicBezTo>
                <a:cubicBezTo>
                  <a:pt x="3246" y="293"/>
                  <a:pt x="3235" y="91"/>
                  <a:pt x="3264" y="0"/>
                </a:cubicBezTo>
              </a:path>
            </a:pathLst>
          </a:custGeom>
          <a:noFill/>
          <a:ln w="57150">
            <a:solidFill>
              <a:schemeClr val="bg1"/>
            </a:solidFill>
            <a:round/>
            <a:headEnd type="oval" w="med" len="med"/>
            <a:tailEnd type="triangle" w="med" len="med"/>
          </a:ln>
        </p:spPr>
        <p:txBody>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96312" name="Line 45"/>
          <p:cNvSpPr>
            <a:spLocks noChangeShapeType="1"/>
          </p:cNvSpPr>
          <p:nvPr/>
        </p:nvSpPr>
        <p:spPr bwMode="auto">
          <a:xfrm flipV="1">
            <a:off x="6151275" y="2925762"/>
            <a:ext cx="276514" cy="592840"/>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6302" name="Line 51"/>
          <p:cNvSpPr>
            <a:spLocks noChangeShapeType="1"/>
          </p:cNvSpPr>
          <p:nvPr/>
        </p:nvSpPr>
        <p:spPr bwMode="auto">
          <a:xfrm flipV="1">
            <a:off x="1397000" y="2889250"/>
            <a:ext cx="346075" cy="414338"/>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1508404" name="Text Box 52"/>
          <p:cNvSpPr txBox="1">
            <a:spLocks noChangeArrowheads="1"/>
          </p:cNvSpPr>
          <p:nvPr/>
        </p:nvSpPr>
        <p:spPr bwMode="auto">
          <a:xfrm>
            <a:off x="1512887" y="5265737"/>
            <a:ext cx="6886575" cy="514643"/>
          </a:xfrm>
          <a:prstGeom prst="rect">
            <a:avLst/>
          </a:prstGeom>
          <a:noFill/>
          <a:ln w="38100">
            <a:solidFill>
              <a:srgbClr val="FF0000"/>
            </a:solidFill>
            <a:miter lim="800000"/>
            <a:headEnd/>
            <a:tailEnd/>
          </a:ln>
        </p:spPr>
        <p:txBody>
          <a:bodyPr wrap="square" lIns="82945" tIns="41473" rIns="82945" bIns="41473">
            <a:spAutoFit/>
          </a:bodyPr>
          <a:lstStyle/>
          <a:p>
            <a:pPr algn="ctr" defTabSz="828675" eaLnBrk="1" hangingPunct="1"/>
            <a:r>
              <a:rPr kumimoji="1" lang="en-US" sz="2800" dirty="0">
                <a:solidFill>
                  <a:srgbClr val="FFFF00"/>
                </a:solidFill>
                <a:latin typeface="Arial" panose="020B0604020202020204" pitchFamily="34" charset="0"/>
                <a:cs typeface="Arial" panose="020B0604020202020204" pitchFamily="34" charset="0"/>
              </a:rPr>
              <a:t>Need to initialize bucket 3 to split bucket 1 </a:t>
            </a:r>
          </a:p>
        </p:txBody>
      </p:sp>
      <p:sp>
        <p:nvSpPr>
          <p:cNvPr id="1508405" name="AutoShape 53"/>
          <p:cNvSpPr>
            <a:spLocks noChangeArrowheads="1"/>
          </p:cNvSpPr>
          <p:nvPr/>
        </p:nvSpPr>
        <p:spPr bwMode="auto">
          <a:xfrm>
            <a:off x="6037263" y="2262188"/>
            <a:ext cx="1757362" cy="960437"/>
          </a:xfrm>
          <a:prstGeom prst="wedgeRoundRectCallout">
            <a:avLst>
              <a:gd name="adj1" fmla="val -88481"/>
              <a:gd name="adj2" fmla="val 248019"/>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pPr>
            <a:endParaRPr lang="en-US" b="1" dirty="0">
              <a:latin typeface="Arial" panose="020B0604020202020204" pitchFamily="34" charset="0"/>
            </a:endParaRPr>
          </a:p>
        </p:txBody>
      </p:sp>
      <p:sp>
        <p:nvSpPr>
          <p:cNvPr id="56" name="Line 45"/>
          <p:cNvSpPr>
            <a:spLocks noChangeShapeType="1"/>
          </p:cNvSpPr>
          <p:nvPr/>
        </p:nvSpPr>
        <p:spPr bwMode="auto">
          <a:xfrm>
            <a:off x="5701839" y="2734129"/>
            <a:ext cx="103670" cy="583109"/>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grpSp>
        <p:nvGrpSpPr>
          <p:cNvPr id="20" name="Group 19">
            <a:extLst>
              <a:ext uri="{FF2B5EF4-FFF2-40B4-BE49-F238E27FC236}">
                <a16:creationId xmlns:a16="http://schemas.microsoft.com/office/drawing/2014/main" id="{7BE6D40B-5E6C-A949-818C-6604D312361B}"/>
              </a:ext>
            </a:extLst>
          </p:cNvPr>
          <p:cNvGrpSpPr/>
          <p:nvPr/>
        </p:nvGrpSpPr>
        <p:grpSpPr>
          <a:xfrm>
            <a:off x="1743075" y="2528488"/>
            <a:ext cx="6727620" cy="360762"/>
            <a:chOff x="1298575" y="2532815"/>
            <a:chExt cx="6727620" cy="360762"/>
          </a:xfrm>
        </p:grpSpPr>
        <p:grpSp>
          <p:nvGrpSpPr>
            <p:cNvPr id="21" name="Group 20">
              <a:extLst>
                <a:ext uri="{FF2B5EF4-FFF2-40B4-BE49-F238E27FC236}">
                  <a16:creationId xmlns:a16="http://schemas.microsoft.com/office/drawing/2014/main" id="{D8BFF63A-C367-0B81-3445-1D907BDE07FA}"/>
                </a:ext>
              </a:extLst>
            </p:cNvPr>
            <p:cNvGrpSpPr/>
            <p:nvPr/>
          </p:nvGrpSpPr>
          <p:grpSpPr>
            <a:xfrm>
              <a:off x="1298575" y="2532815"/>
              <a:ext cx="6727620" cy="360762"/>
              <a:chOff x="1496023" y="3068237"/>
              <a:chExt cx="6727620" cy="360762"/>
            </a:xfrm>
          </p:grpSpPr>
          <p:sp>
            <p:nvSpPr>
              <p:cNvPr id="29" name="AutoShape 6">
                <a:extLst>
                  <a:ext uri="{FF2B5EF4-FFF2-40B4-BE49-F238E27FC236}">
                    <a16:creationId xmlns:a16="http://schemas.microsoft.com/office/drawing/2014/main" id="{38E65D99-F2A8-3ED0-E061-EECF8ACA03A5}"/>
                  </a:ext>
                </a:extLst>
              </p:cNvPr>
              <p:cNvSpPr>
                <a:spLocks noChangeArrowheads="1"/>
              </p:cNvSpPr>
              <p:nvPr/>
            </p:nvSpPr>
            <p:spPr bwMode="auto">
              <a:xfrm>
                <a:off x="1496023" y="3068244"/>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30" name="AutoShape 6">
                <a:extLst>
                  <a:ext uri="{FF2B5EF4-FFF2-40B4-BE49-F238E27FC236}">
                    <a16:creationId xmlns:a16="http://schemas.microsoft.com/office/drawing/2014/main" id="{331E18C3-B046-734A-7C79-3D689BF74F5F}"/>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16</a:t>
                </a:r>
              </a:p>
            </p:txBody>
          </p:sp>
          <p:sp>
            <p:nvSpPr>
              <p:cNvPr id="31" name="AutoShape 6">
                <a:extLst>
                  <a:ext uri="{FF2B5EF4-FFF2-40B4-BE49-F238E27FC236}">
                    <a16:creationId xmlns:a16="http://schemas.microsoft.com/office/drawing/2014/main" id="{8D89A981-229C-B30E-B2B4-75EAA9463685}"/>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32" name="AutoShape 6">
                <a:extLst>
                  <a:ext uri="{FF2B5EF4-FFF2-40B4-BE49-F238E27FC236}">
                    <a16:creationId xmlns:a16="http://schemas.microsoft.com/office/drawing/2014/main" id="{141EA767-19AC-AD89-3A05-82B9C4BC44EC}"/>
                  </a:ext>
                </a:extLst>
              </p:cNvPr>
              <p:cNvSpPr>
                <a:spLocks noChangeArrowheads="1"/>
              </p:cNvSpPr>
              <p:nvPr/>
            </p:nvSpPr>
            <p:spPr bwMode="auto">
              <a:xfrm>
                <a:off x="4132576" y="3068241"/>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33" name="AutoShape 6">
                <a:extLst>
                  <a:ext uri="{FF2B5EF4-FFF2-40B4-BE49-F238E27FC236}">
                    <a16:creationId xmlns:a16="http://schemas.microsoft.com/office/drawing/2014/main" id="{DDC08872-5098-22BF-0DA5-7D93067BB006}"/>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9</a:t>
                </a:r>
              </a:p>
            </p:txBody>
          </p:sp>
          <p:sp>
            <p:nvSpPr>
              <p:cNvPr id="34" name="AutoShape 6">
                <a:extLst>
                  <a:ext uri="{FF2B5EF4-FFF2-40B4-BE49-F238E27FC236}">
                    <a16:creationId xmlns:a16="http://schemas.microsoft.com/office/drawing/2014/main" id="{A3262282-4A27-CC63-B4D8-DF03AE4492EB}"/>
                  </a:ext>
                </a:extLst>
              </p:cNvPr>
              <p:cNvSpPr>
                <a:spLocks noChangeArrowheads="1"/>
              </p:cNvSpPr>
              <p:nvPr/>
            </p:nvSpPr>
            <p:spPr bwMode="auto">
              <a:xfrm>
                <a:off x="5890278" y="3068239"/>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35" name="AutoShape 6">
                <a:extLst>
                  <a:ext uri="{FF2B5EF4-FFF2-40B4-BE49-F238E27FC236}">
                    <a16:creationId xmlns:a16="http://schemas.microsoft.com/office/drawing/2014/main" id="{06896A45-F243-54F4-16DE-08C7DB8950B3}"/>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sp>
            <p:nvSpPr>
              <p:cNvPr id="36" name="AutoShape 6">
                <a:extLst>
                  <a:ext uri="{FF2B5EF4-FFF2-40B4-BE49-F238E27FC236}">
                    <a16:creationId xmlns:a16="http://schemas.microsoft.com/office/drawing/2014/main" id="{43BE0F71-33C9-A1A2-A477-C207C9B27094}"/>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15</a:t>
                </a:r>
              </a:p>
            </p:txBody>
          </p:sp>
        </p:grpSp>
        <p:cxnSp>
          <p:nvCxnSpPr>
            <p:cNvPr id="22" name="Straight Arrow Connector 21">
              <a:extLst>
                <a:ext uri="{FF2B5EF4-FFF2-40B4-BE49-F238E27FC236}">
                  <a16:creationId xmlns:a16="http://schemas.microsoft.com/office/drawing/2014/main" id="{24A4C1F3-2123-1C5E-1AA8-BD463B9B4740}"/>
                </a:ext>
              </a:extLst>
            </p:cNvPr>
            <p:cNvCxnSpPr>
              <a:cxnSpLocks/>
            </p:cNvCxnSpPr>
            <p:nvPr/>
          </p:nvCxnSpPr>
          <p:spPr bwMode="auto">
            <a:xfrm flipV="1">
              <a:off x="1874241"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4A94655E-52DF-1A47-B471-F8CBCE1C7F31}"/>
                </a:ext>
              </a:extLst>
            </p:cNvPr>
            <p:cNvCxnSpPr>
              <a:cxnSpLocks/>
            </p:cNvCxnSpPr>
            <p:nvPr/>
          </p:nvCxnSpPr>
          <p:spPr bwMode="auto">
            <a:xfrm flipV="1">
              <a:off x="2750025"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4D89AD97-EC8A-3459-9326-CDE81A0846D8}"/>
                </a:ext>
              </a:extLst>
            </p:cNvPr>
            <p:cNvCxnSpPr>
              <a:cxnSpLocks/>
            </p:cNvCxnSpPr>
            <p:nvPr/>
          </p:nvCxnSpPr>
          <p:spPr bwMode="auto">
            <a:xfrm flipV="1">
              <a:off x="3625809"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7C7EF05C-4B9E-2CE8-080C-2B284D016DCB}"/>
                </a:ext>
              </a:extLst>
            </p:cNvPr>
            <p:cNvCxnSpPr>
              <a:cxnSpLocks/>
            </p:cNvCxnSpPr>
            <p:nvPr/>
          </p:nvCxnSpPr>
          <p:spPr bwMode="auto">
            <a:xfrm flipV="1">
              <a:off x="4501593"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3D49277C-4B41-00D8-D54D-4A424920042E}"/>
                </a:ext>
              </a:extLst>
            </p:cNvPr>
            <p:cNvCxnSpPr>
              <a:cxnSpLocks/>
            </p:cNvCxnSpPr>
            <p:nvPr/>
          </p:nvCxnSpPr>
          <p:spPr bwMode="auto">
            <a:xfrm flipV="1">
              <a:off x="6253161" y="271319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9CAEF48A-BA92-D9FC-CBB0-D49D125D4C03}"/>
                </a:ext>
              </a:extLst>
            </p:cNvPr>
            <p:cNvCxnSpPr>
              <a:cxnSpLocks/>
            </p:cNvCxnSpPr>
            <p:nvPr/>
          </p:nvCxnSpPr>
          <p:spPr bwMode="auto">
            <a:xfrm flipV="1">
              <a:off x="7128945" y="2713196"/>
              <a:ext cx="303185" cy="1"/>
            </a:xfrm>
            <a:prstGeom prst="straightConnector1">
              <a:avLst/>
            </a:prstGeom>
            <a:noFill/>
            <a:ln w="57150" cap="flat" cmpd="sng" algn="ctr">
              <a:solidFill>
                <a:schemeClr val="bg1"/>
              </a:solidFill>
              <a:prstDash val="solid"/>
              <a:round/>
              <a:headEnd type="none" w="med" len="med"/>
              <a:tailEnd type="triangle"/>
            </a:ln>
            <a:effectLst/>
          </p:spPr>
        </p:cxnSp>
      </p:grpSp>
      <p:grpSp>
        <p:nvGrpSpPr>
          <p:cNvPr id="39" name="Group 38">
            <a:extLst>
              <a:ext uri="{FF2B5EF4-FFF2-40B4-BE49-F238E27FC236}">
                <a16:creationId xmlns:a16="http://schemas.microsoft.com/office/drawing/2014/main" id="{EABF8380-259B-41E0-ABDD-C14CF22801F4}"/>
              </a:ext>
            </a:extLst>
          </p:cNvPr>
          <p:cNvGrpSpPr/>
          <p:nvPr/>
        </p:nvGrpSpPr>
        <p:grpSpPr>
          <a:xfrm>
            <a:off x="960182" y="3207574"/>
            <a:ext cx="473075" cy="1292166"/>
            <a:chOff x="588963" y="4010180"/>
            <a:chExt cx="473075" cy="1292166"/>
          </a:xfrm>
        </p:grpSpPr>
        <p:sp>
          <p:nvSpPr>
            <p:cNvPr id="40" name="AutoShape 6">
              <a:extLst>
                <a:ext uri="{FF2B5EF4-FFF2-40B4-BE49-F238E27FC236}">
                  <a16:creationId xmlns:a16="http://schemas.microsoft.com/office/drawing/2014/main" id="{4F207196-B57D-DF4E-D584-F543218F41D2}"/>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41" name="AutoShape 6">
              <a:extLst>
                <a:ext uri="{FF2B5EF4-FFF2-40B4-BE49-F238E27FC236}">
                  <a16:creationId xmlns:a16="http://schemas.microsoft.com/office/drawing/2014/main" id="{47AE6A46-553F-0709-FA64-63E02A0CB686}"/>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42" name="AutoShape 6">
              <a:extLst>
                <a:ext uri="{FF2B5EF4-FFF2-40B4-BE49-F238E27FC236}">
                  <a16:creationId xmlns:a16="http://schemas.microsoft.com/office/drawing/2014/main" id="{9985FE4A-AFD6-7B40-A2E8-035C5B58576D}"/>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3" name="AutoShape 6">
              <a:extLst>
                <a:ext uri="{FF2B5EF4-FFF2-40B4-BE49-F238E27FC236}">
                  <a16:creationId xmlns:a16="http://schemas.microsoft.com/office/drawing/2014/main" id="{A3CE0B6F-6A5F-EDC4-DE79-53C32BB93A6F}"/>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08404"/>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508405"/>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9628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50840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0"/>
                                  </p:stCondLst>
                                  <p:childTnLst>
                                    <p:set>
                                      <p:cBhvr>
                                        <p:cTn id="18" dur="1" fill="hold">
                                          <p:stCondLst>
                                            <p:cond delay="499"/>
                                          </p:stCondLst>
                                        </p:cTn>
                                        <p:tgtEl>
                                          <p:spTgt spid="1508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87" grpId="0" animBg="1"/>
      <p:bldP spid="1508385" grpId="0" animBg="1"/>
      <p:bldP spid="1508404" grpId="0" animBg="1"/>
      <p:bldP spid="1508404" grpId="1" animBg="1"/>
      <p:bldP spid="1508405" grpId="0" animBg="1"/>
      <p:bldP spid="5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ooter Placeholder 1"/>
          <p:cNvSpPr>
            <a:spLocks noGrp="1"/>
          </p:cNvSpPr>
          <p:nvPr>
            <p:ph type="ftr" sz="quarter" idx="10"/>
          </p:nvPr>
        </p:nvSpPr>
        <p:spPr>
          <a:noFill/>
        </p:spPr>
        <p:txBody>
          <a:bodyPr/>
          <a:lstStyle/>
          <a:p>
            <a:r>
              <a:rPr lang="en-US" dirty="0"/>
              <a:t>Art of Multiprocessor Programming</a:t>
            </a:r>
          </a:p>
        </p:txBody>
      </p:sp>
      <p:sp>
        <p:nvSpPr>
          <p:cNvPr id="97283" name="Slide Number Placeholder 2"/>
          <p:cNvSpPr>
            <a:spLocks noGrp="1"/>
          </p:cNvSpPr>
          <p:nvPr>
            <p:ph type="sldNum" sz="quarter" idx="11"/>
          </p:nvPr>
        </p:nvSpPr>
        <p:spPr>
          <a:noFill/>
        </p:spPr>
        <p:txBody>
          <a:bodyPr/>
          <a:lstStyle/>
          <a:p>
            <a:fld id="{77BC9ECB-2A58-4F3B-8C22-CE8BA4CF2F3A}" type="slidenum">
              <a:rPr lang="x-none" smtClean="0"/>
              <a:pPr/>
              <a:t>99</a:t>
            </a:fld>
            <a:endParaRPr lang="en-US" dirty="0"/>
          </a:p>
        </p:txBody>
      </p:sp>
      <p:sp>
        <p:nvSpPr>
          <p:cNvPr id="97284" name="Rectangle 2"/>
          <p:cNvSpPr>
            <a:spLocks noGrp="1" noChangeArrowheads="1"/>
          </p:cNvSpPr>
          <p:nvPr>
            <p:ph type="title" idx="4294967295"/>
          </p:nvPr>
        </p:nvSpPr>
        <p:spPr>
          <a:xfrm>
            <a:off x="715963" y="569913"/>
            <a:ext cx="7772400" cy="661987"/>
          </a:xfrm>
        </p:spPr>
        <p:txBody>
          <a:bodyPr/>
          <a:lstStyle/>
          <a:p>
            <a:pPr defTabSz="1008063"/>
            <a:r>
              <a:rPr lang="en-US" dirty="0"/>
              <a:t>Adding 10</a:t>
            </a:r>
          </a:p>
        </p:txBody>
      </p:sp>
      <p:sp>
        <p:nvSpPr>
          <p:cNvPr id="97324" name="Line 51"/>
          <p:cNvSpPr>
            <a:spLocks noChangeShapeType="1"/>
          </p:cNvSpPr>
          <p:nvPr/>
        </p:nvSpPr>
        <p:spPr bwMode="auto">
          <a:xfrm flipV="1">
            <a:off x="1397000" y="2889250"/>
            <a:ext cx="346075" cy="414338"/>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7338" name="Text Box 61"/>
          <p:cNvSpPr txBox="1">
            <a:spLocks noChangeArrowheads="1"/>
          </p:cNvSpPr>
          <p:nvPr/>
        </p:nvSpPr>
        <p:spPr bwMode="auto">
          <a:xfrm>
            <a:off x="4195650" y="3855079"/>
            <a:ext cx="1878014" cy="35560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chemeClr val="accent1">
                    <a:lumMod val="40000"/>
                    <a:lumOff val="60000"/>
                  </a:schemeClr>
                </a:solidFill>
                <a:latin typeface="Arial" panose="020B0604020202020204" pitchFamily="34" charset="0"/>
              </a:rPr>
              <a:t>hashes to 2</a:t>
            </a:r>
          </a:p>
        </p:txBody>
      </p:sp>
      <p:sp>
        <p:nvSpPr>
          <p:cNvPr id="1512511" name="Line 63"/>
          <p:cNvSpPr>
            <a:spLocks noChangeShapeType="1"/>
          </p:cNvSpPr>
          <p:nvPr/>
        </p:nvSpPr>
        <p:spPr bwMode="auto">
          <a:xfrm flipV="1">
            <a:off x="5318617" y="2843975"/>
            <a:ext cx="0" cy="527264"/>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1512521" name="Text Box 73"/>
          <p:cNvSpPr txBox="1">
            <a:spLocks noChangeArrowheads="1"/>
          </p:cNvSpPr>
          <p:nvPr/>
        </p:nvSpPr>
        <p:spPr bwMode="auto">
          <a:xfrm>
            <a:off x="2095500" y="4799967"/>
            <a:ext cx="6475413" cy="523220"/>
          </a:xfrm>
          <a:prstGeom prst="rect">
            <a:avLst/>
          </a:prstGeom>
          <a:noFill/>
          <a:ln w="9525">
            <a:noFill/>
            <a:miter lim="800000"/>
            <a:headEnd/>
            <a:tailEnd/>
          </a:ln>
        </p:spPr>
        <p:txBody>
          <a:bodyPr>
            <a:spAutoFit/>
          </a:bodyPr>
          <a:lstStyle/>
          <a:p>
            <a:pPr algn="ctr"/>
            <a:r>
              <a:rPr lang="en-US" sz="2800" dirty="0">
                <a:solidFill>
                  <a:srgbClr val="FFFF00"/>
                </a:solidFill>
                <a:latin typeface="Arial" panose="020B0604020202020204" pitchFamily="34" charset="0"/>
                <a:cs typeface="Arial" panose="020B0604020202020204" pitchFamily="34" charset="0"/>
              </a:rPr>
              <a:t>Must initialize bucket 2</a:t>
            </a:r>
          </a:p>
        </p:txBody>
      </p:sp>
      <p:sp>
        <p:nvSpPr>
          <p:cNvPr id="69" name="Freeform 75"/>
          <p:cNvSpPr>
            <a:spLocks/>
          </p:cNvSpPr>
          <p:nvPr/>
        </p:nvSpPr>
        <p:spPr bwMode="auto">
          <a:xfrm>
            <a:off x="1384300" y="2888040"/>
            <a:ext cx="2893169" cy="762251"/>
          </a:xfrm>
          <a:custGeom>
            <a:avLst/>
            <a:gdLst>
              <a:gd name="T0" fmla="*/ 0 w 2713"/>
              <a:gd name="T1" fmla="*/ 2147483647 h 616"/>
              <a:gd name="T2" fmla="*/ 2147483647 w 2713"/>
              <a:gd name="T3" fmla="*/ 2147483647 h 616"/>
              <a:gd name="T4" fmla="*/ 2147483647 w 2713"/>
              <a:gd name="T5" fmla="*/ 0 h 616"/>
              <a:gd name="T6" fmla="*/ 0 60000 65536"/>
              <a:gd name="T7" fmla="*/ 0 60000 65536"/>
              <a:gd name="T8" fmla="*/ 0 60000 65536"/>
              <a:gd name="T9" fmla="*/ 0 w 2713"/>
              <a:gd name="T10" fmla="*/ 0 h 616"/>
              <a:gd name="T11" fmla="*/ 2713 w 2713"/>
              <a:gd name="T12" fmla="*/ 616 h 616"/>
              <a:gd name="connsiteX0" fmla="*/ 0 w 10311"/>
              <a:gd name="connsiteY0" fmla="*/ 9460 h 10285"/>
              <a:gd name="connsiteX1" fmla="*/ 8526 w 10311"/>
              <a:gd name="connsiteY1" fmla="*/ 9460 h 10285"/>
              <a:gd name="connsiteX2" fmla="*/ 10108 w 10311"/>
              <a:gd name="connsiteY2" fmla="*/ 0 h 10285"/>
              <a:gd name="connsiteX0" fmla="*/ 0 w 10247"/>
              <a:gd name="connsiteY0" fmla="*/ 9460 h 9577"/>
              <a:gd name="connsiteX1" fmla="*/ 7911 w 10247"/>
              <a:gd name="connsiteY1" fmla="*/ 6016 h 9577"/>
              <a:gd name="connsiteX2" fmla="*/ 10108 w 10247"/>
              <a:gd name="connsiteY2" fmla="*/ 0 h 9577"/>
              <a:gd name="connsiteX0" fmla="*/ 0 w 10088"/>
              <a:gd name="connsiteY0" fmla="*/ 9646 h 9768"/>
              <a:gd name="connsiteX1" fmla="*/ 7720 w 10088"/>
              <a:gd name="connsiteY1" fmla="*/ 6050 h 9768"/>
              <a:gd name="connsiteX2" fmla="*/ 9959 w 10088"/>
              <a:gd name="connsiteY2" fmla="*/ 0 h 9768"/>
            </a:gdLst>
            <a:ahLst/>
            <a:cxnLst>
              <a:cxn ang="0">
                <a:pos x="connsiteX0" y="connsiteY0"/>
              </a:cxn>
              <a:cxn ang="0">
                <a:pos x="connsiteX1" y="connsiteY1"/>
              </a:cxn>
              <a:cxn ang="0">
                <a:pos x="connsiteX2" y="connsiteY2"/>
              </a:cxn>
            </a:cxnLst>
            <a:rect l="l" t="t" r="r" b="b"/>
            <a:pathLst>
              <a:path w="10088" h="9768">
                <a:moveTo>
                  <a:pt x="0" y="9646"/>
                </a:moveTo>
                <a:cubicBezTo>
                  <a:pt x="3439" y="10392"/>
                  <a:pt x="6281" y="7542"/>
                  <a:pt x="7720" y="6050"/>
                </a:cubicBezTo>
                <a:cubicBezTo>
                  <a:pt x="9159" y="4559"/>
                  <a:pt x="10520" y="3729"/>
                  <a:pt x="9959" y="0"/>
                </a:cubicBezTo>
              </a:path>
            </a:pathLst>
          </a:custGeom>
          <a:noFill/>
          <a:ln w="57150">
            <a:solidFill>
              <a:schemeClr val="bg1"/>
            </a:solidFill>
            <a:round/>
            <a:headEnd type="diamond" w="med" len="med"/>
            <a:tailEnd type="triangle" w="med" len="med"/>
          </a:ln>
          <a:extLst>
            <a:ext uri="{909E8E84-426E-40DD-AFC4-6F175D3DCCD1}">
              <a14:hiddenFill xmlns:a14="http://schemas.microsoft.com/office/drawing/2010/main">
                <a:solidFill>
                  <a:srgbClr val="FFFFFF"/>
                </a:solidFill>
              </a14:hiddenFill>
            </a:ext>
          </a:extLst>
        </p:spPr>
        <p:txBody>
          <a:bodyPr wrap="non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71" name="Freeform 78"/>
          <p:cNvSpPr>
            <a:spLocks/>
          </p:cNvSpPr>
          <p:nvPr/>
        </p:nvSpPr>
        <p:spPr bwMode="auto">
          <a:xfrm>
            <a:off x="1487653" y="2939611"/>
            <a:ext cx="4796256" cy="1423452"/>
          </a:xfrm>
          <a:custGeom>
            <a:avLst/>
            <a:gdLst>
              <a:gd name="T0" fmla="*/ 0 w 2713"/>
              <a:gd name="T1" fmla="*/ 2147483647 h 616"/>
              <a:gd name="T2" fmla="*/ 2147483647 w 2713"/>
              <a:gd name="T3" fmla="*/ 2147483647 h 616"/>
              <a:gd name="T4" fmla="*/ 2147483647 w 2713"/>
              <a:gd name="T5" fmla="*/ 0 h 616"/>
              <a:gd name="T6" fmla="*/ 0 60000 65536"/>
              <a:gd name="T7" fmla="*/ 0 60000 65536"/>
              <a:gd name="T8" fmla="*/ 0 60000 65536"/>
              <a:gd name="T9" fmla="*/ 0 w 2713"/>
              <a:gd name="T10" fmla="*/ 0 h 616"/>
              <a:gd name="T11" fmla="*/ 2713 w 2713"/>
              <a:gd name="T12" fmla="*/ 616 h 616"/>
              <a:gd name="connsiteX0" fmla="*/ 0 w 15197"/>
              <a:gd name="connsiteY0" fmla="*/ 44188 h 45013"/>
              <a:gd name="connsiteX1" fmla="*/ 8526 w 15197"/>
              <a:gd name="connsiteY1" fmla="*/ 44188 h 45013"/>
              <a:gd name="connsiteX2" fmla="*/ 15157 w 15197"/>
              <a:gd name="connsiteY2" fmla="*/ 0 h 45013"/>
              <a:gd name="connsiteX0" fmla="*/ 0 w 15157"/>
              <a:gd name="connsiteY0" fmla="*/ 44188 h 45013"/>
              <a:gd name="connsiteX1" fmla="*/ 8526 w 15157"/>
              <a:gd name="connsiteY1" fmla="*/ 44188 h 45013"/>
              <a:gd name="connsiteX2" fmla="*/ 14470 w 15157"/>
              <a:gd name="connsiteY2" fmla="*/ 38535 h 45013"/>
              <a:gd name="connsiteX3" fmla="*/ 15157 w 15157"/>
              <a:gd name="connsiteY3" fmla="*/ 0 h 45013"/>
              <a:gd name="connsiteX0" fmla="*/ 0 w 14844"/>
              <a:gd name="connsiteY0" fmla="*/ 41751 h 42576"/>
              <a:gd name="connsiteX1" fmla="*/ 8526 w 14844"/>
              <a:gd name="connsiteY1" fmla="*/ 41751 h 42576"/>
              <a:gd name="connsiteX2" fmla="*/ 14470 w 14844"/>
              <a:gd name="connsiteY2" fmla="*/ 36098 h 42576"/>
              <a:gd name="connsiteX3" fmla="*/ 14841 w 14844"/>
              <a:gd name="connsiteY3" fmla="*/ 0 h 42576"/>
              <a:gd name="connsiteX0" fmla="*/ 0 w 15219"/>
              <a:gd name="connsiteY0" fmla="*/ 41751 h 42576"/>
              <a:gd name="connsiteX1" fmla="*/ 8526 w 15219"/>
              <a:gd name="connsiteY1" fmla="*/ 41751 h 42576"/>
              <a:gd name="connsiteX2" fmla="*/ 14470 w 15219"/>
              <a:gd name="connsiteY2" fmla="*/ 36098 h 42576"/>
              <a:gd name="connsiteX3" fmla="*/ 14841 w 15219"/>
              <a:gd name="connsiteY3" fmla="*/ 0 h 42576"/>
            </a:gdLst>
            <a:ahLst/>
            <a:cxnLst>
              <a:cxn ang="0">
                <a:pos x="connsiteX0" y="connsiteY0"/>
              </a:cxn>
              <a:cxn ang="0">
                <a:pos x="connsiteX1" y="connsiteY1"/>
              </a:cxn>
              <a:cxn ang="0">
                <a:pos x="connsiteX2" y="connsiteY2"/>
              </a:cxn>
              <a:cxn ang="0">
                <a:pos x="connsiteX3" y="connsiteY3"/>
              </a:cxn>
            </a:cxnLst>
            <a:rect l="l" t="t" r="r" b="b"/>
            <a:pathLst>
              <a:path w="15219" h="42576">
                <a:moveTo>
                  <a:pt x="0" y="41751"/>
                </a:moveTo>
                <a:cubicBezTo>
                  <a:pt x="3524" y="42466"/>
                  <a:pt x="7051" y="43180"/>
                  <a:pt x="8526" y="41751"/>
                </a:cubicBezTo>
                <a:cubicBezTo>
                  <a:pt x="9985" y="41666"/>
                  <a:pt x="13365" y="43463"/>
                  <a:pt x="14470" y="36098"/>
                </a:cubicBezTo>
                <a:cubicBezTo>
                  <a:pt x="15575" y="28733"/>
                  <a:pt x="15239" y="9446"/>
                  <a:pt x="14841" y="0"/>
                </a:cubicBezTo>
              </a:path>
            </a:pathLst>
          </a:custGeom>
          <a:noFill/>
          <a:ln w="57150">
            <a:solidFill>
              <a:schemeClr val="bg1"/>
            </a:solidFill>
            <a:round/>
            <a:headEnd type="diamond" w="med" len="med"/>
            <a:tailEnd type="triangle" w="med" len="med"/>
          </a:ln>
          <a:extLst>
            <a:ext uri="{909E8E84-426E-40DD-AFC4-6F175D3DCCD1}">
              <a14:hiddenFill xmlns:a14="http://schemas.microsoft.com/office/drawing/2010/main">
                <a:solidFill>
                  <a:srgbClr val="FFFFFF"/>
                </a:solidFill>
              </a14:hiddenFill>
            </a:ext>
          </a:extLst>
        </p:spPr>
        <p:txBody>
          <a:bodyPr wrap="square" anchor="ctr">
            <a:spAutoFit/>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66" name="Line 63">
            <a:extLst>
              <a:ext uri="{FF2B5EF4-FFF2-40B4-BE49-F238E27FC236}">
                <a16:creationId xmlns:a16="http://schemas.microsoft.com/office/drawing/2014/main" id="{3A8FB085-28CF-4051-94CE-88D5271B88E0}"/>
              </a:ext>
            </a:extLst>
          </p:cNvPr>
          <p:cNvSpPr>
            <a:spLocks noChangeShapeType="1"/>
          </p:cNvSpPr>
          <p:nvPr/>
        </p:nvSpPr>
        <p:spPr bwMode="auto">
          <a:xfrm>
            <a:off x="4759193" y="3564151"/>
            <a:ext cx="359850" cy="33659"/>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grpSp>
        <p:nvGrpSpPr>
          <p:cNvPr id="2" name="Group 1">
            <a:extLst>
              <a:ext uri="{FF2B5EF4-FFF2-40B4-BE49-F238E27FC236}">
                <a16:creationId xmlns:a16="http://schemas.microsoft.com/office/drawing/2014/main" id="{CE087193-830D-FC0D-930C-71F87291D726}"/>
              </a:ext>
            </a:extLst>
          </p:cNvPr>
          <p:cNvGrpSpPr/>
          <p:nvPr/>
        </p:nvGrpSpPr>
        <p:grpSpPr>
          <a:xfrm>
            <a:off x="993380" y="3190192"/>
            <a:ext cx="473075" cy="1292166"/>
            <a:chOff x="588963" y="4010180"/>
            <a:chExt cx="473075" cy="1292166"/>
          </a:xfrm>
        </p:grpSpPr>
        <p:sp>
          <p:nvSpPr>
            <p:cNvPr id="3" name="AutoShape 6">
              <a:extLst>
                <a:ext uri="{FF2B5EF4-FFF2-40B4-BE49-F238E27FC236}">
                  <a16:creationId xmlns:a16="http://schemas.microsoft.com/office/drawing/2014/main" id="{5E0BDECA-98C4-25DF-3D20-741C999EE96F}"/>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5" name="AutoShape 6">
              <a:extLst>
                <a:ext uri="{FF2B5EF4-FFF2-40B4-BE49-F238E27FC236}">
                  <a16:creationId xmlns:a16="http://schemas.microsoft.com/office/drawing/2014/main" id="{6CAB108D-1C84-9115-C1AB-7B86F85259F4}"/>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7" name="AutoShape 6">
              <a:extLst>
                <a:ext uri="{FF2B5EF4-FFF2-40B4-BE49-F238E27FC236}">
                  <a16:creationId xmlns:a16="http://schemas.microsoft.com/office/drawing/2014/main" id="{5ED35683-D06E-BFA4-0CC9-C7499AD8DD0F}"/>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8" name="AutoShape 6">
              <a:extLst>
                <a:ext uri="{FF2B5EF4-FFF2-40B4-BE49-F238E27FC236}">
                  <a16:creationId xmlns:a16="http://schemas.microsoft.com/office/drawing/2014/main" id="{33120FA0-3791-4A81-4D37-E3EA44E05686}"/>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10" name="Group 9">
            <a:extLst>
              <a:ext uri="{FF2B5EF4-FFF2-40B4-BE49-F238E27FC236}">
                <a16:creationId xmlns:a16="http://schemas.microsoft.com/office/drawing/2014/main" id="{A560C3AB-CCAB-9E19-64F4-02FF39B5DEE0}"/>
              </a:ext>
            </a:extLst>
          </p:cNvPr>
          <p:cNvGrpSpPr/>
          <p:nvPr/>
        </p:nvGrpSpPr>
        <p:grpSpPr>
          <a:xfrm>
            <a:off x="1552681" y="2464445"/>
            <a:ext cx="6727620" cy="360762"/>
            <a:chOff x="1496023" y="3068237"/>
            <a:chExt cx="6727620" cy="360762"/>
          </a:xfrm>
        </p:grpSpPr>
        <p:sp>
          <p:nvSpPr>
            <p:cNvPr id="18" name="AutoShape 6">
              <a:extLst>
                <a:ext uri="{FF2B5EF4-FFF2-40B4-BE49-F238E27FC236}">
                  <a16:creationId xmlns:a16="http://schemas.microsoft.com/office/drawing/2014/main" id="{78678C1B-1BB6-B5DD-573A-5DABBD4A246C}"/>
                </a:ext>
              </a:extLst>
            </p:cNvPr>
            <p:cNvSpPr>
              <a:spLocks noChangeArrowheads="1"/>
            </p:cNvSpPr>
            <p:nvPr/>
          </p:nvSpPr>
          <p:spPr bwMode="auto">
            <a:xfrm>
              <a:off x="1496023" y="3068244"/>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19" name="AutoShape 6">
              <a:extLst>
                <a:ext uri="{FF2B5EF4-FFF2-40B4-BE49-F238E27FC236}">
                  <a16:creationId xmlns:a16="http://schemas.microsoft.com/office/drawing/2014/main" id="{97C36D48-8448-9BF2-F614-EA36907B3526}"/>
                </a:ext>
              </a:extLst>
            </p:cNvPr>
            <p:cNvSpPr>
              <a:spLocks noChangeArrowheads="1"/>
            </p:cNvSpPr>
            <p:nvPr/>
          </p:nvSpPr>
          <p:spPr bwMode="auto">
            <a:xfrm>
              <a:off x="2374874" y="3068243"/>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16</a:t>
              </a:r>
            </a:p>
          </p:txBody>
        </p:sp>
        <p:sp>
          <p:nvSpPr>
            <p:cNvPr id="20" name="AutoShape 6">
              <a:extLst>
                <a:ext uri="{FF2B5EF4-FFF2-40B4-BE49-F238E27FC236}">
                  <a16:creationId xmlns:a16="http://schemas.microsoft.com/office/drawing/2014/main" id="{20263585-C3C1-F80A-C9A2-B39049B20A8E}"/>
                </a:ext>
              </a:extLst>
            </p:cNvPr>
            <p:cNvSpPr>
              <a:spLocks noChangeArrowheads="1"/>
            </p:cNvSpPr>
            <p:nvPr/>
          </p:nvSpPr>
          <p:spPr bwMode="auto">
            <a:xfrm>
              <a:off x="3253725" y="3068242"/>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4</a:t>
              </a:r>
            </a:p>
          </p:txBody>
        </p:sp>
        <p:sp>
          <p:nvSpPr>
            <p:cNvPr id="21" name="AutoShape 6">
              <a:extLst>
                <a:ext uri="{FF2B5EF4-FFF2-40B4-BE49-F238E27FC236}">
                  <a16:creationId xmlns:a16="http://schemas.microsoft.com/office/drawing/2014/main" id="{876B8743-60C6-C7A0-739C-2AB5C6F1E347}"/>
                </a:ext>
              </a:extLst>
            </p:cNvPr>
            <p:cNvSpPr>
              <a:spLocks noChangeArrowheads="1"/>
            </p:cNvSpPr>
            <p:nvPr/>
          </p:nvSpPr>
          <p:spPr bwMode="auto">
            <a:xfrm>
              <a:off x="4132576" y="3068241"/>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2" name="AutoShape 6">
              <a:extLst>
                <a:ext uri="{FF2B5EF4-FFF2-40B4-BE49-F238E27FC236}">
                  <a16:creationId xmlns:a16="http://schemas.microsoft.com/office/drawing/2014/main" id="{B31F573E-4D10-C0FC-8FF2-B23932725206}"/>
                </a:ext>
              </a:extLst>
            </p:cNvPr>
            <p:cNvSpPr>
              <a:spLocks noChangeArrowheads="1"/>
            </p:cNvSpPr>
            <p:nvPr/>
          </p:nvSpPr>
          <p:spPr bwMode="auto">
            <a:xfrm>
              <a:off x="5011427" y="3068240"/>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9</a:t>
              </a:r>
            </a:p>
          </p:txBody>
        </p:sp>
        <p:sp>
          <p:nvSpPr>
            <p:cNvPr id="23" name="AutoShape 6">
              <a:extLst>
                <a:ext uri="{FF2B5EF4-FFF2-40B4-BE49-F238E27FC236}">
                  <a16:creationId xmlns:a16="http://schemas.microsoft.com/office/drawing/2014/main" id="{F654D244-5E89-26DC-9A04-F581755E20C3}"/>
                </a:ext>
              </a:extLst>
            </p:cNvPr>
            <p:cNvSpPr>
              <a:spLocks noChangeArrowheads="1"/>
            </p:cNvSpPr>
            <p:nvPr/>
          </p:nvSpPr>
          <p:spPr bwMode="auto">
            <a:xfrm>
              <a:off x="5890278" y="3068239"/>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sp>
          <p:nvSpPr>
            <p:cNvPr id="24" name="AutoShape 6">
              <a:extLst>
                <a:ext uri="{FF2B5EF4-FFF2-40B4-BE49-F238E27FC236}">
                  <a16:creationId xmlns:a16="http://schemas.microsoft.com/office/drawing/2014/main" id="{B93A0EAC-93AA-6D63-C859-50DB24313C1C}"/>
                </a:ext>
              </a:extLst>
            </p:cNvPr>
            <p:cNvSpPr>
              <a:spLocks noChangeArrowheads="1"/>
            </p:cNvSpPr>
            <p:nvPr/>
          </p:nvSpPr>
          <p:spPr bwMode="auto">
            <a:xfrm>
              <a:off x="6769129" y="3068238"/>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sp>
          <p:nvSpPr>
            <p:cNvPr id="25" name="AutoShape 6">
              <a:extLst>
                <a:ext uri="{FF2B5EF4-FFF2-40B4-BE49-F238E27FC236}">
                  <a16:creationId xmlns:a16="http://schemas.microsoft.com/office/drawing/2014/main" id="{62D6DB42-238D-8FEC-DE0D-C3162FE50289}"/>
                </a:ext>
              </a:extLst>
            </p:cNvPr>
            <p:cNvSpPr>
              <a:spLocks noChangeArrowheads="1"/>
            </p:cNvSpPr>
            <p:nvPr/>
          </p:nvSpPr>
          <p:spPr bwMode="auto">
            <a:xfrm>
              <a:off x="7647977" y="306823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15</a:t>
              </a:r>
            </a:p>
          </p:txBody>
        </p:sp>
      </p:grpSp>
      <p:cxnSp>
        <p:nvCxnSpPr>
          <p:cNvPr id="11" name="Straight Arrow Connector 10">
            <a:extLst>
              <a:ext uri="{FF2B5EF4-FFF2-40B4-BE49-F238E27FC236}">
                <a16:creationId xmlns:a16="http://schemas.microsoft.com/office/drawing/2014/main" id="{BD0167BB-1EA2-83E6-C334-F401D83F463C}"/>
              </a:ext>
            </a:extLst>
          </p:cNvPr>
          <p:cNvCxnSpPr>
            <a:cxnSpLocks/>
          </p:cNvCxnSpPr>
          <p:nvPr/>
        </p:nvCxnSpPr>
        <p:spPr bwMode="auto">
          <a:xfrm flipV="1">
            <a:off x="2128347" y="264482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0BE8A1CD-0050-7FB2-3C58-A871B45F4FC9}"/>
              </a:ext>
            </a:extLst>
          </p:cNvPr>
          <p:cNvCxnSpPr>
            <a:cxnSpLocks/>
          </p:cNvCxnSpPr>
          <p:nvPr/>
        </p:nvCxnSpPr>
        <p:spPr bwMode="auto">
          <a:xfrm flipV="1">
            <a:off x="3004131" y="264482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CAED3D34-E66B-49B7-9245-FE6E3816D9D3}"/>
              </a:ext>
            </a:extLst>
          </p:cNvPr>
          <p:cNvCxnSpPr>
            <a:cxnSpLocks/>
          </p:cNvCxnSpPr>
          <p:nvPr/>
        </p:nvCxnSpPr>
        <p:spPr bwMode="auto">
          <a:xfrm flipV="1">
            <a:off x="3879915" y="264482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8C467E82-B85C-9E74-3B82-F4841B6EBFCA}"/>
              </a:ext>
            </a:extLst>
          </p:cNvPr>
          <p:cNvCxnSpPr>
            <a:cxnSpLocks/>
          </p:cNvCxnSpPr>
          <p:nvPr/>
        </p:nvCxnSpPr>
        <p:spPr bwMode="auto">
          <a:xfrm flipV="1">
            <a:off x="4755699" y="264482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9FD8309D-5122-BEEA-0490-D5162CD844DB}"/>
              </a:ext>
            </a:extLst>
          </p:cNvPr>
          <p:cNvCxnSpPr>
            <a:cxnSpLocks/>
          </p:cNvCxnSpPr>
          <p:nvPr/>
        </p:nvCxnSpPr>
        <p:spPr bwMode="auto">
          <a:xfrm flipV="1">
            <a:off x="5631483" y="264482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34B5147F-C5C4-881F-7114-F8F36289F63F}"/>
              </a:ext>
            </a:extLst>
          </p:cNvPr>
          <p:cNvCxnSpPr>
            <a:cxnSpLocks/>
          </p:cNvCxnSpPr>
          <p:nvPr/>
        </p:nvCxnSpPr>
        <p:spPr bwMode="auto">
          <a:xfrm flipV="1">
            <a:off x="6507267" y="2644826"/>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56648C7C-D9C2-B507-EFB0-6E26A646E4A5}"/>
              </a:ext>
            </a:extLst>
          </p:cNvPr>
          <p:cNvCxnSpPr>
            <a:cxnSpLocks/>
          </p:cNvCxnSpPr>
          <p:nvPr/>
        </p:nvCxnSpPr>
        <p:spPr bwMode="auto">
          <a:xfrm flipV="1">
            <a:off x="7383051" y="2644826"/>
            <a:ext cx="303185" cy="1"/>
          </a:xfrm>
          <a:prstGeom prst="straightConnector1">
            <a:avLst/>
          </a:prstGeom>
          <a:noFill/>
          <a:ln w="57150" cap="flat" cmpd="sng" algn="ctr">
            <a:solidFill>
              <a:schemeClr val="bg1"/>
            </a:solidFill>
            <a:prstDash val="solid"/>
            <a:round/>
            <a:headEnd type="none" w="med" len="med"/>
            <a:tailEnd type="triangle"/>
          </a:ln>
          <a:effectLst/>
        </p:spPr>
      </p:cxnSp>
      <p:sp>
        <p:nvSpPr>
          <p:cNvPr id="26" name="AutoShape 6">
            <a:extLst>
              <a:ext uri="{FF2B5EF4-FFF2-40B4-BE49-F238E27FC236}">
                <a16:creationId xmlns:a16="http://schemas.microsoft.com/office/drawing/2014/main" id="{D6539175-06FE-32EC-3CC2-86A3CA9262A1}"/>
              </a:ext>
            </a:extLst>
          </p:cNvPr>
          <p:cNvSpPr>
            <a:spLocks noChangeArrowheads="1"/>
          </p:cNvSpPr>
          <p:nvPr/>
        </p:nvSpPr>
        <p:spPr bwMode="auto">
          <a:xfrm>
            <a:off x="5119043" y="3383774"/>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10</a:t>
            </a:r>
          </a:p>
        </p:txBody>
      </p:sp>
      <p:sp>
        <p:nvSpPr>
          <p:cNvPr id="27" name="AutoShape 6">
            <a:extLst>
              <a:ext uri="{FF2B5EF4-FFF2-40B4-BE49-F238E27FC236}">
                <a16:creationId xmlns:a16="http://schemas.microsoft.com/office/drawing/2014/main" id="{9240C89C-9D9E-CDCC-4018-718D9B5D897F}"/>
              </a:ext>
            </a:extLst>
          </p:cNvPr>
          <p:cNvSpPr>
            <a:spLocks noChangeArrowheads="1"/>
          </p:cNvSpPr>
          <p:nvPr/>
        </p:nvSpPr>
        <p:spPr bwMode="auto">
          <a:xfrm>
            <a:off x="4212917" y="3417436"/>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4" name="Freeform: Shape 3">
            <a:extLst>
              <a:ext uri="{FF2B5EF4-FFF2-40B4-BE49-F238E27FC236}">
                <a16:creationId xmlns:a16="http://schemas.microsoft.com/office/drawing/2014/main" id="{53CF1D23-4A36-576C-170A-000293BA29D2}"/>
              </a:ext>
            </a:extLst>
          </p:cNvPr>
          <p:cNvSpPr/>
          <p:nvPr/>
        </p:nvSpPr>
        <p:spPr bwMode="auto">
          <a:xfrm>
            <a:off x="1316079" y="3775257"/>
            <a:ext cx="2869948" cy="271605"/>
          </a:xfrm>
          <a:custGeom>
            <a:avLst/>
            <a:gdLst>
              <a:gd name="connsiteX0" fmla="*/ 0 w 2806574"/>
              <a:gd name="connsiteY0" fmla="*/ 162963 h 162963"/>
              <a:gd name="connsiteX1" fmla="*/ 2806574 w 2806574"/>
              <a:gd name="connsiteY1" fmla="*/ 0 h 162963"/>
              <a:gd name="connsiteX0" fmla="*/ 0 w 2353900"/>
              <a:gd name="connsiteY0" fmla="*/ 7682 h 160217"/>
              <a:gd name="connsiteX1" fmla="*/ 2353900 w 2353900"/>
              <a:gd name="connsiteY1" fmla="*/ 152536 h 160217"/>
              <a:gd name="connsiteX0" fmla="*/ 0 w 2353900"/>
              <a:gd name="connsiteY0" fmla="*/ 83818 h 228672"/>
              <a:gd name="connsiteX1" fmla="*/ 2353900 w 2353900"/>
              <a:gd name="connsiteY1" fmla="*/ 228672 h 228672"/>
              <a:gd name="connsiteX0" fmla="*/ 0 w 2779413"/>
              <a:gd name="connsiteY0" fmla="*/ 255155 h 255155"/>
              <a:gd name="connsiteX1" fmla="*/ 2779413 w 2779413"/>
              <a:gd name="connsiteY1" fmla="*/ 146512 h 255155"/>
              <a:gd name="connsiteX0" fmla="*/ 0 w 2779413"/>
              <a:gd name="connsiteY0" fmla="*/ 108643 h 179257"/>
              <a:gd name="connsiteX1" fmla="*/ 2779413 w 2779413"/>
              <a:gd name="connsiteY1" fmla="*/ 0 h 179257"/>
              <a:gd name="connsiteX0" fmla="*/ 0 w 2869948"/>
              <a:gd name="connsiteY0" fmla="*/ 271605 h 271605"/>
              <a:gd name="connsiteX1" fmla="*/ 2869948 w 2869948"/>
              <a:gd name="connsiteY1" fmla="*/ 0 h 271605"/>
            </a:gdLst>
            <a:ahLst/>
            <a:cxnLst>
              <a:cxn ang="0">
                <a:pos x="connsiteX0" y="connsiteY0"/>
              </a:cxn>
              <a:cxn ang="0">
                <a:pos x="connsiteX1" y="connsiteY1"/>
              </a:cxn>
            </a:cxnLst>
            <a:rect l="l" t="t" r="r" b="b"/>
            <a:pathLst>
              <a:path w="2869948" h="271605">
                <a:moveTo>
                  <a:pt x="0" y="271605"/>
                </a:moveTo>
                <a:cubicBezTo>
                  <a:pt x="935525" y="217284"/>
                  <a:pt x="2341828" y="362139"/>
                  <a:pt x="2869948" y="0"/>
                </a:cubicBezTo>
              </a:path>
            </a:pathLst>
          </a:custGeom>
          <a:no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6" name="Line 63">
            <a:extLst>
              <a:ext uri="{FF2B5EF4-FFF2-40B4-BE49-F238E27FC236}">
                <a16:creationId xmlns:a16="http://schemas.microsoft.com/office/drawing/2014/main" id="{915503D2-D5B2-13A4-ED42-1AA8E2234044}"/>
              </a:ext>
            </a:extLst>
          </p:cNvPr>
          <p:cNvSpPr>
            <a:spLocks noChangeShapeType="1"/>
          </p:cNvSpPr>
          <p:nvPr/>
        </p:nvSpPr>
        <p:spPr bwMode="auto">
          <a:xfrm>
            <a:off x="4499575" y="2825200"/>
            <a:ext cx="2" cy="527264"/>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73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125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125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par>
                          <p:cTn id="19" fill="hold">
                            <p:stCondLst>
                              <p:cond delay="0"/>
                            </p:stCondLst>
                            <p:childTnLst>
                              <p:par>
                                <p:cTn id="20" presetID="1" presetClass="exit" presetSubtype="0" fill="hold" nodeType="afterEffect">
                                  <p:stCondLst>
                                    <p:cond delay="0"/>
                                  </p:stCondLst>
                                  <p:childTnLst>
                                    <p:set>
                                      <p:cBhvr>
                                        <p:cTn id="21" dur="1" fill="hold">
                                          <p:stCondLst>
                                            <p:cond delay="0"/>
                                          </p:stCondLst>
                                        </p:cTn>
                                        <p:tgtEl>
                                          <p:spTgt spid="14"/>
                                        </p:tgtEl>
                                        <p:attrNameLst>
                                          <p:attrName>style.visibility</p:attrName>
                                        </p:attrNameLst>
                                      </p:cBhvr>
                                      <p:to>
                                        <p:strVal val="hidden"/>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38" grpId="0"/>
      <p:bldP spid="1512511" grpId="0" animBg="1"/>
      <p:bldP spid="1512521" grpId="0"/>
      <p:bldP spid="66" grpId="0" animBg="1"/>
      <p:bldP spid="26" grpId="0" animBg="1"/>
      <p:bldP spid="27" grpId="0" animBg="1"/>
      <p:bldP spid="4" grpId="0" animBg="1"/>
      <p:bldP spid="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oter Placeholder 1"/>
          <p:cNvSpPr>
            <a:spLocks noGrp="1"/>
          </p:cNvSpPr>
          <p:nvPr>
            <p:ph type="ftr" sz="quarter" idx="10"/>
          </p:nvPr>
        </p:nvSpPr>
        <p:spPr>
          <a:noFill/>
        </p:spPr>
        <p:txBody>
          <a:bodyPr/>
          <a:lstStyle/>
          <a:p>
            <a:r>
              <a:rPr lang="en-US" dirty="0"/>
              <a:t>Art of Multiprocessor Programming</a:t>
            </a:r>
          </a:p>
        </p:txBody>
      </p:sp>
      <p:sp>
        <p:nvSpPr>
          <p:cNvPr id="98307" name="Slide Number Placeholder 2"/>
          <p:cNvSpPr>
            <a:spLocks noGrp="1"/>
          </p:cNvSpPr>
          <p:nvPr>
            <p:ph type="sldNum" sz="quarter" idx="11"/>
          </p:nvPr>
        </p:nvSpPr>
        <p:spPr>
          <a:noFill/>
        </p:spPr>
        <p:txBody>
          <a:bodyPr/>
          <a:lstStyle/>
          <a:p>
            <a:fld id="{C279211C-9D87-4274-BE42-1DCA80F09C53}" type="slidenum">
              <a:rPr lang="x-none" smtClean="0"/>
              <a:pPr/>
              <a:t>100</a:t>
            </a:fld>
            <a:endParaRPr lang="en-US" dirty="0"/>
          </a:p>
        </p:txBody>
      </p:sp>
      <p:sp>
        <p:nvSpPr>
          <p:cNvPr id="98308" name="Rectangle 2"/>
          <p:cNvSpPr>
            <a:spLocks noGrp="1" noChangeArrowheads="1"/>
          </p:cNvSpPr>
          <p:nvPr>
            <p:ph type="title" idx="4294967295"/>
          </p:nvPr>
        </p:nvSpPr>
        <p:spPr>
          <a:xfrm>
            <a:off x="715963" y="569913"/>
            <a:ext cx="7772400" cy="661987"/>
          </a:xfrm>
        </p:spPr>
        <p:txBody>
          <a:bodyPr/>
          <a:lstStyle/>
          <a:p>
            <a:pPr defTabSz="1008063"/>
            <a:r>
              <a:rPr lang="en-US" dirty="0"/>
              <a:t>Recursive Initialization</a:t>
            </a:r>
          </a:p>
        </p:txBody>
      </p:sp>
      <p:sp>
        <p:nvSpPr>
          <p:cNvPr id="98328" name="Line 49"/>
          <p:cNvSpPr>
            <a:spLocks noChangeShapeType="1"/>
          </p:cNvSpPr>
          <p:nvPr/>
        </p:nvSpPr>
        <p:spPr bwMode="auto">
          <a:xfrm flipV="1">
            <a:off x="1397000" y="2889250"/>
            <a:ext cx="346075" cy="414338"/>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8353" name="Text Box 55"/>
          <p:cNvSpPr txBox="1">
            <a:spLocks noChangeArrowheads="1"/>
          </p:cNvSpPr>
          <p:nvPr/>
        </p:nvSpPr>
        <p:spPr bwMode="auto">
          <a:xfrm>
            <a:off x="6680199" y="1704977"/>
            <a:ext cx="1689100" cy="366713"/>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00B0F0"/>
                </a:solidFill>
                <a:latin typeface="Arial" panose="020B0604020202020204" pitchFamily="34" charset="0"/>
                <a:cs typeface="Arial" panose="020B0604020202020204" pitchFamily="34" charset="0"/>
              </a:rPr>
              <a:t>=  3 mod 4</a:t>
            </a:r>
          </a:p>
        </p:txBody>
      </p:sp>
      <p:sp>
        <p:nvSpPr>
          <p:cNvPr id="98330" name="Text Box 66"/>
          <p:cNvSpPr txBox="1">
            <a:spLocks noChangeArrowheads="1"/>
          </p:cNvSpPr>
          <p:nvPr/>
        </p:nvSpPr>
        <p:spPr bwMode="auto">
          <a:xfrm>
            <a:off x="2001456" y="1703388"/>
            <a:ext cx="2875724"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00B0F0"/>
                </a:solidFill>
                <a:latin typeface="Arial" panose="020B0604020202020204" pitchFamily="34" charset="0"/>
                <a:cs typeface="Arial" panose="020B0604020202020204" pitchFamily="34" charset="0"/>
              </a:rPr>
              <a:t>To add 7 to the list</a:t>
            </a:r>
          </a:p>
        </p:txBody>
      </p:sp>
      <p:grpSp>
        <p:nvGrpSpPr>
          <p:cNvPr id="5" name="Group 73"/>
          <p:cNvGrpSpPr>
            <a:grpSpLocks/>
          </p:cNvGrpSpPr>
          <p:nvPr/>
        </p:nvGrpSpPr>
        <p:grpSpPr bwMode="auto">
          <a:xfrm>
            <a:off x="817563" y="4111631"/>
            <a:ext cx="4598988" cy="1179513"/>
            <a:chOff x="478" y="2898"/>
            <a:chExt cx="2897" cy="743"/>
          </a:xfrm>
        </p:grpSpPr>
        <p:sp>
          <p:nvSpPr>
            <p:cNvPr id="98347" name="AutoShape 70"/>
            <p:cNvSpPr>
              <a:spLocks noChangeArrowheads="1"/>
            </p:cNvSpPr>
            <p:nvPr/>
          </p:nvSpPr>
          <p:spPr bwMode="auto">
            <a:xfrm>
              <a:off x="478" y="2898"/>
              <a:ext cx="547" cy="241"/>
            </a:xfrm>
            <a:prstGeom prst="wedgeRoundRectCallout">
              <a:avLst>
                <a:gd name="adj1" fmla="val 62213"/>
                <a:gd name="adj2" fmla="val 127183"/>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pPr>
              <a:endParaRPr lang="en-US" dirty="0">
                <a:latin typeface="Arial" panose="020B0604020202020204" pitchFamily="34" charset="0"/>
                <a:cs typeface="Arial" panose="020B0604020202020204" pitchFamily="34" charset="0"/>
              </a:endParaRPr>
            </a:p>
          </p:txBody>
        </p:sp>
        <p:sp>
          <p:nvSpPr>
            <p:cNvPr id="98348" name="Text Box 71"/>
            <p:cNvSpPr txBox="1">
              <a:spLocks noChangeArrowheads="1"/>
            </p:cNvSpPr>
            <p:nvPr/>
          </p:nvSpPr>
          <p:spPr bwMode="auto">
            <a:xfrm>
              <a:off x="801" y="3311"/>
              <a:ext cx="2574" cy="330"/>
            </a:xfrm>
            <a:prstGeom prst="rect">
              <a:avLst/>
            </a:prstGeom>
            <a:noFill/>
            <a:ln w="9525">
              <a:noFill/>
              <a:miter lim="800000"/>
              <a:headEnd/>
              <a:tailEnd/>
            </a:ln>
          </p:spPr>
          <p:txBody>
            <a:bodyPr wrap="square">
              <a:spAutoFit/>
            </a:bodyPr>
            <a:lstStyle/>
            <a:p>
              <a:pPr algn="ctr"/>
              <a:r>
                <a:rPr lang="en-US" sz="2800" dirty="0">
                  <a:solidFill>
                    <a:srgbClr val="FF0000"/>
                  </a:solidFill>
                  <a:latin typeface="Arial" panose="020B0604020202020204" pitchFamily="34" charset="0"/>
                  <a:cs typeface="Arial" panose="020B0604020202020204" pitchFamily="34" charset="0"/>
                </a:rPr>
                <a:t>Must initialize bucket 3</a:t>
              </a:r>
            </a:p>
          </p:txBody>
        </p:sp>
      </p:grpSp>
      <p:sp>
        <p:nvSpPr>
          <p:cNvPr id="1517645" name="Text Box 77"/>
          <p:cNvSpPr txBox="1">
            <a:spLocks noChangeArrowheads="1"/>
          </p:cNvSpPr>
          <p:nvPr/>
        </p:nvSpPr>
        <p:spPr bwMode="auto">
          <a:xfrm>
            <a:off x="6049963" y="2586038"/>
            <a:ext cx="1806575" cy="363537"/>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00B0F0"/>
                </a:solidFill>
                <a:latin typeface="Arial" panose="020B0604020202020204" pitchFamily="34" charset="0"/>
                <a:cs typeface="Arial" panose="020B0604020202020204" pitchFamily="34" charset="0"/>
              </a:rPr>
              <a:t>=  1 mod 2 </a:t>
            </a:r>
          </a:p>
        </p:txBody>
      </p:sp>
      <p:sp>
        <p:nvSpPr>
          <p:cNvPr id="1517652" name="Freeform 84"/>
          <p:cNvSpPr>
            <a:spLocks/>
          </p:cNvSpPr>
          <p:nvPr/>
        </p:nvSpPr>
        <p:spPr bwMode="auto">
          <a:xfrm>
            <a:off x="5589297" y="1858964"/>
            <a:ext cx="515236" cy="578556"/>
          </a:xfrm>
          <a:custGeom>
            <a:avLst/>
            <a:gdLst>
              <a:gd name="T0" fmla="*/ 2147483647 w 844"/>
              <a:gd name="T1" fmla="*/ 2147483647 h 537"/>
              <a:gd name="T2" fmla="*/ 2147483647 w 844"/>
              <a:gd name="T3" fmla="*/ 2147483647 h 537"/>
              <a:gd name="T4" fmla="*/ 2147483647 w 844"/>
              <a:gd name="T5" fmla="*/ 2147483647 h 537"/>
              <a:gd name="T6" fmla="*/ 2147483647 w 844"/>
              <a:gd name="T7" fmla="*/ 0 h 537"/>
              <a:gd name="T8" fmla="*/ 0 60000 65536"/>
              <a:gd name="T9" fmla="*/ 0 60000 65536"/>
              <a:gd name="T10" fmla="*/ 0 60000 65536"/>
              <a:gd name="T11" fmla="*/ 0 60000 65536"/>
              <a:gd name="T12" fmla="*/ 0 w 844"/>
              <a:gd name="T13" fmla="*/ 0 h 537"/>
              <a:gd name="T14" fmla="*/ 844 w 844"/>
              <a:gd name="T15" fmla="*/ 537 h 537"/>
            </a:gdLst>
            <a:ahLst/>
            <a:cxnLst>
              <a:cxn ang="T8">
                <a:pos x="T0" y="T1"/>
              </a:cxn>
              <a:cxn ang="T9">
                <a:pos x="T2" y="T3"/>
              </a:cxn>
              <a:cxn ang="T10">
                <a:pos x="T4" y="T5"/>
              </a:cxn>
              <a:cxn ang="T11">
                <a:pos x="T6" y="T7"/>
              </a:cxn>
            </a:cxnLst>
            <a:rect l="T12" t="T13" r="T14" b="T15"/>
            <a:pathLst>
              <a:path w="844" h="537">
                <a:moveTo>
                  <a:pt x="516" y="537"/>
                </a:moveTo>
                <a:cubicBezTo>
                  <a:pt x="680" y="510"/>
                  <a:pt x="844" y="484"/>
                  <a:pt x="766" y="422"/>
                </a:cubicBezTo>
                <a:cubicBezTo>
                  <a:pt x="688" y="360"/>
                  <a:pt x="92" y="233"/>
                  <a:pt x="46" y="163"/>
                </a:cubicBezTo>
                <a:cubicBezTo>
                  <a:pt x="0" y="93"/>
                  <a:pt x="414" y="29"/>
                  <a:pt x="487" y="0"/>
                </a:cubicBezTo>
              </a:path>
            </a:pathLst>
          </a:custGeom>
          <a:noFill/>
          <a:ln w="63500" cmpd="sng">
            <a:solidFill>
              <a:schemeClr val="bg1"/>
            </a:solidFill>
            <a:round/>
            <a:headEnd type="none" w="med" len="med"/>
            <a:tailEnd type="triangle" w="med" len="med"/>
          </a:ln>
        </p:spPr>
        <p:txBody>
          <a:bodyPr wrap="square" anchor="ctr">
            <a:spAutoFit/>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1517655" name="Text Box 87"/>
          <p:cNvSpPr txBox="1">
            <a:spLocks noChangeArrowheads="1"/>
          </p:cNvSpPr>
          <p:nvPr/>
        </p:nvSpPr>
        <p:spPr bwMode="auto">
          <a:xfrm>
            <a:off x="3104285" y="3576638"/>
            <a:ext cx="4086375" cy="725583"/>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i="1" dirty="0">
                <a:solidFill>
                  <a:schemeClr val="bg1"/>
                </a:solidFill>
                <a:latin typeface="Arial" panose="020B0604020202020204" pitchFamily="34" charset="0"/>
              </a:rPr>
              <a:t>Worst-case</a:t>
            </a:r>
            <a:r>
              <a:rPr lang="en-US" dirty="0">
                <a:solidFill>
                  <a:srgbClr val="00B0F0"/>
                </a:solidFill>
                <a:latin typeface="Arial" panose="020B0604020202020204" pitchFamily="34" charset="0"/>
              </a:rPr>
              <a:t> </a:t>
            </a:r>
            <a:r>
              <a:rPr lang="en-US" i="1" dirty="0">
                <a:solidFill>
                  <a:srgbClr val="00B0F0"/>
                </a:solidFill>
                <a:latin typeface="Arial" panose="020B0604020202020204" pitchFamily="34" charset="0"/>
              </a:rPr>
              <a:t>log n</a:t>
            </a:r>
            <a:r>
              <a:rPr lang="en-US" dirty="0">
                <a:solidFill>
                  <a:srgbClr val="00B0F0"/>
                </a:solidFill>
                <a:latin typeface="Arial" panose="020B0604020202020204" pitchFamily="34" charset="0"/>
              </a:rPr>
              <a:t> depth</a:t>
            </a:r>
          </a:p>
          <a:p>
            <a:pPr algn="ctr" eaLnBrk="1" hangingPunct="1">
              <a:lnSpc>
                <a:spcPct val="70000"/>
              </a:lnSpc>
              <a:spcBef>
                <a:spcPct val="30000"/>
              </a:spcBef>
            </a:pPr>
            <a:r>
              <a:rPr lang="en-US" dirty="0">
                <a:solidFill>
                  <a:srgbClr val="00B0F0"/>
                </a:solidFill>
                <a:latin typeface="Arial" panose="020B0604020202020204" pitchFamily="34" charset="0"/>
              </a:rPr>
              <a:t>But </a:t>
            </a:r>
            <a:r>
              <a:rPr lang="en-US" i="1" dirty="0">
                <a:solidFill>
                  <a:schemeClr val="bg1"/>
                </a:solidFill>
                <a:latin typeface="Arial" panose="020B0604020202020204" pitchFamily="34" charset="0"/>
              </a:rPr>
              <a:t>expected</a:t>
            </a:r>
            <a:r>
              <a:rPr lang="en-US" dirty="0">
                <a:solidFill>
                  <a:srgbClr val="00B0F0"/>
                </a:solidFill>
                <a:latin typeface="Arial" panose="020B0604020202020204" pitchFamily="34" charset="0"/>
              </a:rPr>
              <a:t> constant depth</a:t>
            </a:r>
          </a:p>
        </p:txBody>
      </p:sp>
      <p:sp>
        <p:nvSpPr>
          <p:cNvPr id="53" name="AutoShape 86"/>
          <p:cNvSpPr>
            <a:spLocks/>
          </p:cNvSpPr>
          <p:nvPr/>
        </p:nvSpPr>
        <p:spPr bwMode="auto">
          <a:xfrm rot="5400000">
            <a:off x="4931716" y="2568576"/>
            <a:ext cx="518818" cy="1476374"/>
          </a:xfrm>
          <a:prstGeom prst="rightBrace">
            <a:avLst>
              <a:gd name="adj1" fmla="val 40408"/>
              <a:gd name="adj2" fmla="val 50000"/>
            </a:avLst>
          </a:prstGeom>
          <a:noFill/>
          <a:ln w="38100">
            <a:solidFill>
              <a:srgbClr val="00B0F0"/>
            </a:solidFill>
            <a:round/>
            <a:headEnd/>
            <a:tailEnd/>
          </a:ln>
          <a:extLst>
            <a:ext uri="{909E8E84-426E-40DD-AFC4-6F175D3DCCD1}">
              <a14:hiddenFill xmlns:a14="http://schemas.microsoft.com/office/drawing/2010/main">
                <a:solidFill>
                  <a:srgbClr val="FFFFFF"/>
                </a:solidFill>
              </a14:hiddenFill>
            </a:ext>
          </a:extLst>
        </p:spPr>
        <p:txBody>
          <a:bodyPr wrap="non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grpSp>
        <p:nvGrpSpPr>
          <p:cNvPr id="3" name="Group 2">
            <a:extLst>
              <a:ext uri="{FF2B5EF4-FFF2-40B4-BE49-F238E27FC236}">
                <a16:creationId xmlns:a16="http://schemas.microsoft.com/office/drawing/2014/main" id="{DE6DF64D-4338-16BF-541D-4AABE851074B}"/>
              </a:ext>
            </a:extLst>
          </p:cNvPr>
          <p:cNvGrpSpPr/>
          <p:nvPr/>
        </p:nvGrpSpPr>
        <p:grpSpPr>
          <a:xfrm>
            <a:off x="993380" y="3190192"/>
            <a:ext cx="473075" cy="1292166"/>
            <a:chOff x="588963" y="4010180"/>
            <a:chExt cx="473075" cy="1292166"/>
          </a:xfrm>
        </p:grpSpPr>
        <p:sp>
          <p:nvSpPr>
            <p:cNvPr id="8" name="AutoShape 6">
              <a:extLst>
                <a:ext uri="{FF2B5EF4-FFF2-40B4-BE49-F238E27FC236}">
                  <a16:creationId xmlns:a16="http://schemas.microsoft.com/office/drawing/2014/main" id="{D98E41F4-B4AD-031E-D6C8-534FBCC3CCAA}"/>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9" name="AutoShape 6">
              <a:extLst>
                <a:ext uri="{FF2B5EF4-FFF2-40B4-BE49-F238E27FC236}">
                  <a16:creationId xmlns:a16="http://schemas.microsoft.com/office/drawing/2014/main" id="{F9050E6F-466A-D84F-E3A9-DEBE0D596F0F}"/>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0" name="AutoShape 6">
              <a:extLst>
                <a:ext uri="{FF2B5EF4-FFF2-40B4-BE49-F238E27FC236}">
                  <a16:creationId xmlns:a16="http://schemas.microsoft.com/office/drawing/2014/main" id="{02CC32C1-A2F1-ADE5-D1C3-9A9D14558D99}"/>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1" name="AutoShape 6">
              <a:extLst>
                <a:ext uri="{FF2B5EF4-FFF2-40B4-BE49-F238E27FC236}">
                  <a16:creationId xmlns:a16="http://schemas.microsoft.com/office/drawing/2014/main" id="{B94C05C4-BEC5-123D-2FA8-383EBE0635D4}"/>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6" name="Group 74"/>
          <p:cNvGrpSpPr>
            <a:grpSpLocks/>
          </p:cNvGrpSpPr>
          <p:nvPr/>
        </p:nvGrpSpPr>
        <p:grpSpPr bwMode="auto">
          <a:xfrm>
            <a:off x="661193" y="3554413"/>
            <a:ext cx="6475413" cy="1104900"/>
            <a:chOff x="553" y="2889"/>
            <a:chExt cx="4079" cy="696"/>
          </a:xfrm>
        </p:grpSpPr>
        <p:sp>
          <p:nvSpPr>
            <p:cNvPr id="98345" name="AutoShape 75"/>
            <p:cNvSpPr>
              <a:spLocks noChangeArrowheads="1"/>
            </p:cNvSpPr>
            <p:nvPr/>
          </p:nvSpPr>
          <p:spPr bwMode="auto">
            <a:xfrm>
              <a:off x="703" y="2889"/>
              <a:ext cx="472" cy="167"/>
            </a:xfrm>
            <a:prstGeom prst="wedgeRoundRectCallout">
              <a:avLst>
                <a:gd name="adj1" fmla="val 108775"/>
                <a:gd name="adj2" fmla="val 213183"/>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pPr>
              <a:endParaRPr lang="en-US" dirty="0">
                <a:latin typeface="Arial" panose="020B0604020202020204" pitchFamily="34" charset="0"/>
                <a:cs typeface="Arial" panose="020B0604020202020204" pitchFamily="34" charset="0"/>
              </a:endParaRPr>
            </a:p>
          </p:txBody>
        </p:sp>
        <p:sp>
          <p:nvSpPr>
            <p:cNvPr id="98346" name="Text Box 76"/>
            <p:cNvSpPr txBox="1">
              <a:spLocks noChangeArrowheads="1"/>
            </p:cNvSpPr>
            <p:nvPr/>
          </p:nvSpPr>
          <p:spPr bwMode="auto">
            <a:xfrm>
              <a:off x="553" y="3255"/>
              <a:ext cx="4079" cy="330"/>
            </a:xfrm>
            <a:prstGeom prst="rect">
              <a:avLst/>
            </a:prstGeom>
            <a:noFill/>
            <a:ln w="9525">
              <a:noFill/>
              <a:miter lim="800000"/>
              <a:headEnd/>
              <a:tailEnd/>
            </a:ln>
          </p:spPr>
          <p:txBody>
            <a:bodyPr>
              <a:spAutoFit/>
            </a:bodyPr>
            <a:lstStyle/>
            <a:p>
              <a:pPr algn="ctr"/>
              <a:r>
                <a:rPr lang="en-US" sz="2800" dirty="0">
                  <a:solidFill>
                    <a:srgbClr val="FF0000"/>
                  </a:solidFill>
                  <a:latin typeface="Arial" panose="020B0604020202020204" pitchFamily="34" charset="0"/>
                  <a:cs typeface="Arial" panose="020B0604020202020204" pitchFamily="34" charset="0"/>
                </a:rPr>
                <a:t>Must initialize bucket 1</a:t>
              </a:r>
            </a:p>
          </p:txBody>
        </p:sp>
      </p:grpSp>
      <p:sp>
        <p:nvSpPr>
          <p:cNvPr id="21" name="AutoShape 6">
            <a:extLst>
              <a:ext uri="{FF2B5EF4-FFF2-40B4-BE49-F238E27FC236}">
                <a16:creationId xmlns:a16="http://schemas.microsoft.com/office/drawing/2014/main" id="{8FCC2935-257B-45B5-4B73-E1DB0359DE03}"/>
              </a:ext>
            </a:extLst>
          </p:cNvPr>
          <p:cNvSpPr>
            <a:spLocks noChangeArrowheads="1"/>
          </p:cNvSpPr>
          <p:nvPr/>
        </p:nvSpPr>
        <p:spPr bwMode="auto">
          <a:xfrm>
            <a:off x="1839140" y="2536288"/>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2" name="AutoShape 6">
            <a:extLst>
              <a:ext uri="{FF2B5EF4-FFF2-40B4-BE49-F238E27FC236}">
                <a16:creationId xmlns:a16="http://schemas.microsoft.com/office/drawing/2014/main" id="{F5B913D0-C911-25C6-BD5C-8FE24E70BA07}"/>
              </a:ext>
            </a:extLst>
          </p:cNvPr>
          <p:cNvSpPr>
            <a:spLocks noChangeArrowheads="1"/>
          </p:cNvSpPr>
          <p:nvPr/>
        </p:nvSpPr>
        <p:spPr bwMode="auto">
          <a:xfrm>
            <a:off x="2717991" y="253628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8</a:t>
            </a:r>
          </a:p>
        </p:txBody>
      </p:sp>
      <p:sp>
        <p:nvSpPr>
          <p:cNvPr id="23" name="AutoShape 6">
            <a:extLst>
              <a:ext uri="{FF2B5EF4-FFF2-40B4-BE49-F238E27FC236}">
                <a16:creationId xmlns:a16="http://schemas.microsoft.com/office/drawing/2014/main" id="{4696B1FB-B342-3665-19EA-1B17CCE04E31}"/>
              </a:ext>
            </a:extLst>
          </p:cNvPr>
          <p:cNvSpPr>
            <a:spLocks noChangeArrowheads="1"/>
          </p:cNvSpPr>
          <p:nvPr/>
        </p:nvSpPr>
        <p:spPr bwMode="auto">
          <a:xfrm>
            <a:off x="3596842" y="253628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12</a:t>
            </a:r>
          </a:p>
        </p:txBody>
      </p:sp>
      <p:sp>
        <p:nvSpPr>
          <p:cNvPr id="24" name="AutoShape 6">
            <a:extLst>
              <a:ext uri="{FF2B5EF4-FFF2-40B4-BE49-F238E27FC236}">
                <a16:creationId xmlns:a16="http://schemas.microsoft.com/office/drawing/2014/main" id="{2DC4CE46-CEF9-BAE1-99E5-5B7CB38BDB8C}"/>
              </a:ext>
            </a:extLst>
          </p:cNvPr>
          <p:cNvSpPr>
            <a:spLocks noChangeArrowheads="1"/>
          </p:cNvSpPr>
          <p:nvPr/>
        </p:nvSpPr>
        <p:spPr bwMode="auto">
          <a:xfrm>
            <a:off x="4475693" y="2536285"/>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6" name="AutoShape 6">
            <a:extLst>
              <a:ext uri="{FF2B5EF4-FFF2-40B4-BE49-F238E27FC236}">
                <a16:creationId xmlns:a16="http://schemas.microsoft.com/office/drawing/2014/main" id="{BFC77718-54A1-0051-46BE-D502C174C04E}"/>
              </a:ext>
            </a:extLst>
          </p:cNvPr>
          <p:cNvSpPr>
            <a:spLocks noChangeArrowheads="1"/>
          </p:cNvSpPr>
          <p:nvPr/>
        </p:nvSpPr>
        <p:spPr bwMode="auto">
          <a:xfrm>
            <a:off x="5382991" y="2548083"/>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cxnSp>
        <p:nvCxnSpPr>
          <p:cNvPr id="14" name="Straight Arrow Connector 13">
            <a:extLst>
              <a:ext uri="{FF2B5EF4-FFF2-40B4-BE49-F238E27FC236}">
                <a16:creationId xmlns:a16="http://schemas.microsoft.com/office/drawing/2014/main" id="{6D8E0BE2-A3B2-5FF8-C049-B9C28E1F7BC6}"/>
              </a:ext>
            </a:extLst>
          </p:cNvPr>
          <p:cNvCxnSpPr>
            <a:cxnSpLocks/>
          </p:cNvCxnSpPr>
          <p:nvPr/>
        </p:nvCxnSpPr>
        <p:spPr bwMode="auto">
          <a:xfrm flipV="1">
            <a:off x="2414806" y="2716662"/>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73991354-34BD-5625-6FE5-2AB0D38B0B05}"/>
              </a:ext>
            </a:extLst>
          </p:cNvPr>
          <p:cNvCxnSpPr>
            <a:cxnSpLocks/>
          </p:cNvCxnSpPr>
          <p:nvPr/>
        </p:nvCxnSpPr>
        <p:spPr bwMode="auto">
          <a:xfrm flipV="1">
            <a:off x="3290590" y="2716662"/>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431C7E2C-5D91-A1DB-94AD-C3EB987678A8}"/>
              </a:ext>
            </a:extLst>
          </p:cNvPr>
          <p:cNvCxnSpPr>
            <a:cxnSpLocks/>
          </p:cNvCxnSpPr>
          <p:nvPr/>
        </p:nvCxnSpPr>
        <p:spPr bwMode="auto">
          <a:xfrm flipV="1">
            <a:off x="4166374" y="2716662"/>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0DBEED59-F085-FD9F-35C4-C40481866DC4}"/>
              </a:ext>
            </a:extLst>
          </p:cNvPr>
          <p:cNvCxnSpPr>
            <a:cxnSpLocks/>
          </p:cNvCxnSpPr>
          <p:nvPr/>
        </p:nvCxnSpPr>
        <p:spPr bwMode="auto">
          <a:xfrm flipV="1">
            <a:off x="5042158" y="2716662"/>
            <a:ext cx="303185" cy="1"/>
          </a:xfrm>
          <a:prstGeom prst="straightConnector1">
            <a:avLst/>
          </a:prstGeom>
          <a:noFill/>
          <a:ln w="57150" cap="flat" cmpd="sng" algn="ctr">
            <a:solidFill>
              <a:schemeClr val="bg1"/>
            </a:solidFill>
            <a:prstDash val="solid"/>
            <a:round/>
            <a:headEnd type="none" w="med" len="med"/>
            <a:tailEnd type="triangle"/>
          </a:ln>
          <a:effectLst/>
        </p:spPr>
      </p:cxnSp>
      <p:sp>
        <p:nvSpPr>
          <p:cNvPr id="47" name="AutoShape 6">
            <a:extLst>
              <a:ext uri="{FF2B5EF4-FFF2-40B4-BE49-F238E27FC236}">
                <a16:creationId xmlns:a16="http://schemas.microsoft.com/office/drawing/2014/main" id="{12D51004-3BF5-B69D-7C67-631D04DC354C}"/>
              </a:ext>
            </a:extLst>
          </p:cNvPr>
          <p:cNvSpPr>
            <a:spLocks noChangeArrowheads="1"/>
          </p:cNvSpPr>
          <p:nvPr/>
        </p:nvSpPr>
        <p:spPr bwMode="auto">
          <a:xfrm>
            <a:off x="6104533" y="169269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3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176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176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176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53" grpId="0"/>
      <p:bldP spid="1517645" grpId="0"/>
      <p:bldP spid="1517652" grpId="0" animBg="1"/>
      <p:bldP spid="1517655" grpId="0"/>
      <p:bldP spid="53" grpId="0" animBg="1"/>
      <p:bldP spid="24" grpId="0" animBg="1"/>
      <p:bldP spid="26" grpId="0" animBg="1"/>
      <p:bldP spid="47"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ooter Placeholder 1"/>
          <p:cNvSpPr>
            <a:spLocks noGrp="1"/>
          </p:cNvSpPr>
          <p:nvPr>
            <p:ph type="ftr" sz="quarter" idx="10"/>
          </p:nvPr>
        </p:nvSpPr>
        <p:spPr>
          <a:noFill/>
        </p:spPr>
        <p:txBody>
          <a:bodyPr/>
          <a:lstStyle/>
          <a:p>
            <a:r>
              <a:rPr lang="en-US" dirty="0"/>
              <a:t>Art of Multiprocessor Programming</a:t>
            </a:r>
          </a:p>
        </p:txBody>
      </p:sp>
      <p:sp>
        <p:nvSpPr>
          <p:cNvPr id="99331" name="Slide Number Placeholder 2"/>
          <p:cNvSpPr>
            <a:spLocks noGrp="1"/>
          </p:cNvSpPr>
          <p:nvPr>
            <p:ph type="sldNum" sz="quarter" idx="11"/>
          </p:nvPr>
        </p:nvSpPr>
        <p:spPr>
          <a:noFill/>
        </p:spPr>
        <p:txBody>
          <a:bodyPr/>
          <a:lstStyle/>
          <a:p>
            <a:fld id="{C1B2BAA5-2DE9-4C97-9509-389AF3DEBA70}" type="slidenum">
              <a:rPr lang="x-none" smtClean="0"/>
              <a:pPr/>
              <a:t>101</a:t>
            </a:fld>
            <a:endParaRPr lang="en-US" dirty="0"/>
          </a:p>
        </p:txBody>
      </p:sp>
      <p:sp>
        <p:nvSpPr>
          <p:cNvPr id="99332" name="Rectangle 3"/>
          <p:cNvSpPr>
            <a:spLocks noGrp="1" noChangeArrowheads="1"/>
          </p:cNvSpPr>
          <p:nvPr>
            <p:ph type="title" idx="4294967295"/>
          </p:nvPr>
        </p:nvSpPr>
        <p:spPr/>
        <p:txBody>
          <a:bodyPr/>
          <a:lstStyle/>
          <a:p>
            <a:r>
              <a:rPr lang="en-US" dirty="0"/>
              <a:t>Lock-Free List</a:t>
            </a:r>
          </a:p>
        </p:txBody>
      </p:sp>
      <p:sp>
        <p:nvSpPr>
          <p:cNvPr id="99333" name="Text Box 4"/>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reverse</a:t>
            </a:r>
            <a:r>
              <a:rPr lang="en-US" b="0" dirty="0">
                <a:solidFill>
                  <a:srgbClr val="D4D4D4"/>
                </a:solidFill>
                <a:effectLst/>
                <a:latin typeface="Consolas" panose="020B0609020204030204" pitchFamily="49" charset="0"/>
              </a:rPr>
              <a:t>(key | </a:t>
            </a:r>
            <a:r>
              <a:rPr lang="en-US" b="0" dirty="0">
                <a:solidFill>
                  <a:srgbClr val="B5CEA8"/>
                </a:solidFill>
                <a:effectLst/>
                <a:latin typeface="Consolas" panose="020B0609020204030204" pitchFamily="49" charset="0"/>
              </a:rPr>
              <a:t>0x80000000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a:p>
            <a:pPr algn="l"/>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makeSentinelKey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reverse</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DC5FBE8A-B891-2D80-2648-5D71C75D5B78}"/>
              </a:ext>
            </a:extLst>
          </p:cNvPr>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reverse</a:t>
            </a:r>
            <a:r>
              <a:rPr lang="en-US" b="0" dirty="0">
                <a:solidFill>
                  <a:srgbClr val="D4D4D4"/>
                </a:solidFill>
                <a:effectLst/>
                <a:latin typeface="Consolas" panose="020B0609020204030204" pitchFamily="49" charset="0"/>
              </a:rPr>
              <a:t>(key | </a:t>
            </a:r>
            <a:r>
              <a:rPr lang="en-US" b="0" dirty="0">
                <a:solidFill>
                  <a:srgbClr val="B5CEA8"/>
                </a:solidFill>
                <a:effectLst/>
                <a:latin typeface="Consolas" panose="020B0609020204030204" pitchFamily="49" charset="0"/>
              </a:rPr>
              <a:t>0x80000000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a:p>
            <a:pPr algn="l"/>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makeSentinelKey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reverse</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a:t>
            </a:r>
          </a:p>
        </p:txBody>
      </p:sp>
      <p:sp>
        <p:nvSpPr>
          <p:cNvPr id="100354" name="Footer Placeholder 1"/>
          <p:cNvSpPr>
            <a:spLocks noGrp="1"/>
          </p:cNvSpPr>
          <p:nvPr>
            <p:ph type="ftr" sz="quarter" idx="10"/>
          </p:nvPr>
        </p:nvSpPr>
        <p:spPr>
          <a:noFill/>
        </p:spPr>
        <p:txBody>
          <a:bodyPr/>
          <a:lstStyle/>
          <a:p>
            <a:r>
              <a:rPr lang="en-US" dirty="0"/>
              <a:t>Art of Multiprocessor Programming</a:t>
            </a:r>
          </a:p>
        </p:txBody>
      </p:sp>
      <p:sp>
        <p:nvSpPr>
          <p:cNvPr id="100355" name="Slide Number Placeholder 2"/>
          <p:cNvSpPr>
            <a:spLocks noGrp="1"/>
          </p:cNvSpPr>
          <p:nvPr>
            <p:ph type="sldNum" sz="quarter" idx="11"/>
          </p:nvPr>
        </p:nvSpPr>
        <p:spPr>
          <a:noFill/>
        </p:spPr>
        <p:txBody>
          <a:bodyPr/>
          <a:lstStyle/>
          <a:p>
            <a:fld id="{FA89B167-C3B6-43E6-878A-BD0BC8F4EA86}" type="slidenum">
              <a:rPr lang="x-none" smtClean="0"/>
              <a:pPr/>
              <a:t>102</a:t>
            </a:fld>
            <a:endParaRPr lang="en-US" dirty="0"/>
          </a:p>
        </p:txBody>
      </p:sp>
      <p:sp>
        <p:nvSpPr>
          <p:cNvPr id="100356" name="Rectangle 3"/>
          <p:cNvSpPr>
            <a:spLocks noGrp="1" noChangeArrowheads="1"/>
          </p:cNvSpPr>
          <p:nvPr>
            <p:ph type="title" idx="4294967295"/>
          </p:nvPr>
        </p:nvSpPr>
        <p:spPr/>
        <p:txBody>
          <a:bodyPr/>
          <a:lstStyle/>
          <a:p>
            <a:r>
              <a:rPr lang="en-US" dirty="0"/>
              <a:t>Lock-Free List</a:t>
            </a:r>
          </a:p>
        </p:txBody>
      </p:sp>
      <p:sp>
        <p:nvSpPr>
          <p:cNvPr id="100358" name="Text Box 5"/>
          <p:cNvSpPr txBox="1">
            <a:spLocks noChangeArrowheads="1"/>
          </p:cNvSpPr>
          <p:nvPr/>
        </p:nvSpPr>
        <p:spPr bwMode="auto">
          <a:xfrm>
            <a:off x="1546225" y="4614863"/>
            <a:ext cx="6475413" cy="1066800"/>
          </a:xfrm>
          <a:prstGeom prst="rect">
            <a:avLst/>
          </a:prstGeom>
          <a:noFill/>
          <a:ln w="38100">
            <a:solidFill>
              <a:srgbClr val="FF0000"/>
            </a:solidFill>
            <a:miter lim="800000"/>
            <a:headEnd/>
            <a:tailEnd/>
          </a:ln>
        </p:spPr>
        <p:txBody>
          <a:bodyPr>
            <a:spAutoFit/>
          </a:bodyPr>
          <a:lstStyle/>
          <a:p>
            <a:pPr algn="ctr"/>
            <a:r>
              <a:rPr lang="en-US" sz="3200" dirty="0">
                <a:solidFill>
                  <a:srgbClr val="FFFF00"/>
                </a:solidFill>
                <a:latin typeface="Arial" panose="020B0604020202020204" pitchFamily="34" charset="0"/>
                <a:cs typeface="Arial" panose="020B0604020202020204" pitchFamily="34" charset="0"/>
              </a:rPr>
              <a:t>Regular key: set high-order bit to 1 and reverse</a:t>
            </a:r>
          </a:p>
        </p:txBody>
      </p:sp>
      <p:sp>
        <p:nvSpPr>
          <p:cNvPr id="100359" name="AutoShape 6"/>
          <p:cNvSpPr>
            <a:spLocks noChangeArrowheads="1"/>
          </p:cNvSpPr>
          <p:nvPr/>
        </p:nvSpPr>
        <p:spPr bwMode="auto">
          <a:xfrm>
            <a:off x="766763" y="2039938"/>
            <a:ext cx="6748462" cy="822325"/>
          </a:xfrm>
          <a:prstGeom prst="wedgeRoundRectCallout">
            <a:avLst>
              <a:gd name="adj1" fmla="val 1329"/>
              <a:gd name="adj2" fmla="val 21138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68E780B5-2703-DEDA-7A16-EBE253D36209}"/>
              </a:ext>
            </a:extLst>
          </p:cNvPr>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reverse</a:t>
            </a:r>
            <a:r>
              <a:rPr lang="en-US" b="0" dirty="0">
                <a:solidFill>
                  <a:srgbClr val="D4D4D4"/>
                </a:solidFill>
                <a:effectLst/>
                <a:latin typeface="Consolas" panose="020B0609020204030204" pitchFamily="49" charset="0"/>
              </a:rPr>
              <a:t>(key | </a:t>
            </a:r>
            <a:r>
              <a:rPr lang="en-US" b="0" dirty="0">
                <a:solidFill>
                  <a:srgbClr val="B5CEA8"/>
                </a:solidFill>
                <a:effectLst/>
                <a:latin typeface="Consolas" panose="020B0609020204030204" pitchFamily="49" charset="0"/>
              </a:rPr>
              <a:t>0x80000000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a:p>
            <a:pPr algn="l"/>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makeSentinelKey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reverse</a:t>
            </a:r>
            <a:r>
              <a:rPr lang="en-US" b="0" dirty="0">
                <a:solidFill>
                  <a:srgbClr val="D4D4D4"/>
                </a:solidFill>
                <a:effectLst/>
                <a:latin typeface="Consolas" panose="020B0609020204030204" pitchFamily="49" charset="0"/>
              </a:rPr>
              <a:t>(key);</a:t>
            </a:r>
          </a:p>
          <a:p>
            <a:pPr algn="l"/>
            <a:r>
              <a:rPr lang="en-US" b="0" dirty="0">
                <a:solidFill>
                  <a:srgbClr val="D4D4D4"/>
                </a:solidFill>
                <a:effectLst/>
                <a:latin typeface="Consolas" panose="020B0609020204030204" pitchFamily="49" charset="0"/>
              </a:rPr>
              <a:t>}</a:t>
            </a:r>
          </a:p>
        </p:txBody>
      </p:sp>
      <p:sp>
        <p:nvSpPr>
          <p:cNvPr id="101378" name="Footer Placeholder 1"/>
          <p:cNvSpPr>
            <a:spLocks noGrp="1"/>
          </p:cNvSpPr>
          <p:nvPr>
            <p:ph type="ftr" sz="quarter" idx="10"/>
          </p:nvPr>
        </p:nvSpPr>
        <p:spPr>
          <a:noFill/>
        </p:spPr>
        <p:txBody>
          <a:bodyPr/>
          <a:lstStyle/>
          <a:p>
            <a:r>
              <a:rPr lang="en-US" dirty="0"/>
              <a:t>Art of Multiprocessor Programming</a:t>
            </a:r>
          </a:p>
        </p:txBody>
      </p:sp>
      <p:sp>
        <p:nvSpPr>
          <p:cNvPr id="101379" name="Slide Number Placeholder 2"/>
          <p:cNvSpPr>
            <a:spLocks noGrp="1"/>
          </p:cNvSpPr>
          <p:nvPr>
            <p:ph type="sldNum" sz="quarter" idx="11"/>
          </p:nvPr>
        </p:nvSpPr>
        <p:spPr>
          <a:noFill/>
        </p:spPr>
        <p:txBody>
          <a:bodyPr/>
          <a:lstStyle/>
          <a:p>
            <a:fld id="{65369519-1C9A-43CD-8952-1C7113E9B856}" type="slidenum">
              <a:rPr lang="x-none" smtClean="0"/>
              <a:pPr/>
              <a:t>103</a:t>
            </a:fld>
            <a:endParaRPr lang="en-US" dirty="0"/>
          </a:p>
        </p:txBody>
      </p:sp>
      <p:sp>
        <p:nvSpPr>
          <p:cNvPr id="101380" name="Rectangle 3"/>
          <p:cNvSpPr>
            <a:spLocks noGrp="1" noChangeArrowheads="1"/>
          </p:cNvSpPr>
          <p:nvPr>
            <p:ph type="title" idx="4294967295"/>
          </p:nvPr>
        </p:nvSpPr>
        <p:spPr/>
        <p:txBody>
          <a:bodyPr/>
          <a:lstStyle/>
          <a:p>
            <a:r>
              <a:rPr lang="en-US" dirty="0"/>
              <a:t>Lock-Free List</a:t>
            </a:r>
          </a:p>
        </p:txBody>
      </p:sp>
      <p:sp>
        <p:nvSpPr>
          <p:cNvPr id="101382" name="Text Box 5"/>
          <p:cNvSpPr txBox="1">
            <a:spLocks noChangeArrowheads="1"/>
          </p:cNvSpPr>
          <p:nvPr/>
        </p:nvSpPr>
        <p:spPr bwMode="auto">
          <a:xfrm>
            <a:off x="269081" y="4783842"/>
            <a:ext cx="7772400"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Sentinel key: simply reverse (high-order bit is 0)</a:t>
            </a:r>
          </a:p>
        </p:txBody>
      </p:sp>
      <p:sp>
        <p:nvSpPr>
          <p:cNvPr id="101383" name="AutoShape 6"/>
          <p:cNvSpPr>
            <a:spLocks noChangeArrowheads="1"/>
          </p:cNvSpPr>
          <p:nvPr/>
        </p:nvSpPr>
        <p:spPr bwMode="auto">
          <a:xfrm>
            <a:off x="781050" y="3046413"/>
            <a:ext cx="5407099" cy="1035050"/>
          </a:xfrm>
          <a:prstGeom prst="wedgeRoundRectCallout">
            <a:avLst>
              <a:gd name="adj1" fmla="val 5847"/>
              <a:gd name="adj2" fmla="val 12086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oter Placeholder 1"/>
          <p:cNvSpPr>
            <a:spLocks noGrp="1"/>
          </p:cNvSpPr>
          <p:nvPr>
            <p:ph type="ftr" sz="quarter" idx="10"/>
          </p:nvPr>
        </p:nvSpPr>
        <p:spPr>
          <a:noFill/>
        </p:spPr>
        <p:txBody>
          <a:bodyPr/>
          <a:lstStyle/>
          <a:p>
            <a:r>
              <a:rPr lang="en-US" dirty="0"/>
              <a:t>Art of Multiprocessor Programming</a:t>
            </a:r>
          </a:p>
        </p:txBody>
      </p:sp>
      <p:sp>
        <p:nvSpPr>
          <p:cNvPr id="102403" name="Slide Number Placeholder 2"/>
          <p:cNvSpPr>
            <a:spLocks noGrp="1"/>
          </p:cNvSpPr>
          <p:nvPr>
            <p:ph type="sldNum" sz="quarter" idx="11"/>
          </p:nvPr>
        </p:nvSpPr>
        <p:spPr>
          <a:noFill/>
        </p:spPr>
        <p:txBody>
          <a:bodyPr/>
          <a:lstStyle/>
          <a:p>
            <a:fld id="{49BD1C68-D49C-4148-A6FD-2C63A9D1DAB0}" type="slidenum">
              <a:rPr lang="x-none" smtClean="0"/>
              <a:pPr/>
              <a:t>104</a:t>
            </a:fld>
            <a:endParaRPr lang="en-US" dirty="0"/>
          </a:p>
        </p:txBody>
      </p:sp>
      <p:sp>
        <p:nvSpPr>
          <p:cNvPr id="102404" name="Rectangle 2"/>
          <p:cNvSpPr>
            <a:spLocks noGrp="1" noChangeArrowheads="1"/>
          </p:cNvSpPr>
          <p:nvPr>
            <p:ph type="title" idx="4294967295"/>
          </p:nvPr>
        </p:nvSpPr>
        <p:spPr/>
        <p:txBody>
          <a:bodyPr/>
          <a:lstStyle/>
          <a:p>
            <a:r>
              <a:rPr lang="en-US" dirty="0"/>
              <a:t>Main List</a:t>
            </a:r>
          </a:p>
        </p:txBody>
      </p:sp>
      <p:sp>
        <p:nvSpPr>
          <p:cNvPr id="2" name="TextBox 1">
            <a:extLst>
              <a:ext uri="{FF2B5EF4-FFF2-40B4-BE49-F238E27FC236}">
                <a16:creationId xmlns:a16="http://schemas.microsoft.com/office/drawing/2014/main" id="{48B58921-FBCB-44C7-B07E-925967B36750}"/>
              </a:ext>
            </a:extLst>
          </p:cNvPr>
          <p:cNvSpPr txBox="1"/>
          <p:nvPr/>
        </p:nvSpPr>
        <p:spPr bwMode="auto">
          <a:xfrm>
            <a:off x="1608351" y="2760096"/>
            <a:ext cx="574388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Lock-Free List from earlier lectures</a:t>
            </a:r>
          </a:p>
        </p:txBody>
      </p:sp>
      <p:sp>
        <p:nvSpPr>
          <p:cNvPr id="3" name="TextBox 2">
            <a:extLst>
              <a:ext uri="{FF2B5EF4-FFF2-40B4-BE49-F238E27FC236}">
                <a16:creationId xmlns:a16="http://schemas.microsoft.com/office/drawing/2014/main" id="{5633A240-758A-9F1C-41FC-5D07DC254A25}"/>
              </a:ext>
            </a:extLst>
          </p:cNvPr>
          <p:cNvSpPr txBox="1"/>
          <p:nvPr/>
        </p:nvSpPr>
        <p:spPr bwMode="auto">
          <a:xfrm>
            <a:off x="1679718" y="4242638"/>
            <a:ext cx="354295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With minor variations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Footer Placeholder 1"/>
          <p:cNvSpPr>
            <a:spLocks noGrp="1"/>
          </p:cNvSpPr>
          <p:nvPr>
            <p:ph type="ftr" sz="quarter" idx="10"/>
          </p:nvPr>
        </p:nvSpPr>
        <p:spPr>
          <a:noFill/>
        </p:spPr>
        <p:txBody>
          <a:bodyPr/>
          <a:lstStyle/>
          <a:p>
            <a:r>
              <a:rPr lang="en-US" dirty="0"/>
              <a:t>Art of Multiprocessor Programming</a:t>
            </a:r>
          </a:p>
        </p:txBody>
      </p:sp>
      <p:sp>
        <p:nvSpPr>
          <p:cNvPr id="103427" name="Slide Number Placeholder 2"/>
          <p:cNvSpPr>
            <a:spLocks noGrp="1"/>
          </p:cNvSpPr>
          <p:nvPr>
            <p:ph type="sldNum" sz="quarter" idx="11"/>
          </p:nvPr>
        </p:nvSpPr>
        <p:spPr>
          <a:noFill/>
        </p:spPr>
        <p:txBody>
          <a:bodyPr/>
          <a:lstStyle/>
          <a:p>
            <a:fld id="{4E7E40AA-D33B-4F0D-A81C-7EAE3A5B0482}" type="slidenum">
              <a:rPr lang="x-none" smtClean="0"/>
              <a:pPr/>
              <a:t>105</a:t>
            </a:fld>
            <a:endParaRPr lang="en-US" dirty="0"/>
          </a:p>
        </p:txBody>
      </p:sp>
      <p:sp>
        <p:nvSpPr>
          <p:cNvPr id="103428" name="Rectangle 3"/>
          <p:cNvSpPr>
            <a:spLocks noGrp="1" noChangeArrowheads="1"/>
          </p:cNvSpPr>
          <p:nvPr>
            <p:ph type="title" idx="4294967295"/>
          </p:nvPr>
        </p:nvSpPr>
        <p:spPr/>
        <p:txBody>
          <a:bodyPr/>
          <a:lstStyle/>
          <a:p>
            <a:r>
              <a:rPr lang="en-US" dirty="0"/>
              <a:t>Lock-Free List</a:t>
            </a:r>
          </a:p>
        </p:txBody>
      </p:sp>
      <p:sp>
        <p:nvSpPr>
          <p:cNvPr id="103429" name="Text Box 4"/>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parent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90DF237E-F5FA-2632-AA6B-F86495AFA9BF}"/>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parent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04450" name="Footer Placeholder 1"/>
          <p:cNvSpPr>
            <a:spLocks noGrp="1"/>
          </p:cNvSpPr>
          <p:nvPr>
            <p:ph type="ftr" sz="quarter" idx="10"/>
          </p:nvPr>
        </p:nvSpPr>
        <p:spPr>
          <a:noFill/>
        </p:spPr>
        <p:txBody>
          <a:bodyPr/>
          <a:lstStyle/>
          <a:p>
            <a:r>
              <a:rPr lang="en-US" dirty="0"/>
              <a:t>Art of Multiprocessor Programming</a:t>
            </a:r>
          </a:p>
        </p:txBody>
      </p:sp>
      <p:sp>
        <p:nvSpPr>
          <p:cNvPr id="104451" name="Slide Number Placeholder 2"/>
          <p:cNvSpPr>
            <a:spLocks noGrp="1"/>
          </p:cNvSpPr>
          <p:nvPr>
            <p:ph type="sldNum" sz="quarter" idx="11"/>
          </p:nvPr>
        </p:nvSpPr>
        <p:spPr>
          <a:noFill/>
        </p:spPr>
        <p:txBody>
          <a:bodyPr/>
          <a:lstStyle/>
          <a:p>
            <a:fld id="{23C09EB0-0296-4227-9637-9001AC67DA5E}" type="slidenum">
              <a:rPr lang="x-none" smtClean="0"/>
              <a:pPr/>
              <a:t>106</a:t>
            </a:fld>
            <a:endParaRPr lang="en-US" dirty="0"/>
          </a:p>
        </p:txBody>
      </p:sp>
      <p:sp>
        <p:nvSpPr>
          <p:cNvPr id="104452" name="Rectangle 3"/>
          <p:cNvSpPr>
            <a:spLocks noGrp="1" noChangeArrowheads="1"/>
          </p:cNvSpPr>
          <p:nvPr>
            <p:ph type="title" idx="4294967295"/>
          </p:nvPr>
        </p:nvSpPr>
        <p:spPr/>
        <p:txBody>
          <a:bodyPr/>
          <a:lstStyle/>
          <a:p>
            <a:r>
              <a:rPr lang="en-US" dirty="0"/>
              <a:t>Lock-Free List</a:t>
            </a:r>
          </a:p>
        </p:txBody>
      </p:sp>
      <p:sp>
        <p:nvSpPr>
          <p:cNvPr id="104454" name="Text Box 5"/>
          <p:cNvSpPr txBox="1">
            <a:spLocks noChangeArrowheads="1"/>
          </p:cNvSpPr>
          <p:nvPr/>
        </p:nvSpPr>
        <p:spPr bwMode="auto">
          <a:xfrm>
            <a:off x="1979832" y="4233910"/>
            <a:ext cx="5441510"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Change: </a:t>
            </a:r>
            <a:r>
              <a:rPr lang="en-US" sz="2800" dirty="0">
                <a:solidFill>
                  <a:schemeClr val="bg1"/>
                </a:solidFill>
                <a:latin typeface="Consolas" panose="020B0609020204030204" pitchFamily="49" charset="0"/>
                <a:cs typeface="Arial" panose="020B0604020202020204" pitchFamily="34" charset="0"/>
              </a:rPr>
              <a:t>add()</a:t>
            </a:r>
            <a:r>
              <a:rPr lang="en-US" sz="2800" dirty="0">
                <a:solidFill>
                  <a:srgbClr val="FFFF00"/>
                </a:solidFill>
                <a:latin typeface="Arial" panose="020B0604020202020204" pitchFamily="34" charset="0"/>
                <a:cs typeface="Arial" panose="020B0604020202020204" pitchFamily="34" charset="0"/>
              </a:rPr>
              <a:t> takes key argument</a:t>
            </a:r>
          </a:p>
        </p:txBody>
      </p:sp>
      <p:sp>
        <p:nvSpPr>
          <p:cNvPr id="104455" name="AutoShape 6"/>
          <p:cNvSpPr>
            <a:spLocks noChangeArrowheads="1"/>
          </p:cNvSpPr>
          <p:nvPr/>
        </p:nvSpPr>
        <p:spPr bwMode="auto">
          <a:xfrm>
            <a:off x="904875" y="2374900"/>
            <a:ext cx="6748463" cy="822325"/>
          </a:xfrm>
          <a:prstGeom prst="wedgeRoundRectCallout">
            <a:avLst>
              <a:gd name="adj1" fmla="val -718"/>
              <a:gd name="adj2" fmla="val 17065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6137D43B-E608-7E13-9DE7-3E1F24E9DA61}"/>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parent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05474" name="Footer Placeholder 1"/>
          <p:cNvSpPr>
            <a:spLocks noGrp="1"/>
          </p:cNvSpPr>
          <p:nvPr>
            <p:ph type="ftr" sz="quarter" idx="10"/>
          </p:nvPr>
        </p:nvSpPr>
        <p:spPr>
          <a:noFill/>
        </p:spPr>
        <p:txBody>
          <a:bodyPr/>
          <a:lstStyle/>
          <a:p>
            <a:r>
              <a:rPr lang="en-US" dirty="0"/>
              <a:t>Art of Multiprocessor Programming</a:t>
            </a:r>
          </a:p>
        </p:txBody>
      </p:sp>
      <p:sp>
        <p:nvSpPr>
          <p:cNvPr id="105475" name="Slide Number Placeholder 2"/>
          <p:cNvSpPr>
            <a:spLocks noGrp="1"/>
          </p:cNvSpPr>
          <p:nvPr>
            <p:ph type="sldNum" sz="quarter" idx="11"/>
          </p:nvPr>
        </p:nvSpPr>
        <p:spPr>
          <a:noFill/>
        </p:spPr>
        <p:txBody>
          <a:bodyPr/>
          <a:lstStyle/>
          <a:p>
            <a:fld id="{9258A22C-F744-4356-B941-94A02EA7FC51}" type="slidenum">
              <a:rPr lang="x-none" smtClean="0"/>
              <a:pPr/>
              <a:t>107</a:t>
            </a:fld>
            <a:endParaRPr lang="en-US" dirty="0"/>
          </a:p>
        </p:txBody>
      </p:sp>
      <p:sp>
        <p:nvSpPr>
          <p:cNvPr id="105476" name="Rectangle 3"/>
          <p:cNvSpPr>
            <a:spLocks noGrp="1" noChangeArrowheads="1"/>
          </p:cNvSpPr>
          <p:nvPr>
            <p:ph type="title" idx="4294967295"/>
          </p:nvPr>
        </p:nvSpPr>
        <p:spPr/>
        <p:txBody>
          <a:bodyPr/>
          <a:lstStyle/>
          <a:p>
            <a:r>
              <a:rPr lang="en-US" dirty="0"/>
              <a:t>Lock-Free List</a:t>
            </a:r>
          </a:p>
        </p:txBody>
      </p:sp>
      <p:sp>
        <p:nvSpPr>
          <p:cNvPr id="105478" name="Text Box 5"/>
          <p:cNvSpPr txBox="1">
            <a:spLocks noChangeArrowheads="1"/>
          </p:cNvSpPr>
          <p:nvPr/>
        </p:nvSpPr>
        <p:spPr bwMode="auto">
          <a:xfrm>
            <a:off x="551656" y="2400955"/>
            <a:ext cx="7888288"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Inserts sentinel with key if not already present …</a:t>
            </a:r>
          </a:p>
        </p:txBody>
      </p:sp>
      <p:sp>
        <p:nvSpPr>
          <p:cNvPr id="105479" name="AutoShape 6"/>
          <p:cNvSpPr>
            <a:spLocks noChangeArrowheads="1"/>
          </p:cNvSpPr>
          <p:nvPr/>
        </p:nvSpPr>
        <p:spPr bwMode="auto">
          <a:xfrm>
            <a:off x="919163" y="3790950"/>
            <a:ext cx="6748462" cy="1247775"/>
          </a:xfrm>
          <a:prstGeom prst="wedgeRoundRectCallout">
            <a:avLst>
              <a:gd name="adj1" fmla="val -14269"/>
              <a:gd name="adj2" fmla="val -10967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A9BDA0F6-5F20-F6B3-9438-A867F3453A9A}"/>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parent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06498" name="Footer Placeholder 1"/>
          <p:cNvSpPr>
            <a:spLocks noGrp="1"/>
          </p:cNvSpPr>
          <p:nvPr>
            <p:ph type="ftr" sz="quarter" idx="10"/>
          </p:nvPr>
        </p:nvSpPr>
        <p:spPr>
          <a:noFill/>
        </p:spPr>
        <p:txBody>
          <a:bodyPr/>
          <a:lstStyle/>
          <a:p>
            <a:r>
              <a:rPr lang="en-US" dirty="0"/>
              <a:t>Art of Multiprocessor Programming</a:t>
            </a:r>
          </a:p>
        </p:txBody>
      </p:sp>
      <p:sp>
        <p:nvSpPr>
          <p:cNvPr id="106499" name="Slide Number Placeholder 2"/>
          <p:cNvSpPr>
            <a:spLocks noGrp="1"/>
          </p:cNvSpPr>
          <p:nvPr>
            <p:ph type="sldNum" sz="quarter" idx="11"/>
          </p:nvPr>
        </p:nvSpPr>
        <p:spPr>
          <a:noFill/>
        </p:spPr>
        <p:txBody>
          <a:bodyPr/>
          <a:lstStyle/>
          <a:p>
            <a:fld id="{9CA64AEC-13E0-47F7-8133-7F1ACC967BF4}" type="slidenum">
              <a:rPr lang="x-none" smtClean="0"/>
              <a:pPr/>
              <a:t>108</a:t>
            </a:fld>
            <a:endParaRPr lang="en-US" dirty="0"/>
          </a:p>
        </p:txBody>
      </p:sp>
      <p:sp>
        <p:nvSpPr>
          <p:cNvPr id="106500" name="Rectangle 3"/>
          <p:cNvSpPr>
            <a:spLocks noGrp="1" noChangeArrowheads="1"/>
          </p:cNvSpPr>
          <p:nvPr>
            <p:ph type="title" idx="4294967295"/>
          </p:nvPr>
        </p:nvSpPr>
        <p:spPr/>
        <p:txBody>
          <a:bodyPr/>
          <a:lstStyle/>
          <a:p>
            <a:r>
              <a:rPr lang="en-US" dirty="0"/>
              <a:t>Lock-Free List</a:t>
            </a:r>
          </a:p>
        </p:txBody>
      </p:sp>
      <p:sp>
        <p:nvSpPr>
          <p:cNvPr id="106502" name="Text Box 5"/>
          <p:cNvSpPr txBox="1">
            <a:spLocks noChangeArrowheads="1"/>
          </p:cNvSpPr>
          <p:nvPr/>
        </p:nvSpPr>
        <p:spPr bwMode="auto">
          <a:xfrm>
            <a:off x="411681" y="1970068"/>
            <a:ext cx="6475413" cy="954107"/>
          </a:xfrm>
          <a:prstGeom prst="rect">
            <a:avLst/>
          </a:prstGeom>
          <a:solidFill>
            <a:schemeClr val="tx1">
              <a:alpha val="89803"/>
            </a:schemeClr>
          </a:solidFill>
          <a:ln w="38100">
            <a:solidFill>
              <a:srgbClr val="FF0000"/>
            </a:solidFill>
            <a:miter lim="800000"/>
            <a:headEnd/>
            <a:tailEnd/>
          </a:ln>
        </p:spPr>
        <p:txBody>
          <a:bodyPr>
            <a:spAutoFit/>
          </a:bodyPr>
          <a:lstStyle/>
          <a:p>
            <a:pPr algn="ctr"/>
            <a:r>
              <a:rPr lang="en-US" sz="2800" dirty="0">
                <a:solidFill>
                  <a:srgbClr val="FFFF00"/>
                </a:solidFill>
                <a:latin typeface="Arial" panose="020B0604020202020204" pitchFamily="34" charset="0"/>
                <a:cs typeface="Arial" panose="020B0604020202020204" pitchFamily="34" charset="0"/>
              </a:rPr>
              <a:t>… returns new list starting with sentinel (shares with parent)</a:t>
            </a:r>
          </a:p>
        </p:txBody>
      </p:sp>
      <p:sp>
        <p:nvSpPr>
          <p:cNvPr id="106503" name="AutoShape 6"/>
          <p:cNvSpPr>
            <a:spLocks noChangeArrowheads="1"/>
          </p:cNvSpPr>
          <p:nvPr/>
        </p:nvSpPr>
        <p:spPr bwMode="auto">
          <a:xfrm>
            <a:off x="919163" y="3790950"/>
            <a:ext cx="6748462" cy="1247775"/>
          </a:xfrm>
          <a:prstGeom prst="wedgeRoundRectCallout">
            <a:avLst>
              <a:gd name="adj1" fmla="val -8634"/>
              <a:gd name="adj2" fmla="val -10604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oter Placeholder 1"/>
          <p:cNvSpPr>
            <a:spLocks noGrp="1"/>
          </p:cNvSpPr>
          <p:nvPr>
            <p:ph type="ftr" sz="quarter" idx="10"/>
          </p:nvPr>
        </p:nvSpPr>
        <p:spPr>
          <a:noFill/>
        </p:spPr>
        <p:txBody>
          <a:bodyPr/>
          <a:lstStyle/>
          <a:p>
            <a:r>
              <a:rPr lang="en-US" dirty="0"/>
              <a:t>Art of Multiprocessor Programming</a:t>
            </a:r>
          </a:p>
        </p:txBody>
      </p:sp>
      <p:sp>
        <p:nvSpPr>
          <p:cNvPr id="107523" name="Slide Number Placeholder 2"/>
          <p:cNvSpPr>
            <a:spLocks noGrp="1"/>
          </p:cNvSpPr>
          <p:nvPr>
            <p:ph type="sldNum" sz="quarter" idx="11"/>
          </p:nvPr>
        </p:nvSpPr>
        <p:spPr>
          <a:noFill/>
        </p:spPr>
        <p:txBody>
          <a:bodyPr/>
          <a:lstStyle/>
          <a:p>
            <a:fld id="{46493AA9-5B16-458E-B0F8-A55A9C7DFB4C}" type="slidenum">
              <a:rPr lang="x-none" smtClean="0"/>
              <a:pPr/>
              <a:t>109</a:t>
            </a:fld>
            <a:endParaRPr lang="en-US" dirty="0"/>
          </a:p>
        </p:txBody>
      </p:sp>
      <p:sp>
        <p:nvSpPr>
          <p:cNvPr id="107524" name="Rectangle 3"/>
          <p:cNvSpPr>
            <a:spLocks noGrp="1" noChangeArrowheads="1"/>
          </p:cNvSpPr>
          <p:nvPr>
            <p:ph type="title" idx="4294967295"/>
          </p:nvPr>
        </p:nvSpPr>
        <p:spPr/>
        <p:txBody>
          <a:bodyPr/>
          <a:lstStyle/>
          <a:p>
            <a:r>
              <a:rPr lang="en-US" dirty="0"/>
              <a:t>Split-Ordered Set: Fields</a:t>
            </a:r>
          </a:p>
        </p:txBody>
      </p:sp>
      <p:sp>
        <p:nvSpPr>
          <p:cNvPr id="107525" name="Text Box 4"/>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SOSet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setSize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SOSet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table[</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2</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setSize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18456E18-5EA2-01E3-5631-0618B81E4878}"/>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SOSet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setSize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SOSet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table[</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2</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setSize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108546" name="Footer Placeholder 1"/>
          <p:cNvSpPr>
            <a:spLocks noGrp="1"/>
          </p:cNvSpPr>
          <p:nvPr>
            <p:ph type="ftr" sz="quarter" idx="10"/>
          </p:nvPr>
        </p:nvSpPr>
        <p:spPr>
          <a:noFill/>
        </p:spPr>
        <p:txBody>
          <a:bodyPr/>
          <a:lstStyle/>
          <a:p>
            <a:r>
              <a:rPr lang="en-US" dirty="0"/>
              <a:t>Art of Multiprocessor Programming</a:t>
            </a:r>
          </a:p>
        </p:txBody>
      </p:sp>
      <p:sp>
        <p:nvSpPr>
          <p:cNvPr id="108547" name="Slide Number Placeholder 2"/>
          <p:cNvSpPr>
            <a:spLocks noGrp="1"/>
          </p:cNvSpPr>
          <p:nvPr>
            <p:ph type="sldNum" sz="quarter" idx="11"/>
          </p:nvPr>
        </p:nvSpPr>
        <p:spPr>
          <a:noFill/>
        </p:spPr>
        <p:txBody>
          <a:bodyPr/>
          <a:lstStyle/>
          <a:p>
            <a:fld id="{A82D01F2-E650-4FBD-A42F-56BB79066020}" type="slidenum">
              <a:rPr lang="x-none" smtClean="0"/>
              <a:pPr/>
              <a:t>110</a:t>
            </a:fld>
            <a:endParaRPr lang="en-US" dirty="0"/>
          </a:p>
        </p:txBody>
      </p:sp>
      <p:sp>
        <p:nvSpPr>
          <p:cNvPr id="108548" name="Rectangle 3"/>
          <p:cNvSpPr>
            <a:spLocks noGrp="1" noChangeArrowheads="1"/>
          </p:cNvSpPr>
          <p:nvPr>
            <p:ph type="title" idx="4294967295"/>
          </p:nvPr>
        </p:nvSpPr>
        <p:spPr/>
        <p:txBody>
          <a:bodyPr/>
          <a:lstStyle/>
          <a:p>
            <a:r>
              <a:rPr lang="en-US" dirty="0"/>
              <a:t>Fields</a:t>
            </a:r>
          </a:p>
        </p:txBody>
      </p:sp>
      <p:sp>
        <p:nvSpPr>
          <p:cNvPr id="108550" name="Text Box 5"/>
          <p:cNvSpPr txBox="1">
            <a:spLocks noChangeArrowheads="1"/>
          </p:cNvSpPr>
          <p:nvPr/>
        </p:nvSpPr>
        <p:spPr bwMode="auto">
          <a:xfrm>
            <a:off x="1960563" y="4768850"/>
            <a:ext cx="6475412" cy="523220"/>
          </a:xfrm>
          <a:prstGeom prst="rect">
            <a:avLst/>
          </a:prstGeom>
          <a:solidFill>
            <a:schemeClr val="tx1">
              <a:alpha val="89803"/>
            </a:schemeClr>
          </a:solidFill>
          <a:ln w="38100">
            <a:solidFill>
              <a:srgbClr val="FF0000"/>
            </a:solidFill>
            <a:miter lim="800000"/>
            <a:headEnd/>
            <a:tailEnd/>
          </a:ln>
        </p:spPr>
        <p:txBody>
          <a:bodyPr>
            <a:spAutoFit/>
          </a:bodyPr>
          <a:lstStyle/>
          <a:p>
            <a:pPr algn="ctr"/>
            <a:r>
              <a:rPr lang="en-US" sz="2800" dirty="0">
                <a:solidFill>
                  <a:srgbClr val="FFFF00"/>
                </a:solidFill>
                <a:latin typeface="Arial" panose="020B0604020202020204" pitchFamily="34" charset="0"/>
                <a:cs typeface="Arial" panose="020B0604020202020204" pitchFamily="34" charset="0"/>
              </a:rPr>
              <a:t>For simplicity treat table as big array …</a:t>
            </a:r>
          </a:p>
        </p:txBody>
      </p:sp>
      <p:sp>
        <p:nvSpPr>
          <p:cNvPr id="108551" name="AutoShape 6"/>
          <p:cNvSpPr>
            <a:spLocks noChangeArrowheads="1"/>
          </p:cNvSpPr>
          <p:nvPr/>
        </p:nvSpPr>
        <p:spPr bwMode="auto">
          <a:xfrm>
            <a:off x="925512" y="2380181"/>
            <a:ext cx="6032500" cy="530225"/>
          </a:xfrm>
          <a:prstGeom prst="wedgeRoundRectCallout">
            <a:avLst>
              <a:gd name="adj1" fmla="val 2606"/>
              <a:gd name="adj2" fmla="val 36437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0A0018DA-423F-0499-A007-D43F6C249437}"/>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SOSet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setSize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SOSet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table[</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2</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setSize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109570" name="Footer Placeholder 1"/>
          <p:cNvSpPr>
            <a:spLocks noGrp="1"/>
          </p:cNvSpPr>
          <p:nvPr>
            <p:ph type="ftr" sz="quarter" idx="10"/>
          </p:nvPr>
        </p:nvSpPr>
        <p:spPr>
          <a:noFill/>
        </p:spPr>
        <p:txBody>
          <a:bodyPr/>
          <a:lstStyle/>
          <a:p>
            <a:r>
              <a:rPr lang="en-US" dirty="0"/>
              <a:t>Art of Multiprocessor Programming</a:t>
            </a:r>
          </a:p>
        </p:txBody>
      </p:sp>
      <p:sp>
        <p:nvSpPr>
          <p:cNvPr id="109571" name="Slide Number Placeholder 2"/>
          <p:cNvSpPr>
            <a:spLocks noGrp="1"/>
          </p:cNvSpPr>
          <p:nvPr>
            <p:ph type="sldNum" sz="quarter" idx="11"/>
          </p:nvPr>
        </p:nvSpPr>
        <p:spPr>
          <a:noFill/>
        </p:spPr>
        <p:txBody>
          <a:bodyPr/>
          <a:lstStyle/>
          <a:p>
            <a:fld id="{0B9704B5-2402-484F-9CCB-40DD31CDEFA7}" type="slidenum">
              <a:rPr lang="x-none" smtClean="0"/>
              <a:pPr/>
              <a:t>111</a:t>
            </a:fld>
            <a:endParaRPr lang="en-US" dirty="0"/>
          </a:p>
        </p:txBody>
      </p:sp>
      <p:sp>
        <p:nvSpPr>
          <p:cNvPr id="109572" name="Rectangle 3"/>
          <p:cNvSpPr>
            <a:spLocks noGrp="1" noChangeArrowheads="1"/>
          </p:cNvSpPr>
          <p:nvPr>
            <p:ph type="title" idx="4294967295"/>
          </p:nvPr>
        </p:nvSpPr>
        <p:spPr/>
        <p:txBody>
          <a:bodyPr/>
          <a:lstStyle/>
          <a:p>
            <a:r>
              <a:rPr lang="en-US" dirty="0"/>
              <a:t>Fields</a:t>
            </a:r>
          </a:p>
        </p:txBody>
      </p:sp>
      <p:sp>
        <p:nvSpPr>
          <p:cNvPr id="109574" name="Text Box 5"/>
          <p:cNvSpPr txBox="1">
            <a:spLocks noChangeArrowheads="1"/>
          </p:cNvSpPr>
          <p:nvPr/>
        </p:nvSpPr>
        <p:spPr bwMode="auto">
          <a:xfrm>
            <a:off x="1960563" y="4533460"/>
            <a:ext cx="6032500"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In practice, want something that grows dynamically</a:t>
            </a:r>
          </a:p>
        </p:txBody>
      </p:sp>
      <p:sp>
        <p:nvSpPr>
          <p:cNvPr id="109575" name="AutoShape 6"/>
          <p:cNvSpPr>
            <a:spLocks noChangeArrowheads="1"/>
          </p:cNvSpPr>
          <p:nvPr/>
        </p:nvSpPr>
        <p:spPr bwMode="auto">
          <a:xfrm>
            <a:off x="1030115" y="2390834"/>
            <a:ext cx="5523085" cy="530225"/>
          </a:xfrm>
          <a:prstGeom prst="wedgeRoundRectCallout">
            <a:avLst>
              <a:gd name="adj1" fmla="val 10410"/>
              <a:gd name="adj2" fmla="val 347295"/>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4C887442-B482-DA81-1A19-0AC2AA88568C}"/>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SOSet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setSize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SOSet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table[</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2</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setSize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110594" name="Footer Placeholder 1"/>
          <p:cNvSpPr>
            <a:spLocks noGrp="1"/>
          </p:cNvSpPr>
          <p:nvPr>
            <p:ph type="ftr" sz="quarter" idx="10"/>
          </p:nvPr>
        </p:nvSpPr>
        <p:spPr>
          <a:noFill/>
        </p:spPr>
        <p:txBody>
          <a:bodyPr/>
          <a:lstStyle/>
          <a:p>
            <a:r>
              <a:rPr lang="en-US" dirty="0"/>
              <a:t>Art of Multiprocessor Programming</a:t>
            </a:r>
          </a:p>
        </p:txBody>
      </p:sp>
      <p:sp>
        <p:nvSpPr>
          <p:cNvPr id="110595" name="Slide Number Placeholder 2"/>
          <p:cNvSpPr>
            <a:spLocks noGrp="1"/>
          </p:cNvSpPr>
          <p:nvPr>
            <p:ph type="sldNum" sz="quarter" idx="11"/>
          </p:nvPr>
        </p:nvSpPr>
        <p:spPr>
          <a:noFill/>
        </p:spPr>
        <p:txBody>
          <a:bodyPr/>
          <a:lstStyle/>
          <a:p>
            <a:fld id="{C7D72098-0AD7-48C8-B629-5209B4BEB923}" type="slidenum">
              <a:rPr lang="x-none" smtClean="0"/>
              <a:pPr/>
              <a:t>112</a:t>
            </a:fld>
            <a:endParaRPr lang="en-US" dirty="0"/>
          </a:p>
        </p:txBody>
      </p:sp>
      <p:sp>
        <p:nvSpPr>
          <p:cNvPr id="110596" name="Rectangle 3"/>
          <p:cNvSpPr>
            <a:spLocks noGrp="1" noChangeArrowheads="1"/>
          </p:cNvSpPr>
          <p:nvPr>
            <p:ph type="title" idx="4294967295"/>
          </p:nvPr>
        </p:nvSpPr>
        <p:spPr/>
        <p:txBody>
          <a:bodyPr/>
          <a:lstStyle/>
          <a:p>
            <a:r>
              <a:rPr lang="en-US" dirty="0"/>
              <a:t>Fields</a:t>
            </a:r>
          </a:p>
        </p:txBody>
      </p:sp>
      <p:sp>
        <p:nvSpPr>
          <p:cNvPr id="110598" name="Text Box 5"/>
          <p:cNvSpPr txBox="1">
            <a:spLocks noChangeArrowheads="1"/>
          </p:cNvSpPr>
          <p:nvPr/>
        </p:nvSpPr>
        <p:spPr bwMode="auto">
          <a:xfrm>
            <a:off x="2205006" y="5058561"/>
            <a:ext cx="5599081"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How much of table array are we actually using?</a:t>
            </a:r>
          </a:p>
        </p:txBody>
      </p:sp>
      <p:sp>
        <p:nvSpPr>
          <p:cNvPr id="110599" name="AutoShape 6"/>
          <p:cNvSpPr>
            <a:spLocks noChangeArrowheads="1"/>
          </p:cNvSpPr>
          <p:nvPr/>
        </p:nvSpPr>
        <p:spPr bwMode="auto">
          <a:xfrm>
            <a:off x="1133475" y="2725738"/>
            <a:ext cx="6323013" cy="530225"/>
          </a:xfrm>
          <a:prstGeom prst="wedgeRoundRectCallout">
            <a:avLst>
              <a:gd name="adj1" fmla="val 190"/>
              <a:gd name="adj2" fmla="val 36437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F4ADAA90-3823-C50A-8E92-AF1B13D23C2F}"/>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SOSet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setSize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SOSet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table[</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2</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setSize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111618" name="Footer Placeholder 1"/>
          <p:cNvSpPr>
            <a:spLocks noGrp="1"/>
          </p:cNvSpPr>
          <p:nvPr>
            <p:ph type="ftr" sz="quarter" idx="10"/>
          </p:nvPr>
        </p:nvSpPr>
        <p:spPr>
          <a:noFill/>
        </p:spPr>
        <p:txBody>
          <a:bodyPr/>
          <a:lstStyle/>
          <a:p>
            <a:r>
              <a:rPr lang="en-US" dirty="0"/>
              <a:t>Art of Multiprocessor Programming</a:t>
            </a:r>
          </a:p>
        </p:txBody>
      </p:sp>
      <p:sp>
        <p:nvSpPr>
          <p:cNvPr id="111619" name="Slide Number Placeholder 2"/>
          <p:cNvSpPr>
            <a:spLocks noGrp="1"/>
          </p:cNvSpPr>
          <p:nvPr>
            <p:ph type="sldNum" sz="quarter" idx="11"/>
          </p:nvPr>
        </p:nvSpPr>
        <p:spPr>
          <a:noFill/>
        </p:spPr>
        <p:txBody>
          <a:bodyPr/>
          <a:lstStyle/>
          <a:p>
            <a:fld id="{6FC07FAB-2B30-4DB7-9EC8-C825F09A0045}" type="slidenum">
              <a:rPr lang="x-none" smtClean="0"/>
              <a:pPr/>
              <a:t>113</a:t>
            </a:fld>
            <a:endParaRPr lang="en-US" dirty="0"/>
          </a:p>
        </p:txBody>
      </p:sp>
      <p:sp>
        <p:nvSpPr>
          <p:cNvPr id="111620" name="Rectangle 3"/>
          <p:cNvSpPr>
            <a:spLocks noGrp="1" noChangeArrowheads="1"/>
          </p:cNvSpPr>
          <p:nvPr>
            <p:ph type="title" idx="4294967295"/>
          </p:nvPr>
        </p:nvSpPr>
        <p:spPr/>
        <p:txBody>
          <a:bodyPr/>
          <a:lstStyle/>
          <a:p>
            <a:r>
              <a:rPr lang="en-US" dirty="0"/>
              <a:t>Fields</a:t>
            </a:r>
          </a:p>
        </p:txBody>
      </p:sp>
      <p:sp>
        <p:nvSpPr>
          <p:cNvPr id="111622" name="Text Box 5"/>
          <p:cNvSpPr txBox="1">
            <a:spLocks noChangeArrowheads="1"/>
          </p:cNvSpPr>
          <p:nvPr/>
        </p:nvSpPr>
        <p:spPr bwMode="auto">
          <a:xfrm>
            <a:off x="1957199" y="5031400"/>
            <a:ext cx="5229602"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itchFamily="34" charset="0"/>
              </a:rPr>
              <a:t>Track set size</a:t>
            </a:r>
          </a:p>
          <a:p>
            <a:pPr algn="ctr"/>
            <a:r>
              <a:rPr lang="en-US" sz="2800" dirty="0">
                <a:solidFill>
                  <a:srgbClr val="FFFF00"/>
                </a:solidFill>
                <a:latin typeface="Arial" panose="020B0604020202020204" pitchFamily="34" charset="0"/>
                <a:cs typeface="Arial" pitchFamily="34" charset="0"/>
              </a:rPr>
              <a:t> so we know when to resize</a:t>
            </a:r>
          </a:p>
        </p:txBody>
      </p:sp>
      <p:sp>
        <p:nvSpPr>
          <p:cNvPr id="111623" name="AutoShape 6"/>
          <p:cNvSpPr>
            <a:spLocks noChangeArrowheads="1"/>
          </p:cNvSpPr>
          <p:nvPr/>
        </p:nvSpPr>
        <p:spPr bwMode="auto">
          <a:xfrm>
            <a:off x="1030288" y="3148013"/>
            <a:ext cx="6475412" cy="530225"/>
          </a:xfrm>
          <a:prstGeom prst="wedgeRoundRectCallout">
            <a:avLst>
              <a:gd name="adj1" fmla="val -991"/>
              <a:gd name="adj2" fmla="val 28952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ABDA80FA-5524-5683-12CC-9C14F90C8609}"/>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SOSet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protected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setSize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SOSet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table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[capacity];</a:t>
            </a:r>
          </a:p>
          <a:p>
            <a:pPr algn="l"/>
            <a:r>
              <a:rPr lang="en-US" b="0" dirty="0">
                <a:solidFill>
                  <a:srgbClr val="D4D4D4"/>
                </a:solidFill>
                <a:effectLst/>
                <a:latin typeface="Consolas" panose="020B0609020204030204" pitchFamily="49" charset="0"/>
              </a:rPr>
              <a:t>    table[</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tableSize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2</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setSize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AtomicInteger</a:t>
            </a:r>
            <a:r>
              <a:rPr lang="en-US" b="0" dirty="0">
                <a:solidFill>
                  <a:srgbClr val="D4D4D4"/>
                </a:solidFill>
                <a:effectLst/>
                <a:latin typeface="Consolas" panose="020B0609020204030204" pitchFamily="49" charset="0"/>
              </a:rPr>
              <a:t>(</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112642" name="Footer Placeholder 1"/>
          <p:cNvSpPr>
            <a:spLocks noGrp="1"/>
          </p:cNvSpPr>
          <p:nvPr>
            <p:ph type="ftr" sz="quarter" idx="10"/>
          </p:nvPr>
        </p:nvSpPr>
        <p:spPr>
          <a:noFill/>
        </p:spPr>
        <p:txBody>
          <a:bodyPr/>
          <a:lstStyle/>
          <a:p>
            <a:r>
              <a:rPr lang="en-US" dirty="0"/>
              <a:t>Art of Multiprocessor Programming</a:t>
            </a:r>
          </a:p>
        </p:txBody>
      </p:sp>
      <p:sp>
        <p:nvSpPr>
          <p:cNvPr id="112643" name="Slide Number Placeholder 2"/>
          <p:cNvSpPr>
            <a:spLocks noGrp="1"/>
          </p:cNvSpPr>
          <p:nvPr>
            <p:ph type="sldNum" sz="quarter" idx="11"/>
          </p:nvPr>
        </p:nvSpPr>
        <p:spPr>
          <a:noFill/>
        </p:spPr>
        <p:txBody>
          <a:bodyPr/>
          <a:lstStyle/>
          <a:p>
            <a:fld id="{A3A5D97E-89CB-4299-9C3B-638F759B1992}" type="slidenum">
              <a:rPr lang="x-none" smtClean="0"/>
              <a:pPr/>
              <a:t>114</a:t>
            </a:fld>
            <a:endParaRPr lang="en-US" dirty="0"/>
          </a:p>
        </p:txBody>
      </p:sp>
      <p:sp>
        <p:nvSpPr>
          <p:cNvPr id="112644" name="Rectangle 3"/>
          <p:cNvSpPr>
            <a:spLocks noGrp="1" noChangeArrowheads="1"/>
          </p:cNvSpPr>
          <p:nvPr>
            <p:ph type="title" idx="4294967295"/>
          </p:nvPr>
        </p:nvSpPr>
        <p:spPr/>
        <p:txBody>
          <a:bodyPr/>
          <a:lstStyle/>
          <a:p>
            <a:r>
              <a:rPr lang="en-US" dirty="0"/>
              <a:t>Fields</a:t>
            </a:r>
          </a:p>
        </p:txBody>
      </p:sp>
      <p:sp>
        <p:nvSpPr>
          <p:cNvPr id="112646" name="Text Box 5"/>
          <p:cNvSpPr txBox="1">
            <a:spLocks noChangeArrowheads="1"/>
          </p:cNvSpPr>
          <p:nvPr/>
        </p:nvSpPr>
        <p:spPr bwMode="auto">
          <a:xfrm>
            <a:off x="1782448" y="2329082"/>
            <a:ext cx="4373907"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itchFamily="34" charset="0"/>
              </a:rPr>
              <a:t>Initially use single bucket,</a:t>
            </a:r>
          </a:p>
          <a:p>
            <a:pPr algn="ctr"/>
            <a:r>
              <a:rPr lang="en-US" sz="2800" dirty="0">
                <a:solidFill>
                  <a:srgbClr val="FFFF00"/>
                </a:solidFill>
                <a:latin typeface="Arial" panose="020B0604020202020204" pitchFamily="34" charset="0"/>
                <a:cs typeface="Arial" pitchFamily="34" charset="0"/>
              </a:rPr>
              <a:t>and size is zero</a:t>
            </a:r>
          </a:p>
        </p:txBody>
      </p:sp>
      <p:sp>
        <p:nvSpPr>
          <p:cNvPr id="112647" name="AutoShape 6"/>
          <p:cNvSpPr>
            <a:spLocks noChangeArrowheads="1"/>
          </p:cNvSpPr>
          <p:nvPr/>
        </p:nvSpPr>
        <p:spPr bwMode="auto">
          <a:xfrm>
            <a:off x="1117600" y="3778250"/>
            <a:ext cx="6946900" cy="1993900"/>
          </a:xfrm>
          <a:prstGeom prst="wedgeRoundRectCallout">
            <a:avLst>
              <a:gd name="adj1" fmla="val -8817"/>
              <a:gd name="adj2" fmla="val -7137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Footer Placeholder 1"/>
          <p:cNvSpPr>
            <a:spLocks noGrp="1"/>
          </p:cNvSpPr>
          <p:nvPr>
            <p:ph type="ftr" sz="quarter" idx="10"/>
          </p:nvPr>
        </p:nvSpPr>
        <p:spPr>
          <a:noFill/>
        </p:spPr>
        <p:txBody>
          <a:bodyPr/>
          <a:lstStyle/>
          <a:p>
            <a:r>
              <a:rPr lang="en-US" dirty="0"/>
              <a:t>Art of Multiprocessor Programming</a:t>
            </a:r>
          </a:p>
        </p:txBody>
      </p:sp>
      <p:sp>
        <p:nvSpPr>
          <p:cNvPr id="113667" name="Slide Number Placeholder 2"/>
          <p:cNvSpPr>
            <a:spLocks noGrp="1"/>
          </p:cNvSpPr>
          <p:nvPr>
            <p:ph type="sldNum" sz="quarter" idx="11"/>
          </p:nvPr>
        </p:nvSpPr>
        <p:spPr>
          <a:noFill/>
        </p:spPr>
        <p:txBody>
          <a:bodyPr/>
          <a:lstStyle/>
          <a:p>
            <a:fld id="{396F6D59-4EB1-48E9-A53C-FAF3891C8DBA}" type="slidenum">
              <a:rPr lang="x-none" smtClean="0"/>
              <a:pPr/>
              <a:t>115</a:t>
            </a:fld>
            <a:endParaRPr lang="en-US" dirty="0"/>
          </a:p>
        </p:txBody>
      </p:sp>
      <p:sp>
        <p:nvSpPr>
          <p:cNvPr id="113668" name="Rectangle 3"/>
          <p:cNvSpPr>
            <a:spLocks noGrp="1" noChangeArrowheads="1"/>
          </p:cNvSpPr>
          <p:nvPr>
            <p:ph type="title" idx="4294967295"/>
          </p:nvPr>
        </p:nvSpPr>
        <p:spPr/>
        <p:txBody>
          <a:bodyPr/>
          <a:lstStyle/>
          <a:p>
            <a:r>
              <a:rPr lang="en-US" dirty="0"/>
              <a:t>add()</a:t>
            </a:r>
          </a:p>
        </p:txBody>
      </p:sp>
      <p:sp>
        <p:nvSpPr>
          <p:cNvPr id="113669" name="Text Box 4"/>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object)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bucket</a:t>
            </a:r>
            <a:r>
              <a:rPr lang="en-US" b="0" dirty="0">
                <a:solidFill>
                  <a:srgbClr val="D4D4D4"/>
                </a:solidFill>
                <a:effectLst/>
                <a:latin typeface="Consolas" panose="020B0609020204030204" pitchFamily="49" charset="0"/>
              </a:rPr>
              <a:t> = hash %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(hash);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list</a:t>
            </a:r>
          </a:p>
          <a:p>
            <a:pPr algn="l"/>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getBucketList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(object, key))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resizeCheck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0DAFC639-46BC-0A3F-CD1D-692174F62064}"/>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object)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bucket</a:t>
            </a:r>
            <a:r>
              <a:rPr lang="en-US" b="0" dirty="0">
                <a:solidFill>
                  <a:srgbClr val="D4D4D4"/>
                </a:solidFill>
                <a:effectLst/>
                <a:latin typeface="Consolas" panose="020B0609020204030204" pitchFamily="49" charset="0"/>
              </a:rPr>
              <a:t> = hash %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(hash);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list</a:t>
            </a:r>
          </a:p>
          <a:p>
            <a:pPr algn="l"/>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getBucketList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(object, key))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resizeCheck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
        <p:nvSpPr>
          <p:cNvPr id="114690" name="Footer Placeholder 1"/>
          <p:cNvSpPr>
            <a:spLocks noGrp="1"/>
          </p:cNvSpPr>
          <p:nvPr>
            <p:ph type="ftr" sz="quarter" idx="10"/>
          </p:nvPr>
        </p:nvSpPr>
        <p:spPr>
          <a:noFill/>
        </p:spPr>
        <p:txBody>
          <a:bodyPr/>
          <a:lstStyle/>
          <a:p>
            <a:r>
              <a:rPr lang="en-US" dirty="0"/>
              <a:t>Art of Multiprocessor Programming</a:t>
            </a:r>
          </a:p>
        </p:txBody>
      </p:sp>
      <p:sp>
        <p:nvSpPr>
          <p:cNvPr id="114691" name="Slide Number Placeholder 2"/>
          <p:cNvSpPr>
            <a:spLocks noGrp="1"/>
          </p:cNvSpPr>
          <p:nvPr>
            <p:ph type="sldNum" sz="quarter" idx="11"/>
          </p:nvPr>
        </p:nvSpPr>
        <p:spPr>
          <a:noFill/>
        </p:spPr>
        <p:txBody>
          <a:bodyPr/>
          <a:lstStyle/>
          <a:p>
            <a:fld id="{7C95942D-00D9-4747-9D47-26A6430E8D8A}" type="slidenum">
              <a:rPr lang="x-none" smtClean="0"/>
              <a:pPr/>
              <a:t>116</a:t>
            </a:fld>
            <a:endParaRPr lang="en-US" dirty="0"/>
          </a:p>
        </p:txBody>
      </p:sp>
      <p:sp>
        <p:nvSpPr>
          <p:cNvPr id="114692" name="Rectangle 3"/>
          <p:cNvSpPr>
            <a:spLocks noGrp="1" noChangeArrowheads="1"/>
          </p:cNvSpPr>
          <p:nvPr>
            <p:ph type="title" idx="4294967295"/>
          </p:nvPr>
        </p:nvSpPr>
        <p:spPr/>
        <p:txBody>
          <a:bodyPr/>
          <a:lstStyle/>
          <a:p>
            <a:r>
              <a:rPr lang="en-US" dirty="0"/>
              <a:t>add()</a:t>
            </a:r>
          </a:p>
        </p:txBody>
      </p:sp>
      <p:sp>
        <p:nvSpPr>
          <p:cNvPr id="114694" name="Text Box 5"/>
          <p:cNvSpPr txBox="1">
            <a:spLocks noChangeArrowheads="1"/>
          </p:cNvSpPr>
          <p:nvPr/>
        </p:nvSpPr>
        <p:spPr bwMode="auto">
          <a:xfrm>
            <a:off x="5530734" y="4444077"/>
            <a:ext cx="2570052"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Pick a bucket</a:t>
            </a:r>
          </a:p>
        </p:txBody>
      </p:sp>
      <p:sp>
        <p:nvSpPr>
          <p:cNvPr id="114695" name="AutoShape 6"/>
          <p:cNvSpPr>
            <a:spLocks noChangeArrowheads="1"/>
          </p:cNvSpPr>
          <p:nvPr/>
        </p:nvSpPr>
        <p:spPr bwMode="auto">
          <a:xfrm>
            <a:off x="1012825" y="2352676"/>
            <a:ext cx="6831013" cy="523220"/>
          </a:xfrm>
          <a:prstGeom prst="wedgeRoundRectCallout">
            <a:avLst>
              <a:gd name="adj1" fmla="val 30799"/>
              <a:gd name="adj2" fmla="val 32419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BE09D814-4E0E-AAD0-1714-699B9F349461}"/>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object)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bucket</a:t>
            </a:r>
            <a:r>
              <a:rPr lang="en-US" b="0" dirty="0">
                <a:solidFill>
                  <a:srgbClr val="D4D4D4"/>
                </a:solidFill>
                <a:effectLst/>
                <a:latin typeface="Consolas" panose="020B0609020204030204" pitchFamily="49" charset="0"/>
              </a:rPr>
              <a:t> = hash %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(hash);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list</a:t>
            </a:r>
          </a:p>
          <a:p>
            <a:pPr algn="l"/>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getBucketList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(object, key))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resizeCheck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
        <p:nvSpPr>
          <p:cNvPr id="115714" name="Footer Placeholder 1"/>
          <p:cNvSpPr>
            <a:spLocks noGrp="1"/>
          </p:cNvSpPr>
          <p:nvPr>
            <p:ph type="ftr" sz="quarter" idx="10"/>
          </p:nvPr>
        </p:nvSpPr>
        <p:spPr>
          <a:noFill/>
        </p:spPr>
        <p:txBody>
          <a:bodyPr/>
          <a:lstStyle/>
          <a:p>
            <a:r>
              <a:rPr lang="en-US" dirty="0"/>
              <a:t>Art of Multiprocessor Programming</a:t>
            </a:r>
          </a:p>
        </p:txBody>
      </p:sp>
      <p:sp>
        <p:nvSpPr>
          <p:cNvPr id="115715" name="Slide Number Placeholder 2"/>
          <p:cNvSpPr>
            <a:spLocks noGrp="1"/>
          </p:cNvSpPr>
          <p:nvPr>
            <p:ph type="sldNum" sz="quarter" idx="11"/>
          </p:nvPr>
        </p:nvSpPr>
        <p:spPr>
          <a:noFill/>
        </p:spPr>
        <p:txBody>
          <a:bodyPr/>
          <a:lstStyle/>
          <a:p>
            <a:fld id="{46055F66-1C56-498F-B8F4-00A0E7D21860}" type="slidenum">
              <a:rPr lang="x-none" smtClean="0"/>
              <a:pPr/>
              <a:t>117</a:t>
            </a:fld>
            <a:endParaRPr lang="en-US" dirty="0"/>
          </a:p>
        </p:txBody>
      </p:sp>
      <p:sp>
        <p:nvSpPr>
          <p:cNvPr id="115716" name="Rectangle 3"/>
          <p:cNvSpPr>
            <a:spLocks noGrp="1" noChangeArrowheads="1"/>
          </p:cNvSpPr>
          <p:nvPr>
            <p:ph type="title" idx="4294967295"/>
          </p:nvPr>
        </p:nvSpPr>
        <p:spPr/>
        <p:txBody>
          <a:bodyPr/>
          <a:lstStyle/>
          <a:p>
            <a:r>
              <a:rPr lang="en-US" dirty="0"/>
              <a:t>add()</a:t>
            </a:r>
          </a:p>
        </p:txBody>
      </p:sp>
      <p:sp>
        <p:nvSpPr>
          <p:cNvPr id="115718" name="Text Box 5"/>
          <p:cNvSpPr txBox="1">
            <a:spLocks noChangeArrowheads="1"/>
          </p:cNvSpPr>
          <p:nvPr/>
        </p:nvSpPr>
        <p:spPr bwMode="auto">
          <a:xfrm>
            <a:off x="4083522" y="5229545"/>
            <a:ext cx="3113982"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Non-Sentinel split-ordered key</a:t>
            </a:r>
          </a:p>
        </p:txBody>
      </p:sp>
      <p:sp>
        <p:nvSpPr>
          <p:cNvPr id="115719" name="AutoShape 6"/>
          <p:cNvSpPr>
            <a:spLocks noChangeArrowheads="1"/>
          </p:cNvSpPr>
          <p:nvPr/>
        </p:nvSpPr>
        <p:spPr bwMode="auto">
          <a:xfrm>
            <a:off x="1023938" y="3171825"/>
            <a:ext cx="5881687" cy="552450"/>
          </a:xfrm>
          <a:prstGeom prst="wedgeRoundRectCallout">
            <a:avLst>
              <a:gd name="adj1" fmla="val 30573"/>
              <a:gd name="adj2" fmla="val 31164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9355CDE1-C48D-8B31-8A2C-709828449B85}"/>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object)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bucket</a:t>
            </a:r>
            <a:r>
              <a:rPr lang="en-US" b="0" dirty="0">
                <a:solidFill>
                  <a:srgbClr val="D4D4D4"/>
                </a:solidFill>
                <a:effectLst/>
                <a:latin typeface="Consolas" panose="020B0609020204030204" pitchFamily="49" charset="0"/>
              </a:rPr>
              <a:t> = hash %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(hash);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list</a:t>
            </a:r>
          </a:p>
          <a:p>
            <a:pPr algn="l"/>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getBucketList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(object, key))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resizeCheck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
        <p:nvSpPr>
          <p:cNvPr id="116738" name="Footer Placeholder 1"/>
          <p:cNvSpPr>
            <a:spLocks noGrp="1"/>
          </p:cNvSpPr>
          <p:nvPr>
            <p:ph type="ftr" sz="quarter" idx="10"/>
          </p:nvPr>
        </p:nvSpPr>
        <p:spPr>
          <a:noFill/>
        </p:spPr>
        <p:txBody>
          <a:bodyPr/>
          <a:lstStyle/>
          <a:p>
            <a:r>
              <a:rPr lang="en-US" dirty="0"/>
              <a:t>Art of Multiprocessor Programming</a:t>
            </a:r>
          </a:p>
        </p:txBody>
      </p:sp>
      <p:sp>
        <p:nvSpPr>
          <p:cNvPr id="116739" name="Slide Number Placeholder 2"/>
          <p:cNvSpPr>
            <a:spLocks noGrp="1"/>
          </p:cNvSpPr>
          <p:nvPr>
            <p:ph type="sldNum" sz="quarter" idx="11"/>
          </p:nvPr>
        </p:nvSpPr>
        <p:spPr>
          <a:noFill/>
        </p:spPr>
        <p:txBody>
          <a:bodyPr/>
          <a:lstStyle/>
          <a:p>
            <a:fld id="{0F5217DF-DA23-445B-A2B7-F287337379A0}" type="slidenum">
              <a:rPr lang="x-none" smtClean="0"/>
              <a:pPr/>
              <a:t>118</a:t>
            </a:fld>
            <a:endParaRPr lang="en-US" dirty="0"/>
          </a:p>
        </p:txBody>
      </p:sp>
      <p:sp>
        <p:nvSpPr>
          <p:cNvPr id="116740" name="Rectangle 3"/>
          <p:cNvSpPr>
            <a:spLocks noGrp="1" noChangeArrowheads="1"/>
          </p:cNvSpPr>
          <p:nvPr>
            <p:ph type="title" idx="4294967295"/>
          </p:nvPr>
        </p:nvSpPr>
        <p:spPr/>
        <p:txBody>
          <a:bodyPr/>
          <a:lstStyle/>
          <a:p>
            <a:r>
              <a:rPr lang="en-US" dirty="0"/>
              <a:t>add()</a:t>
            </a:r>
          </a:p>
        </p:txBody>
      </p:sp>
      <p:sp>
        <p:nvSpPr>
          <p:cNvPr id="116742" name="Text Box 5"/>
          <p:cNvSpPr txBox="1">
            <a:spLocks noChangeArrowheads="1"/>
          </p:cNvSpPr>
          <p:nvPr/>
        </p:nvSpPr>
        <p:spPr bwMode="auto">
          <a:xfrm>
            <a:off x="1756028" y="5102917"/>
            <a:ext cx="5631943"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Get reference to bucket’s sentinel, initializing if necessary</a:t>
            </a:r>
          </a:p>
        </p:txBody>
      </p:sp>
      <p:sp>
        <p:nvSpPr>
          <p:cNvPr id="116743" name="AutoShape 6"/>
          <p:cNvSpPr>
            <a:spLocks noChangeArrowheads="1"/>
          </p:cNvSpPr>
          <p:nvPr/>
        </p:nvSpPr>
        <p:spPr bwMode="auto">
          <a:xfrm>
            <a:off x="787396" y="3421061"/>
            <a:ext cx="5299079" cy="903288"/>
          </a:xfrm>
          <a:prstGeom prst="wedgeRoundRectCallout">
            <a:avLst>
              <a:gd name="adj1" fmla="val 6944"/>
              <a:gd name="adj2" fmla="val 12915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F1B8669E-3ABC-E1B5-6A2D-4328C8174976}"/>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1" dirty="0">
                <a:solidFill>
                  <a:srgbClr val="569CD6"/>
                </a:solidFill>
                <a:effectLst/>
                <a:latin typeface="Consolas" panose="020B0609020204030204" pitchFamily="49" charset="0"/>
              </a:rPr>
              <a:t>public</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boolean</a:t>
            </a:r>
            <a:r>
              <a:rPr lang="en-US" b="1" dirty="0">
                <a:solidFill>
                  <a:srgbClr val="D4D4D4"/>
                </a:solidFill>
                <a:effectLst/>
                <a:latin typeface="Consolas" panose="020B0609020204030204" pitchFamily="49" charset="0"/>
              </a:rPr>
              <a:t> </a:t>
            </a:r>
            <a:r>
              <a:rPr lang="en-US" b="1" dirty="0">
                <a:solidFill>
                  <a:srgbClr val="DCDCAA"/>
                </a:solidFill>
                <a:effectLst/>
                <a:latin typeface="Consolas" panose="020B0609020204030204" pitchFamily="49" charset="0"/>
              </a:rPr>
              <a:t>add</a:t>
            </a:r>
            <a:r>
              <a:rPr lang="en-US" b="1" dirty="0">
                <a:solidFill>
                  <a:srgbClr val="D4D4D4"/>
                </a:solidFill>
                <a:effectLst/>
                <a:latin typeface="Consolas" panose="020B0609020204030204" pitchFamily="49" charset="0"/>
              </a:rPr>
              <a:t>(</a:t>
            </a:r>
            <a:r>
              <a:rPr lang="en-US" b="1" dirty="0">
                <a:solidFill>
                  <a:srgbClr val="4EC9B0"/>
                </a:solidFill>
                <a:effectLst/>
                <a:latin typeface="Consolas" panose="020B0609020204030204" pitchFamily="49" charset="0"/>
              </a:rPr>
              <a:t>Object</a:t>
            </a:r>
            <a:r>
              <a:rPr lang="en-US" b="1" dirty="0">
                <a:solidFill>
                  <a:srgbClr val="D4D4D4"/>
                </a:solidFill>
                <a:effectLst/>
                <a:latin typeface="Consolas" panose="020B0609020204030204" pitchFamily="49" charset="0"/>
              </a:rPr>
              <a:t> object) {</a:t>
            </a:r>
          </a:p>
          <a:p>
            <a:pPr algn="l"/>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int</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hash</a:t>
            </a:r>
            <a:r>
              <a:rPr lang="en-US" b="1" dirty="0">
                <a:solidFill>
                  <a:srgbClr val="D4D4D4"/>
                </a:solidFill>
                <a:effectLst/>
                <a:latin typeface="Consolas" panose="020B0609020204030204" pitchFamily="49" charset="0"/>
              </a:rPr>
              <a:t>  = </a:t>
            </a:r>
            <a:r>
              <a:rPr lang="en-US" b="1" dirty="0">
                <a:solidFill>
                  <a:srgbClr val="9CDCFE"/>
                </a:solidFill>
                <a:effectLst/>
                <a:latin typeface="Consolas" panose="020B0609020204030204" pitchFamily="49" charset="0"/>
              </a:rPr>
              <a:t>object</a:t>
            </a:r>
            <a:r>
              <a:rPr lang="en-US" b="1" dirty="0">
                <a:solidFill>
                  <a:srgbClr val="D4D4D4"/>
                </a:solidFill>
                <a:effectLst/>
                <a:latin typeface="Consolas" panose="020B0609020204030204" pitchFamily="49" charset="0"/>
              </a:rPr>
              <a:t>.</a:t>
            </a:r>
            <a:r>
              <a:rPr lang="en-US" b="1" dirty="0">
                <a:solidFill>
                  <a:srgbClr val="DCDCAA"/>
                </a:solidFill>
                <a:effectLst/>
                <a:latin typeface="Consolas" panose="020B0609020204030204" pitchFamily="49" charset="0"/>
              </a:rPr>
              <a:t>hashCode</a:t>
            </a:r>
            <a:r>
              <a:rPr lang="en-US" b="1" dirty="0">
                <a:solidFill>
                  <a:srgbClr val="D4D4D4"/>
                </a:solidFill>
                <a:effectLst/>
                <a:latin typeface="Consolas" panose="020B0609020204030204" pitchFamily="49" charset="0"/>
              </a:rPr>
              <a:t>();</a:t>
            </a:r>
          </a:p>
          <a:p>
            <a:pPr algn="l"/>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int</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bucket</a:t>
            </a:r>
            <a:r>
              <a:rPr lang="en-US" b="1" dirty="0">
                <a:solidFill>
                  <a:srgbClr val="D4D4D4"/>
                </a:solidFill>
                <a:effectLst/>
                <a:latin typeface="Consolas" panose="020B0609020204030204" pitchFamily="49" charset="0"/>
              </a:rPr>
              <a:t> = hash % </a:t>
            </a:r>
            <a:r>
              <a:rPr lang="en-US" b="1" dirty="0">
                <a:solidFill>
                  <a:srgbClr val="9CDCFE"/>
                </a:solidFill>
                <a:effectLst/>
                <a:latin typeface="Consolas" panose="020B0609020204030204" pitchFamily="49" charset="0"/>
              </a:rPr>
              <a:t>tableSize</a:t>
            </a:r>
            <a:r>
              <a:rPr lang="en-US" b="1" dirty="0">
                <a:solidFill>
                  <a:srgbClr val="D4D4D4"/>
                </a:solidFill>
                <a:effectLst/>
                <a:latin typeface="Consolas" panose="020B0609020204030204" pitchFamily="49" charset="0"/>
              </a:rPr>
              <a:t>.</a:t>
            </a:r>
            <a:r>
              <a:rPr lang="en-US" b="1" dirty="0">
                <a:solidFill>
                  <a:srgbClr val="DCDCAA"/>
                </a:solidFill>
                <a:effectLst/>
                <a:latin typeface="Consolas" panose="020B0609020204030204" pitchFamily="49" charset="0"/>
              </a:rPr>
              <a:t>get</a:t>
            </a:r>
            <a:r>
              <a:rPr lang="en-US" b="1" dirty="0">
                <a:solidFill>
                  <a:srgbClr val="D4D4D4"/>
                </a:solidFill>
                <a:effectLst/>
                <a:latin typeface="Consolas" panose="020B0609020204030204" pitchFamily="49" charset="0"/>
              </a:rPr>
              <a:t>();</a:t>
            </a:r>
          </a:p>
          <a:p>
            <a:pPr algn="l"/>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int</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key</a:t>
            </a:r>
            <a:r>
              <a:rPr lang="en-US" b="1" dirty="0">
                <a:solidFill>
                  <a:srgbClr val="D4D4D4"/>
                </a:solidFill>
                <a:effectLst/>
                <a:latin typeface="Consolas" panose="020B0609020204030204" pitchFamily="49" charset="0"/>
              </a:rPr>
              <a:t> = </a:t>
            </a:r>
            <a:r>
              <a:rPr lang="en-US" b="1" dirty="0">
                <a:solidFill>
                  <a:srgbClr val="DCDCAA"/>
                </a:solidFill>
                <a:effectLst/>
                <a:latin typeface="Consolas" panose="020B0609020204030204" pitchFamily="49" charset="0"/>
              </a:rPr>
              <a:t>makeRegularKey</a:t>
            </a:r>
            <a:r>
              <a:rPr lang="en-US" b="1" dirty="0">
                <a:solidFill>
                  <a:srgbClr val="D4D4D4"/>
                </a:solidFill>
                <a:effectLst/>
                <a:latin typeface="Consolas" panose="020B0609020204030204" pitchFamily="49" charset="0"/>
              </a:rPr>
              <a:t>(hash);</a:t>
            </a:r>
          </a:p>
          <a:p>
            <a:pPr algn="l"/>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LockFreeList</a:t>
            </a:r>
            <a:r>
              <a:rPr lang="en-US" b="1" dirty="0">
                <a:solidFill>
                  <a:srgbClr val="D4D4D4"/>
                </a:solidFill>
                <a:effectLst/>
                <a:latin typeface="Consolas" panose="020B0609020204030204" pitchFamily="49" charset="0"/>
              </a:rPr>
              <a:t> list</a:t>
            </a:r>
          </a:p>
          <a:p>
            <a:pPr algn="l"/>
            <a:r>
              <a:rPr lang="en-US" b="1" dirty="0">
                <a:solidFill>
                  <a:srgbClr val="D4D4D4"/>
                </a:solidFill>
                <a:effectLst/>
                <a:latin typeface="Consolas" panose="020B0609020204030204" pitchFamily="49" charset="0"/>
              </a:rPr>
              <a:t>    = </a:t>
            </a:r>
            <a:r>
              <a:rPr lang="en-US" b="1" dirty="0">
                <a:solidFill>
                  <a:srgbClr val="DCDCAA"/>
                </a:solidFill>
                <a:effectLst/>
                <a:latin typeface="Consolas" panose="020B0609020204030204" pitchFamily="49" charset="0"/>
              </a:rPr>
              <a:t>getBucketList</a:t>
            </a:r>
            <a:r>
              <a:rPr lang="en-US" b="1" dirty="0">
                <a:solidFill>
                  <a:srgbClr val="D4D4D4"/>
                </a:solidFill>
                <a:effectLst/>
                <a:latin typeface="Consolas" panose="020B0609020204030204" pitchFamily="49" charset="0"/>
              </a:rPr>
              <a:t>(bucket);</a:t>
            </a:r>
          </a:p>
          <a:p>
            <a:pPr algn="l"/>
            <a:r>
              <a:rPr lang="en-US" b="1" dirty="0">
                <a:solidFill>
                  <a:srgbClr val="D4D4D4"/>
                </a:solidFill>
                <a:effectLst/>
                <a:latin typeface="Consolas" panose="020B0609020204030204" pitchFamily="49" charset="0"/>
              </a:rPr>
              <a:t>  </a:t>
            </a:r>
            <a:r>
              <a:rPr lang="en-US" b="1" dirty="0">
                <a:solidFill>
                  <a:srgbClr val="C586C0"/>
                </a:solidFill>
                <a:effectLst/>
                <a:latin typeface="Consolas" panose="020B0609020204030204" pitchFamily="49" charset="0"/>
              </a:rPr>
              <a:t>if</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list</a:t>
            </a:r>
            <a:r>
              <a:rPr lang="en-US" b="1" dirty="0">
                <a:solidFill>
                  <a:srgbClr val="D4D4D4"/>
                </a:solidFill>
                <a:effectLst/>
                <a:latin typeface="Consolas" panose="020B0609020204030204" pitchFamily="49" charset="0"/>
              </a:rPr>
              <a:t>.</a:t>
            </a:r>
            <a:r>
              <a:rPr lang="en-US" b="1" dirty="0">
                <a:solidFill>
                  <a:srgbClr val="DCDCAA"/>
                </a:solidFill>
                <a:effectLst/>
                <a:latin typeface="Consolas" panose="020B0609020204030204" pitchFamily="49" charset="0"/>
              </a:rPr>
              <a:t>add</a:t>
            </a:r>
            <a:r>
              <a:rPr lang="en-US" b="1" dirty="0">
                <a:solidFill>
                  <a:srgbClr val="D4D4D4"/>
                </a:solidFill>
                <a:effectLst/>
                <a:latin typeface="Consolas" panose="020B0609020204030204" pitchFamily="49" charset="0"/>
              </a:rPr>
              <a:t>(object, key))</a:t>
            </a:r>
          </a:p>
          <a:p>
            <a:pPr algn="l"/>
            <a:r>
              <a:rPr lang="en-US" b="1" dirty="0">
                <a:solidFill>
                  <a:srgbClr val="D4D4D4"/>
                </a:solidFill>
                <a:effectLst/>
                <a:latin typeface="Consolas" panose="020B0609020204030204" pitchFamily="49" charset="0"/>
              </a:rPr>
              <a:t>       </a:t>
            </a:r>
            <a:r>
              <a:rPr lang="en-US" b="1" dirty="0">
                <a:solidFill>
                  <a:srgbClr val="C586C0"/>
                </a:solidFill>
                <a:effectLst/>
                <a:latin typeface="Consolas" panose="020B0609020204030204" pitchFamily="49" charset="0"/>
              </a:rPr>
              <a:t>return</a:t>
            </a:r>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false</a:t>
            </a:r>
            <a:r>
              <a:rPr lang="en-US" b="1" dirty="0">
                <a:solidFill>
                  <a:srgbClr val="D4D4D4"/>
                </a:solidFill>
                <a:effectLst/>
                <a:latin typeface="Consolas" panose="020B0609020204030204" pitchFamily="49" charset="0"/>
              </a:rPr>
              <a:t>;</a:t>
            </a:r>
          </a:p>
          <a:p>
            <a:pPr algn="l"/>
            <a:r>
              <a:rPr lang="en-US" b="1" dirty="0">
                <a:solidFill>
                  <a:srgbClr val="D4D4D4"/>
                </a:solidFill>
                <a:effectLst/>
                <a:latin typeface="Consolas" panose="020B0609020204030204" pitchFamily="49" charset="0"/>
              </a:rPr>
              <a:t>   </a:t>
            </a:r>
            <a:r>
              <a:rPr lang="en-US" b="1" dirty="0">
                <a:solidFill>
                  <a:srgbClr val="DCDCAA"/>
                </a:solidFill>
                <a:effectLst/>
                <a:latin typeface="Consolas" panose="020B0609020204030204" pitchFamily="49" charset="0"/>
              </a:rPr>
              <a:t>resizeCheck</a:t>
            </a:r>
            <a:r>
              <a:rPr lang="en-US" b="1" dirty="0">
                <a:solidFill>
                  <a:srgbClr val="D4D4D4"/>
                </a:solidFill>
                <a:effectLst/>
                <a:latin typeface="Consolas" panose="020B0609020204030204" pitchFamily="49" charset="0"/>
              </a:rPr>
              <a:t>();</a:t>
            </a:r>
          </a:p>
          <a:p>
            <a:pPr algn="l"/>
            <a:r>
              <a:rPr lang="en-US" b="1" dirty="0">
                <a:solidFill>
                  <a:srgbClr val="D4D4D4"/>
                </a:solidFill>
                <a:effectLst/>
                <a:latin typeface="Consolas" panose="020B0609020204030204" pitchFamily="49" charset="0"/>
              </a:rPr>
              <a:t>   </a:t>
            </a:r>
            <a:r>
              <a:rPr lang="en-US" b="1" dirty="0">
                <a:solidFill>
                  <a:srgbClr val="C586C0"/>
                </a:solidFill>
                <a:effectLst/>
                <a:latin typeface="Consolas" panose="020B0609020204030204" pitchFamily="49" charset="0"/>
              </a:rPr>
              <a:t>return</a:t>
            </a:r>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true</a:t>
            </a:r>
            <a:r>
              <a:rPr lang="en-US" b="1" dirty="0">
                <a:solidFill>
                  <a:srgbClr val="D4D4D4"/>
                </a:solidFill>
                <a:effectLst/>
                <a:latin typeface="Consolas" panose="020B0609020204030204" pitchFamily="49" charset="0"/>
              </a:rPr>
              <a:t>;</a:t>
            </a:r>
          </a:p>
          <a:p>
            <a:pPr algn="l"/>
            <a:r>
              <a:rPr lang="en-US" b="1" dirty="0">
                <a:solidFill>
                  <a:srgbClr val="D4D4D4"/>
                </a:solidFill>
                <a:effectLst/>
                <a:latin typeface="Consolas" panose="020B0609020204030204" pitchFamily="49" charset="0"/>
              </a:rPr>
              <a:t> } </a:t>
            </a:r>
          </a:p>
        </p:txBody>
      </p:sp>
      <p:sp>
        <p:nvSpPr>
          <p:cNvPr id="117762" name="Footer Placeholder 1"/>
          <p:cNvSpPr>
            <a:spLocks noGrp="1"/>
          </p:cNvSpPr>
          <p:nvPr>
            <p:ph type="ftr" sz="quarter" idx="10"/>
          </p:nvPr>
        </p:nvSpPr>
        <p:spPr>
          <a:noFill/>
        </p:spPr>
        <p:txBody>
          <a:bodyPr/>
          <a:lstStyle/>
          <a:p>
            <a:r>
              <a:rPr lang="en-US" dirty="0"/>
              <a:t>Art of Multiprocessor Programming</a:t>
            </a:r>
          </a:p>
        </p:txBody>
      </p:sp>
      <p:sp>
        <p:nvSpPr>
          <p:cNvPr id="117763" name="Slide Number Placeholder 2"/>
          <p:cNvSpPr>
            <a:spLocks noGrp="1"/>
          </p:cNvSpPr>
          <p:nvPr>
            <p:ph type="sldNum" sz="quarter" idx="11"/>
          </p:nvPr>
        </p:nvSpPr>
        <p:spPr>
          <a:noFill/>
        </p:spPr>
        <p:txBody>
          <a:bodyPr/>
          <a:lstStyle/>
          <a:p>
            <a:fld id="{1E94D0F5-6DC8-4425-B533-68F9949A0104}" type="slidenum">
              <a:rPr lang="x-none" smtClean="0"/>
              <a:pPr/>
              <a:t>119</a:t>
            </a:fld>
            <a:endParaRPr lang="en-US" dirty="0"/>
          </a:p>
        </p:txBody>
      </p:sp>
      <p:sp>
        <p:nvSpPr>
          <p:cNvPr id="117764" name="Rectangle 3"/>
          <p:cNvSpPr>
            <a:spLocks noGrp="1" noChangeArrowheads="1"/>
          </p:cNvSpPr>
          <p:nvPr>
            <p:ph type="title" idx="4294967295"/>
          </p:nvPr>
        </p:nvSpPr>
        <p:spPr/>
        <p:txBody>
          <a:bodyPr/>
          <a:lstStyle/>
          <a:p>
            <a:r>
              <a:rPr lang="en-US" dirty="0"/>
              <a:t>add()</a:t>
            </a:r>
          </a:p>
        </p:txBody>
      </p:sp>
      <p:sp>
        <p:nvSpPr>
          <p:cNvPr id="117766" name="Text Box 5"/>
          <p:cNvSpPr txBox="1">
            <a:spLocks noChangeArrowheads="1"/>
          </p:cNvSpPr>
          <p:nvPr/>
        </p:nvSpPr>
        <p:spPr bwMode="auto">
          <a:xfrm>
            <a:off x="773113" y="2435552"/>
            <a:ext cx="7338965"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Call bucket’s </a:t>
            </a:r>
            <a:r>
              <a:rPr lang="en-US" sz="2800" dirty="0">
                <a:solidFill>
                  <a:schemeClr val="bg1"/>
                </a:solidFill>
                <a:latin typeface="Consolas" panose="020B0609020204030204" pitchFamily="49" charset="0"/>
                <a:cs typeface="Courier New" panose="02070309020205020404" pitchFamily="49" charset="0"/>
              </a:rPr>
              <a:t>add</a:t>
            </a:r>
            <a:r>
              <a:rPr lang="en-US" sz="2800" dirty="0">
                <a:solidFill>
                  <a:schemeClr val="bg1"/>
                </a:solidFill>
                <a:latin typeface="Arial" panose="020B0604020202020204" pitchFamily="34" charset="0"/>
                <a:cs typeface="Arial" panose="020B0604020202020204" pitchFamily="34" charset="0"/>
              </a:rPr>
              <a:t>()</a:t>
            </a:r>
            <a:r>
              <a:rPr lang="en-US" sz="2800" dirty="0">
                <a:solidFill>
                  <a:srgbClr val="FFFF00"/>
                </a:solidFill>
                <a:latin typeface="Arial" panose="020B0604020202020204" pitchFamily="34" charset="0"/>
                <a:cs typeface="Arial" panose="020B0604020202020204" pitchFamily="34" charset="0"/>
              </a:rPr>
              <a:t> method with reversed key</a:t>
            </a:r>
          </a:p>
        </p:txBody>
      </p:sp>
      <p:sp>
        <p:nvSpPr>
          <p:cNvPr id="117767" name="AutoShape 6"/>
          <p:cNvSpPr>
            <a:spLocks noChangeArrowheads="1"/>
          </p:cNvSpPr>
          <p:nvPr/>
        </p:nvSpPr>
        <p:spPr bwMode="auto">
          <a:xfrm>
            <a:off x="1960563" y="4160838"/>
            <a:ext cx="3873500" cy="461962"/>
          </a:xfrm>
          <a:prstGeom prst="wedgeRoundRectCallout">
            <a:avLst>
              <a:gd name="adj1" fmla="val 21065"/>
              <a:gd name="adj2" fmla="val -27611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F7CB7618-9D63-43E6-02DA-23DEDF7EAC51}"/>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object)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bucket</a:t>
            </a:r>
            <a:r>
              <a:rPr lang="en-US" b="0" dirty="0">
                <a:solidFill>
                  <a:srgbClr val="D4D4D4"/>
                </a:solidFill>
                <a:effectLst/>
                <a:latin typeface="Consolas" panose="020B0609020204030204" pitchFamily="49" charset="0"/>
              </a:rPr>
              <a:t> = hash %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(hash);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list</a:t>
            </a:r>
          </a:p>
          <a:p>
            <a:pPr algn="l"/>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getBucketList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(object, key))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resizeCheck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
        <p:nvSpPr>
          <p:cNvPr id="118786" name="Footer Placeholder 1"/>
          <p:cNvSpPr>
            <a:spLocks noGrp="1"/>
          </p:cNvSpPr>
          <p:nvPr>
            <p:ph type="ftr" sz="quarter" idx="10"/>
          </p:nvPr>
        </p:nvSpPr>
        <p:spPr>
          <a:noFill/>
        </p:spPr>
        <p:txBody>
          <a:bodyPr/>
          <a:lstStyle/>
          <a:p>
            <a:r>
              <a:rPr lang="en-US" dirty="0"/>
              <a:t>Art of Multiprocessor Programming</a:t>
            </a:r>
          </a:p>
        </p:txBody>
      </p:sp>
      <p:sp>
        <p:nvSpPr>
          <p:cNvPr id="118787" name="Slide Number Placeholder 2"/>
          <p:cNvSpPr>
            <a:spLocks noGrp="1"/>
          </p:cNvSpPr>
          <p:nvPr>
            <p:ph type="sldNum" sz="quarter" idx="11"/>
          </p:nvPr>
        </p:nvSpPr>
        <p:spPr>
          <a:noFill/>
        </p:spPr>
        <p:txBody>
          <a:bodyPr/>
          <a:lstStyle/>
          <a:p>
            <a:fld id="{E7C833CF-A36F-47C3-A10F-874B849CE982}" type="slidenum">
              <a:rPr lang="x-none" smtClean="0"/>
              <a:pPr/>
              <a:t>120</a:t>
            </a:fld>
            <a:endParaRPr lang="en-US" dirty="0"/>
          </a:p>
        </p:txBody>
      </p:sp>
      <p:sp>
        <p:nvSpPr>
          <p:cNvPr id="118788" name="Rectangle 3"/>
          <p:cNvSpPr>
            <a:spLocks noGrp="1" noChangeArrowheads="1"/>
          </p:cNvSpPr>
          <p:nvPr>
            <p:ph type="title" idx="4294967295"/>
          </p:nvPr>
        </p:nvSpPr>
        <p:spPr/>
        <p:txBody>
          <a:bodyPr/>
          <a:lstStyle/>
          <a:p>
            <a:r>
              <a:rPr lang="en-US" dirty="0"/>
              <a:t>add()</a:t>
            </a:r>
          </a:p>
        </p:txBody>
      </p:sp>
      <p:sp>
        <p:nvSpPr>
          <p:cNvPr id="118790" name="Text Box 5"/>
          <p:cNvSpPr txBox="1">
            <a:spLocks noChangeArrowheads="1"/>
          </p:cNvSpPr>
          <p:nvPr/>
        </p:nvSpPr>
        <p:spPr bwMode="auto">
          <a:xfrm>
            <a:off x="2216188" y="2518655"/>
            <a:ext cx="4968797"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No change? We’re done.</a:t>
            </a:r>
          </a:p>
        </p:txBody>
      </p:sp>
      <p:sp>
        <p:nvSpPr>
          <p:cNvPr id="118791" name="AutoShape 6"/>
          <p:cNvSpPr>
            <a:spLocks noChangeArrowheads="1"/>
          </p:cNvSpPr>
          <p:nvPr/>
        </p:nvSpPr>
        <p:spPr bwMode="auto">
          <a:xfrm>
            <a:off x="958850" y="4160838"/>
            <a:ext cx="5035550" cy="854782"/>
          </a:xfrm>
          <a:prstGeom prst="wedgeRoundRectCallout">
            <a:avLst>
              <a:gd name="adj1" fmla="val 31496"/>
              <a:gd name="adj2" fmla="val -17581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18BAB419-B9E9-9BDE-4ABF-16C75151288E}"/>
              </a:ext>
            </a:extLst>
          </p:cNvPr>
          <p:cNvSpPr txBox="1">
            <a:spLocks noChangeArrowheads="1"/>
          </p:cNvSpPr>
          <p:nvPr/>
        </p:nvSpPr>
        <p:spPr bwMode="auto">
          <a:xfrm>
            <a:off x="773113" y="2057400"/>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object)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hash</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bucket</a:t>
            </a:r>
            <a:r>
              <a:rPr lang="en-US" b="0" dirty="0">
                <a:solidFill>
                  <a:srgbClr val="D4D4D4"/>
                </a:solidFill>
                <a:effectLst/>
                <a:latin typeface="Consolas" panose="020B0609020204030204" pitchFamily="49" charset="0"/>
              </a:rPr>
              <a:t> = hash % </a:t>
            </a:r>
            <a:r>
              <a:rPr lang="en-US" b="0" dirty="0">
                <a:solidFill>
                  <a:srgbClr val="9CDCFE"/>
                </a:solidFill>
                <a:effectLst/>
                <a:latin typeface="Consolas" panose="020B0609020204030204" pitchFamily="49" charset="0"/>
              </a:rPr>
              <a:t>tableSize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makeRegularKey</a:t>
            </a:r>
            <a:r>
              <a:rPr lang="en-US" b="0" dirty="0">
                <a:solidFill>
                  <a:srgbClr val="D4D4D4"/>
                </a:solidFill>
                <a:effectLst/>
                <a:latin typeface="Consolas" panose="020B0609020204030204" pitchFamily="49" charset="0"/>
              </a:rPr>
              <a:t>(hash);</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list</a:t>
            </a:r>
          </a:p>
          <a:p>
            <a:pPr algn="l"/>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getBucketList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(object, key))</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resizeCheck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p>
        </p:txBody>
      </p:sp>
      <p:sp>
        <p:nvSpPr>
          <p:cNvPr id="119810" name="Footer Placeholder 1"/>
          <p:cNvSpPr>
            <a:spLocks noGrp="1"/>
          </p:cNvSpPr>
          <p:nvPr>
            <p:ph type="ftr" sz="quarter" idx="10"/>
          </p:nvPr>
        </p:nvSpPr>
        <p:spPr>
          <a:noFill/>
        </p:spPr>
        <p:txBody>
          <a:bodyPr/>
          <a:lstStyle/>
          <a:p>
            <a:r>
              <a:rPr lang="en-US" dirty="0"/>
              <a:t>Art of Multiprocessor Programming</a:t>
            </a:r>
          </a:p>
        </p:txBody>
      </p:sp>
      <p:sp>
        <p:nvSpPr>
          <p:cNvPr id="119811" name="Slide Number Placeholder 2"/>
          <p:cNvSpPr>
            <a:spLocks noGrp="1"/>
          </p:cNvSpPr>
          <p:nvPr>
            <p:ph type="sldNum" sz="quarter" idx="11"/>
          </p:nvPr>
        </p:nvSpPr>
        <p:spPr>
          <a:noFill/>
        </p:spPr>
        <p:txBody>
          <a:bodyPr/>
          <a:lstStyle/>
          <a:p>
            <a:fld id="{1359D0D5-3F17-4CE9-BD1C-172853E245F3}" type="slidenum">
              <a:rPr lang="x-none" smtClean="0"/>
              <a:pPr/>
              <a:t>121</a:t>
            </a:fld>
            <a:endParaRPr lang="en-US" dirty="0"/>
          </a:p>
        </p:txBody>
      </p:sp>
      <p:sp>
        <p:nvSpPr>
          <p:cNvPr id="119812" name="Rectangle 3"/>
          <p:cNvSpPr>
            <a:spLocks noGrp="1" noChangeArrowheads="1"/>
          </p:cNvSpPr>
          <p:nvPr>
            <p:ph type="title" idx="4294967295"/>
          </p:nvPr>
        </p:nvSpPr>
        <p:spPr/>
        <p:txBody>
          <a:bodyPr/>
          <a:lstStyle/>
          <a:p>
            <a:r>
              <a:rPr lang="en-US" dirty="0"/>
              <a:t>add()</a:t>
            </a:r>
          </a:p>
        </p:txBody>
      </p:sp>
      <p:sp>
        <p:nvSpPr>
          <p:cNvPr id="119814" name="Text Box 5"/>
          <p:cNvSpPr txBox="1">
            <a:spLocks noChangeArrowheads="1"/>
          </p:cNvSpPr>
          <p:nvPr/>
        </p:nvSpPr>
        <p:spPr bwMode="auto">
          <a:xfrm>
            <a:off x="2335794" y="2057400"/>
            <a:ext cx="2922714" cy="52322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Time to resize?</a:t>
            </a:r>
          </a:p>
        </p:txBody>
      </p:sp>
      <p:sp>
        <p:nvSpPr>
          <p:cNvPr id="119815" name="AutoShape 6"/>
          <p:cNvSpPr>
            <a:spLocks noChangeArrowheads="1"/>
          </p:cNvSpPr>
          <p:nvPr/>
        </p:nvSpPr>
        <p:spPr bwMode="auto">
          <a:xfrm>
            <a:off x="1101725" y="4961299"/>
            <a:ext cx="2935288" cy="597530"/>
          </a:xfrm>
          <a:prstGeom prst="wedgeRoundRectCallout">
            <a:avLst>
              <a:gd name="adj1" fmla="val 30274"/>
              <a:gd name="adj2" fmla="val -33842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2"/>
          <p:cNvSpPr>
            <a:spLocks noGrp="1" noChangeArrowheads="1"/>
          </p:cNvSpPr>
          <p:nvPr>
            <p:ph type="title"/>
          </p:nvPr>
        </p:nvSpPr>
        <p:spPr/>
        <p:txBody>
          <a:bodyPr/>
          <a:lstStyle/>
          <a:p>
            <a:r>
              <a:rPr lang="en-US" dirty="0"/>
              <a:t>Resize</a:t>
            </a:r>
          </a:p>
        </p:txBody>
      </p:sp>
      <p:sp>
        <p:nvSpPr>
          <p:cNvPr id="120834" name="Footer Placeholder 1"/>
          <p:cNvSpPr>
            <a:spLocks noGrp="1"/>
          </p:cNvSpPr>
          <p:nvPr>
            <p:ph type="ftr" sz="quarter" idx="10"/>
          </p:nvPr>
        </p:nvSpPr>
        <p:spPr>
          <a:noFill/>
        </p:spPr>
        <p:txBody>
          <a:bodyPr/>
          <a:lstStyle/>
          <a:p>
            <a:r>
              <a:rPr lang="en-US" dirty="0"/>
              <a:t>Art of Multiprocessor Programming</a:t>
            </a:r>
          </a:p>
        </p:txBody>
      </p:sp>
      <p:sp>
        <p:nvSpPr>
          <p:cNvPr id="120835" name="Slide Number Placeholder 2"/>
          <p:cNvSpPr>
            <a:spLocks noGrp="1"/>
          </p:cNvSpPr>
          <p:nvPr>
            <p:ph type="sldNum" sz="quarter" idx="11"/>
          </p:nvPr>
        </p:nvSpPr>
        <p:spPr>
          <a:noFill/>
        </p:spPr>
        <p:txBody>
          <a:bodyPr/>
          <a:lstStyle/>
          <a:p>
            <a:fld id="{A8AAFFEE-5A45-4FC3-ACFE-4B9E2A3163FD}" type="slidenum">
              <a:rPr lang="x-none" smtClean="0"/>
              <a:pPr/>
              <a:t>122</a:t>
            </a:fld>
            <a:endParaRPr lang="en-US" dirty="0"/>
          </a:p>
        </p:txBody>
      </p:sp>
      <p:sp>
        <p:nvSpPr>
          <p:cNvPr id="2" name="TextBox 1">
            <a:extLst>
              <a:ext uri="{FF2B5EF4-FFF2-40B4-BE49-F238E27FC236}">
                <a16:creationId xmlns:a16="http://schemas.microsoft.com/office/drawing/2014/main" id="{9CF9487E-E239-1FE1-D682-FD156E7E545A}"/>
              </a:ext>
            </a:extLst>
          </p:cNvPr>
          <p:cNvSpPr txBox="1"/>
          <p:nvPr/>
        </p:nvSpPr>
        <p:spPr bwMode="auto">
          <a:xfrm>
            <a:off x="1417168" y="2198782"/>
            <a:ext cx="681949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Divide set size by total number of buckets</a:t>
            </a:r>
          </a:p>
        </p:txBody>
      </p:sp>
      <p:sp>
        <p:nvSpPr>
          <p:cNvPr id="3" name="TextBox 2">
            <a:extLst>
              <a:ext uri="{FF2B5EF4-FFF2-40B4-BE49-F238E27FC236}">
                <a16:creationId xmlns:a16="http://schemas.microsoft.com/office/drawing/2014/main" id="{8B344180-A1E8-7061-3A3A-6A6EF45B3A5C}"/>
              </a:ext>
            </a:extLst>
          </p:cNvPr>
          <p:cNvSpPr txBox="1"/>
          <p:nvPr/>
        </p:nvSpPr>
        <p:spPr bwMode="auto">
          <a:xfrm>
            <a:off x="1417168" y="3020427"/>
            <a:ext cx="478368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quotient exceeds threshold</a:t>
            </a:r>
          </a:p>
        </p:txBody>
      </p:sp>
      <p:sp>
        <p:nvSpPr>
          <p:cNvPr id="4" name="TextBox 3">
            <a:extLst>
              <a:ext uri="{FF2B5EF4-FFF2-40B4-BE49-F238E27FC236}">
                <a16:creationId xmlns:a16="http://schemas.microsoft.com/office/drawing/2014/main" id="{ABC7FE72-A0A7-6363-0086-281246E12115}"/>
              </a:ext>
            </a:extLst>
          </p:cNvPr>
          <p:cNvSpPr txBox="1"/>
          <p:nvPr/>
        </p:nvSpPr>
        <p:spPr bwMode="auto">
          <a:xfrm>
            <a:off x="2286300" y="3849680"/>
            <a:ext cx="395973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Double </a:t>
            </a:r>
            <a:r>
              <a:rPr lang="en-US" sz="2800" dirty="0">
                <a:solidFill>
                  <a:schemeClr val="bg1"/>
                </a:solidFill>
                <a:latin typeface="Consolas" panose="020B0609020204030204" pitchFamily="49" charset="0"/>
                <a:cs typeface="Courier New" panose="02070309020205020404" pitchFamily="49" charset="0"/>
              </a:rPr>
              <a:t>tableSize</a:t>
            </a:r>
            <a:r>
              <a:rPr lang="en-US" sz="2800" dirty="0">
                <a:solidFill>
                  <a:srgbClr val="FFFF00"/>
                </a:solidFill>
              </a:rPr>
              <a:t> field</a:t>
            </a:r>
          </a:p>
        </p:txBody>
      </p:sp>
      <p:sp>
        <p:nvSpPr>
          <p:cNvPr id="5" name="TextBox 4">
            <a:extLst>
              <a:ext uri="{FF2B5EF4-FFF2-40B4-BE49-F238E27FC236}">
                <a16:creationId xmlns:a16="http://schemas.microsoft.com/office/drawing/2014/main" id="{928B4CB8-74C6-9510-8374-7F2421D8558F}"/>
              </a:ext>
            </a:extLst>
          </p:cNvPr>
          <p:cNvSpPr txBox="1"/>
          <p:nvPr/>
        </p:nvSpPr>
        <p:spPr bwMode="auto">
          <a:xfrm>
            <a:off x="2286300" y="4711028"/>
            <a:ext cx="264207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Up to fixed limit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2"/>
          <p:cNvSpPr>
            <a:spLocks noGrp="1" noChangeArrowheads="1"/>
          </p:cNvSpPr>
          <p:nvPr>
            <p:ph type="title"/>
          </p:nvPr>
        </p:nvSpPr>
        <p:spPr/>
        <p:txBody>
          <a:bodyPr/>
          <a:lstStyle/>
          <a:p>
            <a:r>
              <a:rPr lang="en-US" dirty="0"/>
              <a:t>Initialize Buckets</a:t>
            </a:r>
          </a:p>
        </p:txBody>
      </p:sp>
      <p:sp>
        <p:nvSpPr>
          <p:cNvPr id="121858" name="Footer Placeholder 1"/>
          <p:cNvSpPr>
            <a:spLocks noGrp="1"/>
          </p:cNvSpPr>
          <p:nvPr>
            <p:ph type="ftr" sz="quarter" idx="10"/>
          </p:nvPr>
        </p:nvSpPr>
        <p:spPr>
          <a:noFill/>
        </p:spPr>
        <p:txBody>
          <a:bodyPr/>
          <a:lstStyle/>
          <a:p>
            <a:r>
              <a:rPr lang="en-US" dirty="0"/>
              <a:t>Art of Multiprocessor Programming</a:t>
            </a:r>
          </a:p>
        </p:txBody>
      </p:sp>
      <p:sp>
        <p:nvSpPr>
          <p:cNvPr id="121859" name="Slide Number Placeholder 2"/>
          <p:cNvSpPr>
            <a:spLocks noGrp="1"/>
          </p:cNvSpPr>
          <p:nvPr>
            <p:ph type="sldNum" sz="quarter" idx="11"/>
          </p:nvPr>
        </p:nvSpPr>
        <p:spPr>
          <a:noFill/>
        </p:spPr>
        <p:txBody>
          <a:bodyPr/>
          <a:lstStyle/>
          <a:p>
            <a:fld id="{992199C4-41A2-49EB-AA69-61618DCB9B70}" type="slidenum">
              <a:rPr lang="x-none" smtClean="0"/>
              <a:pPr/>
              <a:t>123</a:t>
            </a:fld>
            <a:endParaRPr lang="en-US" dirty="0"/>
          </a:p>
        </p:txBody>
      </p:sp>
      <p:sp>
        <p:nvSpPr>
          <p:cNvPr id="2" name="TextBox 1">
            <a:extLst>
              <a:ext uri="{FF2B5EF4-FFF2-40B4-BE49-F238E27FC236}">
                <a16:creationId xmlns:a16="http://schemas.microsoft.com/office/drawing/2014/main" id="{AFCFA924-DC18-9C34-49B0-DF74C38EFCD0}"/>
              </a:ext>
            </a:extLst>
          </p:cNvPr>
          <p:cNvSpPr txBox="1"/>
          <p:nvPr/>
        </p:nvSpPr>
        <p:spPr bwMode="auto">
          <a:xfrm>
            <a:off x="1498649" y="2025579"/>
            <a:ext cx="387157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Buckets originally </a:t>
            </a:r>
            <a:r>
              <a:rPr lang="en-US" sz="2800" dirty="0">
                <a:solidFill>
                  <a:schemeClr val="bg1"/>
                </a:solidFill>
                <a:latin typeface="Consolas" panose="020B0609020204030204" pitchFamily="49" charset="0"/>
              </a:rPr>
              <a:t>null</a:t>
            </a:r>
          </a:p>
        </p:txBody>
      </p:sp>
      <p:sp>
        <p:nvSpPr>
          <p:cNvPr id="3" name="TextBox 2">
            <a:extLst>
              <a:ext uri="{FF2B5EF4-FFF2-40B4-BE49-F238E27FC236}">
                <a16:creationId xmlns:a16="http://schemas.microsoft.com/office/drawing/2014/main" id="{4F50C710-7D7F-E070-728A-C37694C28021}"/>
              </a:ext>
            </a:extLst>
          </p:cNvPr>
          <p:cNvSpPr txBox="1"/>
          <p:nvPr/>
        </p:nvSpPr>
        <p:spPr bwMode="auto">
          <a:xfrm>
            <a:off x="1498649" y="2735019"/>
            <a:ext cx="420179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you find one, initialize it</a:t>
            </a:r>
          </a:p>
        </p:txBody>
      </p:sp>
      <p:sp>
        <p:nvSpPr>
          <p:cNvPr id="4" name="TextBox 3">
            <a:extLst>
              <a:ext uri="{FF2B5EF4-FFF2-40B4-BE49-F238E27FC236}">
                <a16:creationId xmlns:a16="http://schemas.microsoft.com/office/drawing/2014/main" id="{858431CF-1734-BF11-9FC6-6129BC201D49}"/>
              </a:ext>
            </a:extLst>
          </p:cNvPr>
          <p:cNvSpPr txBox="1"/>
          <p:nvPr/>
        </p:nvSpPr>
        <p:spPr bwMode="auto">
          <a:xfrm>
            <a:off x="1498649" y="3444459"/>
            <a:ext cx="359579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Go to bucket’s parent</a:t>
            </a:r>
          </a:p>
        </p:txBody>
      </p:sp>
      <p:sp>
        <p:nvSpPr>
          <p:cNvPr id="5" name="TextBox 4">
            <a:extLst>
              <a:ext uri="{FF2B5EF4-FFF2-40B4-BE49-F238E27FC236}">
                <a16:creationId xmlns:a16="http://schemas.microsoft.com/office/drawing/2014/main" id="{E90FE6BF-1152-3126-B35C-B52EC2BF2EBB}"/>
              </a:ext>
            </a:extLst>
          </p:cNvPr>
          <p:cNvSpPr txBox="1"/>
          <p:nvPr/>
        </p:nvSpPr>
        <p:spPr bwMode="auto">
          <a:xfrm>
            <a:off x="1498649" y="4153899"/>
            <a:ext cx="358463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Earlier nearby bucket</a:t>
            </a:r>
          </a:p>
        </p:txBody>
      </p:sp>
      <p:sp>
        <p:nvSpPr>
          <p:cNvPr id="6" name="TextBox 5">
            <a:extLst>
              <a:ext uri="{FF2B5EF4-FFF2-40B4-BE49-F238E27FC236}">
                <a16:creationId xmlns:a16="http://schemas.microsoft.com/office/drawing/2014/main" id="{5F13005A-C10B-FF2D-3F90-1B32E0B1E1A1}"/>
              </a:ext>
            </a:extLst>
          </p:cNvPr>
          <p:cNvSpPr txBox="1"/>
          <p:nvPr/>
        </p:nvSpPr>
        <p:spPr bwMode="auto">
          <a:xfrm>
            <a:off x="2069017" y="4863339"/>
            <a:ext cx="5442516"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Recursively initialize if necessary</a:t>
            </a:r>
          </a:p>
        </p:txBody>
      </p:sp>
      <p:sp>
        <p:nvSpPr>
          <p:cNvPr id="7" name="TextBox 6">
            <a:extLst>
              <a:ext uri="{FF2B5EF4-FFF2-40B4-BE49-F238E27FC236}">
                <a16:creationId xmlns:a16="http://schemas.microsoft.com/office/drawing/2014/main" id="{81471BB9-ED2B-664B-5C4C-1BE375AADDF7}"/>
              </a:ext>
            </a:extLst>
          </p:cNvPr>
          <p:cNvSpPr txBox="1"/>
          <p:nvPr/>
        </p:nvSpPr>
        <p:spPr bwMode="auto">
          <a:xfrm>
            <a:off x="2069017" y="5572780"/>
            <a:ext cx="4043094"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Constant </a:t>
            </a:r>
            <a:r>
              <a:rPr lang="en-US" sz="2800" i="1" dirty="0">
                <a:solidFill>
                  <a:schemeClr val="bg1"/>
                </a:solidFill>
              </a:rPr>
              <a:t>expected</a:t>
            </a:r>
            <a:r>
              <a:rPr lang="en-US" sz="2800" dirty="0">
                <a:solidFill>
                  <a:srgbClr val="FFFF00"/>
                </a:solidFill>
              </a:rPr>
              <a:t> work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oter Placeholder 1"/>
          <p:cNvSpPr>
            <a:spLocks noGrp="1"/>
          </p:cNvSpPr>
          <p:nvPr>
            <p:ph type="ftr" sz="quarter" idx="10"/>
          </p:nvPr>
        </p:nvSpPr>
        <p:spPr>
          <a:noFill/>
        </p:spPr>
        <p:txBody>
          <a:bodyPr/>
          <a:lstStyle/>
          <a:p>
            <a:r>
              <a:rPr lang="en-US" dirty="0"/>
              <a:t>Art of Multiprocessor Programming</a:t>
            </a:r>
          </a:p>
        </p:txBody>
      </p:sp>
      <p:sp>
        <p:nvSpPr>
          <p:cNvPr id="98307" name="Slide Number Placeholder 2"/>
          <p:cNvSpPr>
            <a:spLocks noGrp="1"/>
          </p:cNvSpPr>
          <p:nvPr>
            <p:ph type="sldNum" sz="quarter" idx="11"/>
          </p:nvPr>
        </p:nvSpPr>
        <p:spPr>
          <a:noFill/>
        </p:spPr>
        <p:txBody>
          <a:bodyPr/>
          <a:lstStyle/>
          <a:p>
            <a:fld id="{C279211C-9D87-4274-BE42-1DCA80F09C53}" type="slidenum">
              <a:rPr lang="x-none" smtClean="0"/>
              <a:pPr/>
              <a:t>124</a:t>
            </a:fld>
            <a:endParaRPr lang="en-US" dirty="0"/>
          </a:p>
        </p:txBody>
      </p:sp>
      <p:sp>
        <p:nvSpPr>
          <p:cNvPr id="98308" name="Rectangle 2"/>
          <p:cNvSpPr>
            <a:spLocks noGrp="1" noChangeArrowheads="1"/>
          </p:cNvSpPr>
          <p:nvPr>
            <p:ph type="title" idx="4294967295"/>
          </p:nvPr>
        </p:nvSpPr>
        <p:spPr>
          <a:xfrm>
            <a:off x="715963" y="569913"/>
            <a:ext cx="7772400" cy="661987"/>
          </a:xfrm>
        </p:spPr>
        <p:txBody>
          <a:bodyPr/>
          <a:lstStyle/>
          <a:p>
            <a:pPr defTabSz="1008063"/>
            <a:r>
              <a:rPr lang="en-US" dirty="0"/>
              <a:t>Recall: Recursive Initialization</a:t>
            </a:r>
          </a:p>
        </p:txBody>
      </p:sp>
      <p:sp>
        <p:nvSpPr>
          <p:cNvPr id="98328" name="Line 49"/>
          <p:cNvSpPr>
            <a:spLocks noChangeShapeType="1"/>
          </p:cNvSpPr>
          <p:nvPr/>
        </p:nvSpPr>
        <p:spPr bwMode="auto">
          <a:xfrm flipV="1">
            <a:off x="1397000" y="2889250"/>
            <a:ext cx="346075" cy="414338"/>
          </a:xfrm>
          <a:prstGeom prst="line">
            <a:avLst/>
          </a:prstGeom>
          <a:noFill/>
          <a:ln w="57150">
            <a:solidFill>
              <a:schemeClr val="bg1"/>
            </a:solidFill>
            <a:round/>
            <a:headEnd type="oval" w="med" len="med"/>
            <a:tailEnd type="triangle" w="med" len="med"/>
          </a:ln>
        </p:spPr>
        <p:txBody>
          <a:bodyPr/>
          <a:lstStyle/>
          <a:p>
            <a:endParaRPr lang="en-US" dirty="0">
              <a:latin typeface="Arial" panose="020B0604020202020204" pitchFamily="34" charset="0"/>
            </a:endParaRPr>
          </a:p>
        </p:txBody>
      </p:sp>
      <p:sp>
        <p:nvSpPr>
          <p:cNvPr id="98353" name="Text Box 55"/>
          <p:cNvSpPr txBox="1">
            <a:spLocks noChangeArrowheads="1"/>
          </p:cNvSpPr>
          <p:nvPr/>
        </p:nvSpPr>
        <p:spPr bwMode="auto">
          <a:xfrm>
            <a:off x="6680199" y="1704977"/>
            <a:ext cx="1689100" cy="366713"/>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00B0F0"/>
                </a:solidFill>
                <a:latin typeface="Arial" panose="020B0604020202020204" pitchFamily="34" charset="0"/>
                <a:cs typeface="Arial" panose="020B0604020202020204" pitchFamily="34" charset="0"/>
              </a:rPr>
              <a:t>=  3 mod 4</a:t>
            </a:r>
          </a:p>
        </p:txBody>
      </p:sp>
      <p:sp>
        <p:nvSpPr>
          <p:cNvPr id="98330" name="Text Box 66"/>
          <p:cNvSpPr txBox="1">
            <a:spLocks noChangeArrowheads="1"/>
          </p:cNvSpPr>
          <p:nvPr/>
        </p:nvSpPr>
        <p:spPr bwMode="auto">
          <a:xfrm>
            <a:off x="2001456" y="1703388"/>
            <a:ext cx="2875724" cy="356251"/>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00B0F0"/>
                </a:solidFill>
                <a:latin typeface="Arial" panose="020B0604020202020204" pitchFamily="34" charset="0"/>
                <a:cs typeface="Arial" panose="020B0604020202020204" pitchFamily="34" charset="0"/>
              </a:rPr>
              <a:t>To add 7 to the list</a:t>
            </a:r>
          </a:p>
        </p:txBody>
      </p:sp>
      <p:grpSp>
        <p:nvGrpSpPr>
          <p:cNvPr id="5" name="Group 73"/>
          <p:cNvGrpSpPr>
            <a:grpSpLocks/>
          </p:cNvGrpSpPr>
          <p:nvPr/>
        </p:nvGrpSpPr>
        <p:grpSpPr bwMode="auto">
          <a:xfrm>
            <a:off x="817563" y="4111631"/>
            <a:ext cx="4598988" cy="1179513"/>
            <a:chOff x="478" y="2898"/>
            <a:chExt cx="2897" cy="743"/>
          </a:xfrm>
        </p:grpSpPr>
        <p:sp>
          <p:nvSpPr>
            <p:cNvPr id="98347" name="AutoShape 70"/>
            <p:cNvSpPr>
              <a:spLocks noChangeArrowheads="1"/>
            </p:cNvSpPr>
            <p:nvPr/>
          </p:nvSpPr>
          <p:spPr bwMode="auto">
            <a:xfrm>
              <a:off x="478" y="2898"/>
              <a:ext cx="547" cy="241"/>
            </a:xfrm>
            <a:prstGeom prst="wedgeRoundRectCallout">
              <a:avLst>
                <a:gd name="adj1" fmla="val 62213"/>
                <a:gd name="adj2" fmla="val 127183"/>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pPr>
              <a:endParaRPr lang="en-US" dirty="0">
                <a:latin typeface="Arial" panose="020B0604020202020204" pitchFamily="34" charset="0"/>
                <a:cs typeface="Arial" panose="020B0604020202020204" pitchFamily="34" charset="0"/>
              </a:endParaRPr>
            </a:p>
          </p:txBody>
        </p:sp>
        <p:sp>
          <p:nvSpPr>
            <p:cNvPr id="98348" name="Text Box 71"/>
            <p:cNvSpPr txBox="1">
              <a:spLocks noChangeArrowheads="1"/>
            </p:cNvSpPr>
            <p:nvPr/>
          </p:nvSpPr>
          <p:spPr bwMode="auto">
            <a:xfrm>
              <a:off x="801" y="3311"/>
              <a:ext cx="2574" cy="330"/>
            </a:xfrm>
            <a:prstGeom prst="rect">
              <a:avLst/>
            </a:prstGeom>
            <a:noFill/>
            <a:ln w="9525">
              <a:noFill/>
              <a:miter lim="800000"/>
              <a:headEnd/>
              <a:tailEnd/>
            </a:ln>
          </p:spPr>
          <p:txBody>
            <a:bodyPr wrap="square">
              <a:spAutoFit/>
            </a:bodyPr>
            <a:lstStyle/>
            <a:p>
              <a:pPr algn="ctr"/>
              <a:r>
                <a:rPr lang="en-US" sz="2800" dirty="0">
                  <a:solidFill>
                    <a:srgbClr val="FF0000"/>
                  </a:solidFill>
                  <a:latin typeface="Arial" panose="020B0604020202020204" pitchFamily="34" charset="0"/>
                  <a:cs typeface="Arial" panose="020B0604020202020204" pitchFamily="34" charset="0"/>
                </a:rPr>
                <a:t>Must initialize bucket 3</a:t>
              </a:r>
            </a:p>
          </p:txBody>
        </p:sp>
      </p:grpSp>
      <p:sp>
        <p:nvSpPr>
          <p:cNvPr id="1517645" name="Text Box 77"/>
          <p:cNvSpPr txBox="1">
            <a:spLocks noChangeArrowheads="1"/>
          </p:cNvSpPr>
          <p:nvPr/>
        </p:nvSpPr>
        <p:spPr bwMode="auto">
          <a:xfrm>
            <a:off x="6049963" y="2586038"/>
            <a:ext cx="1806575" cy="363537"/>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b="1" dirty="0">
                <a:solidFill>
                  <a:srgbClr val="00B0F0"/>
                </a:solidFill>
                <a:latin typeface="Arial" panose="020B0604020202020204" pitchFamily="34" charset="0"/>
                <a:cs typeface="Arial" panose="020B0604020202020204" pitchFamily="34" charset="0"/>
              </a:rPr>
              <a:t>=  1 mod 2 </a:t>
            </a:r>
          </a:p>
        </p:txBody>
      </p:sp>
      <p:sp>
        <p:nvSpPr>
          <p:cNvPr id="1517652" name="Freeform 84"/>
          <p:cNvSpPr>
            <a:spLocks/>
          </p:cNvSpPr>
          <p:nvPr/>
        </p:nvSpPr>
        <p:spPr bwMode="auto">
          <a:xfrm>
            <a:off x="5589297" y="1858964"/>
            <a:ext cx="515236" cy="578556"/>
          </a:xfrm>
          <a:custGeom>
            <a:avLst/>
            <a:gdLst>
              <a:gd name="T0" fmla="*/ 2147483647 w 844"/>
              <a:gd name="T1" fmla="*/ 2147483647 h 537"/>
              <a:gd name="T2" fmla="*/ 2147483647 w 844"/>
              <a:gd name="T3" fmla="*/ 2147483647 h 537"/>
              <a:gd name="T4" fmla="*/ 2147483647 w 844"/>
              <a:gd name="T5" fmla="*/ 2147483647 h 537"/>
              <a:gd name="T6" fmla="*/ 2147483647 w 844"/>
              <a:gd name="T7" fmla="*/ 0 h 537"/>
              <a:gd name="T8" fmla="*/ 0 60000 65536"/>
              <a:gd name="T9" fmla="*/ 0 60000 65536"/>
              <a:gd name="T10" fmla="*/ 0 60000 65536"/>
              <a:gd name="T11" fmla="*/ 0 60000 65536"/>
              <a:gd name="T12" fmla="*/ 0 w 844"/>
              <a:gd name="T13" fmla="*/ 0 h 537"/>
              <a:gd name="T14" fmla="*/ 844 w 844"/>
              <a:gd name="T15" fmla="*/ 537 h 537"/>
            </a:gdLst>
            <a:ahLst/>
            <a:cxnLst>
              <a:cxn ang="T8">
                <a:pos x="T0" y="T1"/>
              </a:cxn>
              <a:cxn ang="T9">
                <a:pos x="T2" y="T3"/>
              </a:cxn>
              <a:cxn ang="T10">
                <a:pos x="T4" y="T5"/>
              </a:cxn>
              <a:cxn ang="T11">
                <a:pos x="T6" y="T7"/>
              </a:cxn>
            </a:cxnLst>
            <a:rect l="T12" t="T13" r="T14" b="T15"/>
            <a:pathLst>
              <a:path w="844" h="537">
                <a:moveTo>
                  <a:pt x="516" y="537"/>
                </a:moveTo>
                <a:cubicBezTo>
                  <a:pt x="680" y="510"/>
                  <a:pt x="844" y="484"/>
                  <a:pt x="766" y="422"/>
                </a:cubicBezTo>
                <a:cubicBezTo>
                  <a:pt x="688" y="360"/>
                  <a:pt x="92" y="233"/>
                  <a:pt x="46" y="163"/>
                </a:cubicBezTo>
                <a:cubicBezTo>
                  <a:pt x="0" y="93"/>
                  <a:pt x="414" y="29"/>
                  <a:pt x="487" y="0"/>
                </a:cubicBezTo>
              </a:path>
            </a:pathLst>
          </a:custGeom>
          <a:noFill/>
          <a:ln w="63500" cmpd="sng">
            <a:solidFill>
              <a:schemeClr val="bg1"/>
            </a:solidFill>
            <a:round/>
            <a:headEnd type="none" w="med" len="med"/>
            <a:tailEnd type="triangle" w="med" len="med"/>
          </a:ln>
        </p:spPr>
        <p:txBody>
          <a:bodyPr wrap="square" anchor="ctr">
            <a:spAutoFit/>
          </a:bodyPr>
          <a:lstStyle/>
          <a:p>
            <a:pPr algn="ctr" eaLnBrk="1" hangingPunct="1">
              <a:lnSpc>
                <a:spcPct val="70000"/>
              </a:lnSpc>
              <a:spcBef>
                <a:spcPct val="30000"/>
              </a:spcBef>
            </a:pPr>
            <a:endParaRPr lang="en-US" sz="2800" b="1" dirty="0">
              <a:latin typeface="Arial" panose="020B0604020202020204" pitchFamily="34" charset="0"/>
            </a:endParaRPr>
          </a:p>
        </p:txBody>
      </p:sp>
      <p:sp>
        <p:nvSpPr>
          <p:cNvPr id="1517655" name="Text Box 87"/>
          <p:cNvSpPr txBox="1">
            <a:spLocks noChangeArrowheads="1"/>
          </p:cNvSpPr>
          <p:nvPr/>
        </p:nvSpPr>
        <p:spPr bwMode="auto">
          <a:xfrm>
            <a:off x="3104285" y="3576638"/>
            <a:ext cx="4086375" cy="725583"/>
          </a:xfrm>
          <a:prstGeom prst="rect">
            <a:avLst/>
          </a:prstGeom>
          <a:noFill/>
          <a:ln w="38100" algn="ctr">
            <a:noFill/>
            <a:miter lim="800000"/>
            <a:headEnd/>
            <a:tailEnd/>
          </a:ln>
        </p:spPr>
        <p:txBody>
          <a:bodyPr wrap="none">
            <a:spAutoFit/>
          </a:bodyPr>
          <a:lstStyle/>
          <a:p>
            <a:pPr algn="ctr" eaLnBrk="1" hangingPunct="1">
              <a:lnSpc>
                <a:spcPct val="70000"/>
              </a:lnSpc>
              <a:spcBef>
                <a:spcPct val="30000"/>
              </a:spcBef>
            </a:pPr>
            <a:r>
              <a:rPr lang="en-US" i="1" dirty="0">
                <a:solidFill>
                  <a:schemeClr val="bg1"/>
                </a:solidFill>
                <a:latin typeface="Arial" panose="020B0604020202020204" pitchFamily="34" charset="0"/>
              </a:rPr>
              <a:t>Worst-case</a:t>
            </a:r>
            <a:r>
              <a:rPr lang="en-US" dirty="0">
                <a:solidFill>
                  <a:srgbClr val="00B0F0"/>
                </a:solidFill>
                <a:latin typeface="Arial" panose="020B0604020202020204" pitchFamily="34" charset="0"/>
              </a:rPr>
              <a:t> </a:t>
            </a:r>
            <a:r>
              <a:rPr lang="en-US" i="1" dirty="0">
                <a:solidFill>
                  <a:srgbClr val="00B0F0"/>
                </a:solidFill>
                <a:latin typeface="Arial" panose="020B0604020202020204" pitchFamily="34" charset="0"/>
              </a:rPr>
              <a:t>log n</a:t>
            </a:r>
            <a:r>
              <a:rPr lang="en-US" dirty="0">
                <a:solidFill>
                  <a:srgbClr val="00B0F0"/>
                </a:solidFill>
                <a:latin typeface="Arial" panose="020B0604020202020204" pitchFamily="34" charset="0"/>
              </a:rPr>
              <a:t> depth</a:t>
            </a:r>
          </a:p>
          <a:p>
            <a:pPr algn="ctr" eaLnBrk="1" hangingPunct="1">
              <a:lnSpc>
                <a:spcPct val="70000"/>
              </a:lnSpc>
              <a:spcBef>
                <a:spcPct val="30000"/>
              </a:spcBef>
            </a:pPr>
            <a:r>
              <a:rPr lang="en-US" dirty="0">
                <a:solidFill>
                  <a:srgbClr val="00B0F0"/>
                </a:solidFill>
                <a:latin typeface="Arial" panose="020B0604020202020204" pitchFamily="34" charset="0"/>
              </a:rPr>
              <a:t>But </a:t>
            </a:r>
            <a:r>
              <a:rPr lang="en-US" i="1" dirty="0">
                <a:solidFill>
                  <a:schemeClr val="bg1"/>
                </a:solidFill>
                <a:latin typeface="Arial" panose="020B0604020202020204" pitchFamily="34" charset="0"/>
              </a:rPr>
              <a:t>expected</a:t>
            </a:r>
            <a:r>
              <a:rPr lang="en-US" dirty="0">
                <a:solidFill>
                  <a:srgbClr val="00B0F0"/>
                </a:solidFill>
                <a:latin typeface="Arial" panose="020B0604020202020204" pitchFamily="34" charset="0"/>
              </a:rPr>
              <a:t> constant depth</a:t>
            </a:r>
          </a:p>
        </p:txBody>
      </p:sp>
      <p:sp>
        <p:nvSpPr>
          <p:cNvPr id="53" name="AutoShape 86"/>
          <p:cNvSpPr>
            <a:spLocks/>
          </p:cNvSpPr>
          <p:nvPr/>
        </p:nvSpPr>
        <p:spPr bwMode="auto">
          <a:xfrm rot="5400000">
            <a:off x="4931716" y="2568576"/>
            <a:ext cx="518818" cy="1476374"/>
          </a:xfrm>
          <a:prstGeom prst="rightBrace">
            <a:avLst>
              <a:gd name="adj1" fmla="val 40408"/>
              <a:gd name="adj2" fmla="val 50000"/>
            </a:avLst>
          </a:prstGeom>
          <a:noFill/>
          <a:ln w="38100">
            <a:solidFill>
              <a:srgbClr val="00B0F0"/>
            </a:solidFill>
            <a:round/>
            <a:headEnd/>
            <a:tailEnd/>
          </a:ln>
          <a:extLst>
            <a:ext uri="{909E8E84-426E-40DD-AFC4-6F175D3DCCD1}">
              <a14:hiddenFill xmlns:a14="http://schemas.microsoft.com/office/drawing/2010/main">
                <a:solidFill>
                  <a:srgbClr val="FFFFFF"/>
                </a:solidFill>
              </a14:hiddenFill>
            </a:ext>
          </a:extLst>
        </p:spPr>
        <p:txBody>
          <a:bodyPr wrap="none" anchor="ctr">
            <a:noAutofit/>
          </a:bodyPr>
          <a:lstStyle/>
          <a:p>
            <a:pPr algn="ctr" eaLnBrk="1" hangingPunct="1">
              <a:lnSpc>
                <a:spcPct val="70000"/>
              </a:lnSpc>
              <a:spcBef>
                <a:spcPct val="30000"/>
              </a:spcBef>
            </a:pPr>
            <a:endParaRPr lang="en-US" sz="2800" b="1" dirty="0">
              <a:latin typeface="Arial" panose="020B0604020202020204" pitchFamily="34" charset="0"/>
            </a:endParaRPr>
          </a:p>
        </p:txBody>
      </p:sp>
      <p:grpSp>
        <p:nvGrpSpPr>
          <p:cNvPr id="3" name="Group 2">
            <a:extLst>
              <a:ext uri="{FF2B5EF4-FFF2-40B4-BE49-F238E27FC236}">
                <a16:creationId xmlns:a16="http://schemas.microsoft.com/office/drawing/2014/main" id="{DE6DF64D-4338-16BF-541D-4AABE851074B}"/>
              </a:ext>
            </a:extLst>
          </p:cNvPr>
          <p:cNvGrpSpPr/>
          <p:nvPr/>
        </p:nvGrpSpPr>
        <p:grpSpPr>
          <a:xfrm>
            <a:off x="993380" y="3190192"/>
            <a:ext cx="473075" cy="1292166"/>
            <a:chOff x="588963" y="4010180"/>
            <a:chExt cx="473075" cy="1292166"/>
          </a:xfrm>
        </p:grpSpPr>
        <p:sp>
          <p:nvSpPr>
            <p:cNvPr id="8" name="AutoShape 6">
              <a:extLst>
                <a:ext uri="{FF2B5EF4-FFF2-40B4-BE49-F238E27FC236}">
                  <a16:creationId xmlns:a16="http://schemas.microsoft.com/office/drawing/2014/main" id="{D98E41F4-B4AD-031E-D6C8-534FBCC3CCAA}"/>
                </a:ext>
              </a:extLst>
            </p:cNvPr>
            <p:cNvSpPr>
              <a:spLocks noChangeArrowheads="1"/>
            </p:cNvSpPr>
            <p:nvPr/>
          </p:nvSpPr>
          <p:spPr bwMode="auto">
            <a:xfrm>
              <a:off x="588963" y="4010180"/>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9" name="AutoShape 6">
              <a:extLst>
                <a:ext uri="{FF2B5EF4-FFF2-40B4-BE49-F238E27FC236}">
                  <a16:creationId xmlns:a16="http://schemas.microsoft.com/office/drawing/2014/main" id="{F9050E6F-466A-D84F-E3A9-DEBE0D596F0F}"/>
                </a:ext>
              </a:extLst>
            </p:cNvPr>
            <p:cNvSpPr>
              <a:spLocks noChangeArrowheads="1"/>
            </p:cNvSpPr>
            <p:nvPr/>
          </p:nvSpPr>
          <p:spPr bwMode="auto">
            <a:xfrm>
              <a:off x="588963" y="433407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10" name="AutoShape 6">
              <a:extLst>
                <a:ext uri="{FF2B5EF4-FFF2-40B4-BE49-F238E27FC236}">
                  <a16:creationId xmlns:a16="http://schemas.microsoft.com/office/drawing/2014/main" id="{02CC32C1-A2F1-ADE5-D1C3-9A9D14558D99}"/>
                </a:ext>
              </a:extLst>
            </p:cNvPr>
            <p:cNvSpPr>
              <a:spLocks noChangeArrowheads="1"/>
            </p:cNvSpPr>
            <p:nvPr/>
          </p:nvSpPr>
          <p:spPr bwMode="auto">
            <a:xfrm>
              <a:off x="588963" y="4635303"/>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2</a:t>
              </a:r>
            </a:p>
          </p:txBody>
        </p:sp>
        <p:sp>
          <p:nvSpPr>
            <p:cNvPr id="11" name="AutoShape 6">
              <a:extLst>
                <a:ext uri="{FF2B5EF4-FFF2-40B4-BE49-F238E27FC236}">
                  <a16:creationId xmlns:a16="http://schemas.microsoft.com/office/drawing/2014/main" id="{B94C05C4-BEC5-123D-2FA8-383EBE0635D4}"/>
                </a:ext>
              </a:extLst>
            </p:cNvPr>
            <p:cNvSpPr>
              <a:spLocks noChangeArrowheads="1"/>
            </p:cNvSpPr>
            <p:nvPr/>
          </p:nvSpPr>
          <p:spPr bwMode="auto">
            <a:xfrm>
              <a:off x="588963" y="4978448"/>
              <a:ext cx="473075" cy="323898"/>
            </a:xfrm>
            <a:prstGeom prst="roundRect">
              <a:avLst>
                <a:gd name="adj" fmla="val 278"/>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grpSp>
      <p:grpSp>
        <p:nvGrpSpPr>
          <p:cNvPr id="6" name="Group 74"/>
          <p:cNvGrpSpPr>
            <a:grpSpLocks/>
          </p:cNvGrpSpPr>
          <p:nvPr/>
        </p:nvGrpSpPr>
        <p:grpSpPr bwMode="auto">
          <a:xfrm>
            <a:off x="661193" y="3554413"/>
            <a:ext cx="6475413" cy="1104900"/>
            <a:chOff x="553" y="2889"/>
            <a:chExt cx="4079" cy="696"/>
          </a:xfrm>
        </p:grpSpPr>
        <p:sp>
          <p:nvSpPr>
            <p:cNvPr id="98345" name="AutoShape 75"/>
            <p:cNvSpPr>
              <a:spLocks noChangeArrowheads="1"/>
            </p:cNvSpPr>
            <p:nvPr/>
          </p:nvSpPr>
          <p:spPr bwMode="auto">
            <a:xfrm>
              <a:off x="703" y="2889"/>
              <a:ext cx="472" cy="167"/>
            </a:xfrm>
            <a:prstGeom prst="wedgeRoundRectCallout">
              <a:avLst>
                <a:gd name="adj1" fmla="val 108775"/>
                <a:gd name="adj2" fmla="val 213183"/>
                <a:gd name="adj3" fmla="val 16667"/>
              </a:avLst>
            </a:prstGeom>
            <a:noFill/>
            <a:ln w="38100" algn="ctr">
              <a:solidFill>
                <a:srgbClr val="FF0000"/>
              </a:solidFill>
              <a:miter lim="800000"/>
              <a:headEnd/>
              <a:tailEnd/>
            </a:ln>
          </p:spPr>
          <p:txBody>
            <a:bodyPr anchor="ctr"/>
            <a:lstStyle/>
            <a:p>
              <a:pPr algn="ctr" eaLnBrk="1" hangingPunct="1">
                <a:lnSpc>
                  <a:spcPct val="70000"/>
                </a:lnSpc>
                <a:spcBef>
                  <a:spcPct val="30000"/>
                </a:spcBef>
              </a:pPr>
              <a:endParaRPr lang="en-US" dirty="0">
                <a:latin typeface="Arial" panose="020B0604020202020204" pitchFamily="34" charset="0"/>
                <a:cs typeface="Arial" panose="020B0604020202020204" pitchFamily="34" charset="0"/>
              </a:endParaRPr>
            </a:p>
          </p:txBody>
        </p:sp>
        <p:sp>
          <p:nvSpPr>
            <p:cNvPr id="98346" name="Text Box 76"/>
            <p:cNvSpPr txBox="1">
              <a:spLocks noChangeArrowheads="1"/>
            </p:cNvSpPr>
            <p:nvPr/>
          </p:nvSpPr>
          <p:spPr bwMode="auto">
            <a:xfrm>
              <a:off x="553" y="3255"/>
              <a:ext cx="4079" cy="330"/>
            </a:xfrm>
            <a:prstGeom prst="rect">
              <a:avLst/>
            </a:prstGeom>
            <a:noFill/>
            <a:ln w="9525">
              <a:noFill/>
              <a:miter lim="800000"/>
              <a:headEnd/>
              <a:tailEnd/>
            </a:ln>
          </p:spPr>
          <p:txBody>
            <a:bodyPr>
              <a:spAutoFit/>
            </a:bodyPr>
            <a:lstStyle/>
            <a:p>
              <a:pPr algn="ctr"/>
              <a:r>
                <a:rPr lang="en-US" sz="2800" dirty="0">
                  <a:solidFill>
                    <a:srgbClr val="FF0000"/>
                  </a:solidFill>
                  <a:latin typeface="Arial" panose="020B0604020202020204" pitchFamily="34" charset="0"/>
                  <a:cs typeface="Arial" panose="020B0604020202020204" pitchFamily="34" charset="0"/>
                </a:rPr>
                <a:t>Must initialize bucket 1</a:t>
              </a:r>
            </a:p>
          </p:txBody>
        </p:sp>
      </p:grpSp>
      <p:sp>
        <p:nvSpPr>
          <p:cNvPr id="21" name="AutoShape 6">
            <a:extLst>
              <a:ext uri="{FF2B5EF4-FFF2-40B4-BE49-F238E27FC236}">
                <a16:creationId xmlns:a16="http://schemas.microsoft.com/office/drawing/2014/main" id="{8FCC2935-257B-45B5-4B73-E1DB0359DE03}"/>
              </a:ext>
            </a:extLst>
          </p:cNvPr>
          <p:cNvSpPr>
            <a:spLocks noChangeArrowheads="1"/>
          </p:cNvSpPr>
          <p:nvPr/>
        </p:nvSpPr>
        <p:spPr bwMode="auto">
          <a:xfrm>
            <a:off x="1839140" y="2536288"/>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0</a:t>
            </a:r>
          </a:p>
        </p:txBody>
      </p:sp>
      <p:sp>
        <p:nvSpPr>
          <p:cNvPr id="22" name="AutoShape 6">
            <a:extLst>
              <a:ext uri="{FF2B5EF4-FFF2-40B4-BE49-F238E27FC236}">
                <a16:creationId xmlns:a16="http://schemas.microsoft.com/office/drawing/2014/main" id="{F5B913D0-C911-25C6-BD5C-8FE24E70BA07}"/>
              </a:ext>
            </a:extLst>
          </p:cNvPr>
          <p:cNvSpPr>
            <a:spLocks noChangeArrowheads="1"/>
          </p:cNvSpPr>
          <p:nvPr/>
        </p:nvSpPr>
        <p:spPr bwMode="auto">
          <a:xfrm>
            <a:off x="2717991" y="253628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8</a:t>
            </a:r>
          </a:p>
        </p:txBody>
      </p:sp>
      <p:sp>
        <p:nvSpPr>
          <p:cNvPr id="23" name="AutoShape 6">
            <a:extLst>
              <a:ext uri="{FF2B5EF4-FFF2-40B4-BE49-F238E27FC236}">
                <a16:creationId xmlns:a16="http://schemas.microsoft.com/office/drawing/2014/main" id="{4696B1FB-B342-3665-19EA-1B17CCE04E31}"/>
              </a:ext>
            </a:extLst>
          </p:cNvPr>
          <p:cNvSpPr>
            <a:spLocks noChangeArrowheads="1"/>
          </p:cNvSpPr>
          <p:nvPr/>
        </p:nvSpPr>
        <p:spPr bwMode="auto">
          <a:xfrm>
            <a:off x="3596842" y="2536286"/>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12</a:t>
            </a:r>
          </a:p>
        </p:txBody>
      </p:sp>
      <p:sp>
        <p:nvSpPr>
          <p:cNvPr id="24" name="AutoShape 6">
            <a:extLst>
              <a:ext uri="{FF2B5EF4-FFF2-40B4-BE49-F238E27FC236}">
                <a16:creationId xmlns:a16="http://schemas.microsoft.com/office/drawing/2014/main" id="{2DC4CE46-CEF9-BAE1-99E5-5B7CB38BDB8C}"/>
              </a:ext>
            </a:extLst>
          </p:cNvPr>
          <p:cNvSpPr>
            <a:spLocks noChangeArrowheads="1"/>
          </p:cNvSpPr>
          <p:nvPr/>
        </p:nvSpPr>
        <p:spPr bwMode="auto">
          <a:xfrm>
            <a:off x="4475693" y="2536285"/>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1</a:t>
            </a:r>
          </a:p>
        </p:txBody>
      </p:sp>
      <p:sp>
        <p:nvSpPr>
          <p:cNvPr id="26" name="AutoShape 6">
            <a:extLst>
              <a:ext uri="{FF2B5EF4-FFF2-40B4-BE49-F238E27FC236}">
                <a16:creationId xmlns:a16="http://schemas.microsoft.com/office/drawing/2014/main" id="{BFC77718-54A1-0051-46BE-D502C174C04E}"/>
              </a:ext>
            </a:extLst>
          </p:cNvPr>
          <p:cNvSpPr>
            <a:spLocks noChangeArrowheads="1"/>
          </p:cNvSpPr>
          <p:nvPr/>
        </p:nvSpPr>
        <p:spPr bwMode="auto">
          <a:xfrm>
            <a:off x="5382991" y="2548083"/>
            <a:ext cx="575666" cy="360755"/>
          </a:xfrm>
          <a:prstGeom prst="roundRect">
            <a:avLst>
              <a:gd name="adj" fmla="val 8972"/>
            </a:avLst>
          </a:prstGeom>
          <a:solidFill>
            <a:srgbClr val="00B0F0"/>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3</a:t>
            </a:r>
          </a:p>
        </p:txBody>
      </p:sp>
      <p:cxnSp>
        <p:nvCxnSpPr>
          <p:cNvPr id="14" name="Straight Arrow Connector 13">
            <a:extLst>
              <a:ext uri="{FF2B5EF4-FFF2-40B4-BE49-F238E27FC236}">
                <a16:creationId xmlns:a16="http://schemas.microsoft.com/office/drawing/2014/main" id="{6D8E0BE2-A3B2-5FF8-C049-B9C28E1F7BC6}"/>
              </a:ext>
            </a:extLst>
          </p:cNvPr>
          <p:cNvCxnSpPr>
            <a:cxnSpLocks/>
          </p:cNvCxnSpPr>
          <p:nvPr/>
        </p:nvCxnSpPr>
        <p:spPr bwMode="auto">
          <a:xfrm flipV="1">
            <a:off x="2414806" y="2716662"/>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73991354-34BD-5625-6FE5-2AB0D38B0B05}"/>
              </a:ext>
            </a:extLst>
          </p:cNvPr>
          <p:cNvCxnSpPr>
            <a:cxnSpLocks/>
          </p:cNvCxnSpPr>
          <p:nvPr/>
        </p:nvCxnSpPr>
        <p:spPr bwMode="auto">
          <a:xfrm flipV="1">
            <a:off x="3290590" y="2716662"/>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431C7E2C-5D91-A1DB-94AD-C3EB987678A8}"/>
              </a:ext>
            </a:extLst>
          </p:cNvPr>
          <p:cNvCxnSpPr>
            <a:cxnSpLocks/>
          </p:cNvCxnSpPr>
          <p:nvPr/>
        </p:nvCxnSpPr>
        <p:spPr bwMode="auto">
          <a:xfrm flipV="1">
            <a:off x="4166374" y="2716662"/>
            <a:ext cx="303185" cy="1"/>
          </a:xfrm>
          <a:prstGeom prst="straightConnector1">
            <a:avLst/>
          </a:prstGeom>
          <a:noFill/>
          <a:ln w="57150"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0DBEED59-F085-FD9F-35C4-C40481866DC4}"/>
              </a:ext>
            </a:extLst>
          </p:cNvPr>
          <p:cNvCxnSpPr>
            <a:cxnSpLocks/>
          </p:cNvCxnSpPr>
          <p:nvPr/>
        </p:nvCxnSpPr>
        <p:spPr bwMode="auto">
          <a:xfrm flipV="1">
            <a:off x="5042158" y="2716662"/>
            <a:ext cx="303185" cy="1"/>
          </a:xfrm>
          <a:prstGeom prst="straightConnector1">
            <a:avLst/>
          </a:prstGeom>
          <a:noFill/>
          <a:ln w="57150" cap="flat" cmpd="sng" algn="ctr">
            <a:solidFill>
              <a:schemeClr val="bg1"/>
            </a:solidFill>
            <a:prstDash val="solid"/>
            <a:round/>
            <a:headEnd type="none" w="med" len="med"/>
            <a:tailEnd type="triangle"/>
          </a:ln>
          <a:effectLst/>
        </p:spPr>
      </p:cxnSp>
      <p:sp>
        <p:nvSpPr>
          <p:cNvPr id="47" name="AutoShape 6">
            <a:extLst>
              <a:ext uri="{FF2B5EF4-FFF2-40B4-BE49-F238E27FC236}">
                <a16:creationId xmlns:a16="http://schemas.microsoft.com/office/drawing/2014/main" id="{12D51004-3BF5-B69D-7C67-631D04DC354C}"/>
              </a:ext>
            </a:extLst>
          </p:cNvPr>
          <p:cNvSpPr>
            <a:spLocks noChangeArrowheads="1"/>
          </p:cNvSpPr>
          <p:nvPr/>
        </p:nvSpPr>
        <p:spPr bwMode="auto">
          <a:xfrm>
            <a:off x="6104533" y="1692697"/>
            <a:ext cx="575666" cy="360755"/>
          </a:xfrm>
          <a:prstGeom prst="roundRect">
            <a:avLst>
              <a:gd name="adj" fmla="val 8972"/>
            </a:avLst>
          </a:prstGeom>
          <a:solidFill>
            <a:srgbClr val="99FFCC"/>
          </a:solidFill>
          <a:ln w="36000">
            <a:solidFill>
              <a:schemeClr val="bg1"/>
            </a:solidFill>
            <a:round/>
            <a:headEnd/>
            <a:tailEnd/>
          </a:ln>
        </p:spPr>
        <p:txBody>
          <a:bodyPr wrap="none" anchor="ctr"/>
          <a:lstStyle/>
          <a:p>
            <a:pPr algn="ctr" eaLnBrk="1" hangingPunct="1">
              <a:lnSpc>
                <a:spcPct val="70000"/>
              </a:lnSpc>
              <a:spcBef>
                <a:spcPct val="30000"/>
              </a:spcBef>
            </a:pPr>
            <a:r>
              <a:rPr lang="en-US" sz="2000" dirty="0">
                <a:solidFill>
                  <a:schemeClr val="tx1"/>
                </a:solidFill>
                <a:latin typeface="Arial" panose="020B0604020202020204" pitchFamily="34" charset="0"/>
              </a:rPr>
              <a:t>7</a:t>
            </a:r>
          </a:p>
        </p:txBody>
      </p:sp>
    </p:spTree>
    <p:extLst>
      <p:ext uri="{BB962C8B-B14F-4D97-AF65-F5344CB8AC3E}">
        <p14:creationId xmlns:p14="http://schemas.microsoft.com/office/powerpoint/2010/main" val="396933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3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176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176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176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53" grpId="0"/>
      <p:bldP spid="1517645" grpId="0"/>
      <p:bldP spid="1517652" grpId="0" animBg="1"/>
      <p:bldP spid="1517655" grpId="0"/>
      <p:bldP spid="53" grpId="0" animBg="1"/>
      <p:bldP spid="24" grpId="0" animBg="1"/>
      <p:bldP spid="26" grpId="0" animBg="1"/>
      <p:bldP spid="47"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Footer Placeholder 1"/>
          <p:cNvSpPr>
            <a:spLocks noGrp="1"/>
          </p:cNvSpPr>
          <p:nvPr>
            <p:ph type="ftr" sz="quarter" idx="10"/>
          </p:nvPr>
        </p:nvSpPr>
        <p:spPr>
          <a:noFill/>
        </p:spPr>
        <p:txBody>
          <a:bodyPr/>
          <a:lstStyle/>
          <a:p>
            <a:r>
              <a:rPr lang="en-US" dirty="0"/>
              <a:t>Art of Multiprocessor Programming</a:t>
            </a:r>
          </a:p>
        </p:txBody>
      </p:sp>
      <p:sp>
        <p:nvSpPr>
          <p:cNvPr id="123907" name="Slide Number Placeholder 2"/>
          <p:cNvSpPr>
            <a:spLocks noGrp="1"/>
          </p:cNvSpPr>
          <p:nvPr>
            <p:ph type="sldNum" sz="quarter" idx="11"/>
          </p:nvPr>
        </p:nvSpPr>
        <p:spPr>
          <a:noFill/>
        </p:spPr>
        <p:txBody>
          <a:bodyPr/>
          <a:lstStyle/>
          <a:p>
            <a:fld id="{D271DDD0-9913-4417-8AF5-9CCD69E39968}" type="slidenum">
              <a:rPr lang="x-none" smtClean="0"/>
              <a:pPr/>
              <a:t>125</a:t>
            </a:fld>
            <a:endParaRPr lang="en-US" dirty="0"/>
          </a:p>
        </p:txBody>
      </p:sp>
      <p:sp>
        <p:nvSpPr>
          <p:cNvPr id="123908" name="Rectangle 3"/>
          <p:cNvSpPr>
            <a:spLocks noGrp="1" noChangeArrowheads="1"/>
          </p:cNvSpPr>
          <p:nvPr>
            <p:ph type="title" idx="4294967295"/>
          </p:nvPr>
        </p:nvSpPr>
        <p:spPr/>
        <p:txBody>
          <a:bodyPr/>
          <a:lstStyle/>
          <a:p>
            <a:r>
              <a:rPr lang="en-US" dirty="0"/>
              <a:t>Initialize Bucket</a:t>
            </a:r>
          </a:p>
        </p:txBody>
      </p:sp>
      <p:sp>
        <p:nvSpPr>
          <p:cNvPr id="123909" name="Text Box 4"/>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initializeBucket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bucket)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parent</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getParent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(table[parent] == </a:t>
            </a:r>
            <a:r>
              <a:rPr lang="en-US" b="0" dirty="0">
                <a:solidFill>
                  <a:srgbClr val="569CD6"/>
                </a:solidFill>
                <a:effectLst/>
                <a:latin typeface="Consolas" panose="020B0609020204030204" pitchFamily="49" charset="0"/>
              </a:rPr>
              <a:t>null</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initializeBucket</a:t>
            </a:r>
            <a:r>
              <a:rPr lang="en-US" b="0" dirty="0">
                <a:solidFill>
                  <a:srgbClr val="D4D4D4"/>
                </a:solidFill>
                <a:effectLst/>
                <a:latin typeface="Consolas" panose="020B0609020204030204" pitchFamily="49" charset="0"/>
              </a:rPr>
              <a:t>(parent);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makeSentinelKey</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(table[parent],</a:t>
            </a:r>
          </a:p>
          <a:p>
            <a:pPr algn="l"/>
            <a:r>
              <a:rPr lang="en-US" b="0" dirty="0">
                <a:solidFill>
                  <a:srgbClr val="D4D4D4"/>
                </a:solidFill>
                <a:effectLst/>
                <a:latin typeface="Consolas" panose="020B0609020204030204" pitchFamily="49" charset="0"/>
              </a:rPr>
              <a:t>                     key);</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DC562024-C215-8FB2-028B-D182452D9C66}"/>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initializeBucket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bucket)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parent</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getParent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(table[parent] == </a:t>
            </a:r>
            <a:r>
              <a:rPr lang="en-US" b="0" dirty="0">
                <a:solidFill>
                  <a:srgbClr val="569CD6"/>
                </a:solidFill>
                <a:effectLst/>
                <a:latin typeface="Consolas" panose="020B0609020204030204" pitchFamily="49" charset="0"/>
              </a:rPr>
              <a:t>null</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initializeBucket</a:t>
            </a:r>
            <a:r>
              <a:rPr lang="en-US" b="0" dirty="0">
                <a:solidFill>
                  <a:srgbClr val="D4D4D4"/>
                </a:solidFill>
                <a:effectLst/>
                <a:latin typeface="Consolas" panose="020B0609020204030204" pitchFamily="49" charset="0"/>
              </a:rPr>
              <a:t>(parent);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makeSentinelKey</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(table[parent],</a:t>
            </a:r>
          </a:p>
          <a:p>
            <a:pPr algn="l"/>
            <a:r>
              <a:rPr lang="en-US" b="0" dirty="0">
                <a:solidFill>
                  <a:srgbClr val="D4D4D4"/>
                </a:solidFill>
                <a:effectLst/>
                <a:latin typeface="Consolas" panose="020B0609020204030204" pitchFamily="49" charset="0"/>
              </a:rPr>
              <a:t>                     key);</a:t>
            </a:r>
          </a:p>
          <a:p>
            <a:pPr algn="l"/>
            <a:r>
              <a:rPr lang="en-US" b="0" dirty="0">
                <a:solidFill>
                  <a:srgbClr val="D4D4D4"/>
                </a:solidFill>
                <a:effectLst/>
                <a:latin typeface="Consolas" panose="020B0609020204030204" pitchFamily="49" charset="0"/>
              </a:rPr>
              <a:t>   }</a:t>
            </a:r>
          </a:p>
        </p:txBody>
      </p:sp>
      <p:sp>
        <p:nvSpPr>
          <p:cNvPr id="124930" name="Footer Placeholder 1"/>
          <p:cNvSpPr>
            <a:spLocks noGrp="1"/>
          </p:cNvSpPr>
          <p:nvPr>
            <p:ph type="ftr" sz="quarter" idx="10"/>
          </p:nvPr>
        </p:nvSpPr>
        <p:spPr>
          <a:noFill/>
        </p:spPr>
        <p:txBody>
          <a:bodyPr/>
          <a:lstStyle/>
          <a:p>
            <a:r>
              <a:rPr lang="en-US" dirty="0"/>
              <a:t>Art of Multiprocessor Programming</a:t>
            </a:r>
          </a:p>
        </p:txBody>
      </p:sp>
      <p:sp>
        <p:nvSpPr>
          <p:cNvPr id="124931" name="Slide Number Placeholder 2"/>
          <p:cNvSpPr>
            <a:spLocks noGrp="1"/>
          </p:cNvSpPr>
          <p:nvPr>
            <p:ph type="sldNum" sz="quarter" idx="11"/>
          </p:nvPr>
        </p:nvSpPr>
        <p:spPr>
          <a:noFill/>
        </p:spPr>
        <p:txBody>
          <a:bodyPr/>
          <a:lstStyle/>
          <a:p>
            <a:fld id="{0F3BCCFF-6EE5-4145-8831-2812D99DB6E8}" type="slidenum">
              <a:rPr lang="x-none" smtClean="0"/>
              <a:pPr/>
              <a:t>126</a:t>
            </a:fld>
            <a:endParaRPr lang="en-US" dirty="0"/>
          </a:p>
        </p:txBody>
      </p:sp>
      <p:sp>
        <p:nvSpPr>
          <p:cNvPr id="124932" name="Rectangle 3"/>
          <p:cNvSpPr>
            <a:spLocks noGrp="1" noChangeArrowheads="1"/>
          </p:cNvSpPr>
          <p:nvPr>
            <p:ph type="title" idx="4294967295"/>
          </p:nvPr>
        </p:nvSpPr>
        <p:spPr/>
        <p:txBody>
          <a:bodyPr/>
          <a:lstStyle/>
          <a:p>
            <a:r>
              <a:rPr lang="en-US" dirty="0"/>
              <a:t>Initialize Bucket</a:t>
            </a:r>
          </a:p>
        </p:txBody>
      </p:sp>
      <p:sp>
        <p:nvSpPr>
          <p:cNvPr id="124934" name="Text Box 5"/>
          <p:cNvSpPr txBox="1">
            <a:spLocks noChangeArrowheads="1"/>
          </p:cNvSpPr>
          <p:nvPr/>
        </p:nvSpPr>
        <p:spPr bwMode="auto">
          <a:xfrm>
            <a:off x="1792587" y="5076230"/>
            <a:ext cx="6846243"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Find parent, recursively initialize if needed</a:t>
            </a:r>
          </a:p>
        </p:txBody>
      </p:sp>
      <p:sp>
        <p:nvSpPr>
          <p:cNvPr id="124935" name="AutoShape 6"/>
          <p:cNvSpPr>
            <a:spLocks noChangeArrowheads="1"/>
          </p:cNvSpPr>
          <p:nvPr/>
        </p:nvSpPr>
        <p:spPr bwMode="auto">
          <a:xfrm>
            <a:off x="1039813" y="2282825"/>
            <a:ext cx="5694362" cy="1235075"/>
          </a:xfrm>
          <a:prstGeom prst="wedgeRoundRectCallout">
            <a:avLst>
              <a:gd name="adj1" fmla="val 33773"/>
              <a:gd name="adj2" fmla="val 16709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764F26A0-7BE3-B753-570C-51BB8C935470}"/>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initializeBucket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bucket)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parent</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getParent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(table[parent] == </a:t>
            </a:r>
            <a:r>
              <a:rPr lang="en-US" b="0" dirty="0">
                <a:solidFill>
                  <a:srgbClr val="569CD6"/>
                </a:solidFill>
                <a:effectLst/>
                <a:latin typeface="Consolas" panose="020B0609020204030204" pitchFamily="49" charset="0"/>
              </a:rPr>
              <a:t>null</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initializeBucket</a:t>
            </a:r>
            <a:r>
              <a:rPr lang="en-US" b="0" dirty="0">
                <a:solidFill>
                  <a:srgbClr val="D4D4D4"/>
                </a:solidFill>
                <a:effectLst/>
                <a:latin typeface="Consolas" panose="020B0609020204030204" pitchFamily="49" charset="0"/>
              </a:rPr>
              <a:t>(parent);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makeSentinelKey</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(table[parent],</a:t>
            </a:r>
          </a:p>
          <a:p>
            <a:pPr algn="l"/>
            <a:r>
              <a:rPr lang="en-US" b="0" dirty="0">
                <a:solidFill>
                  <a:srgbClr val="D4D4D4"/>
                </a:solidFill>
                <a:effectLst/>
                <a:latin typeface="Consolas" panose="020B0609020204030204" pitchFamily="49" charset="0"/>
              </a:rPr>
              <a:t>                     key);</a:t>
            </a:r>
          </a:p>
          <a:p>
            <a:pPr algn="l"/>
            <a:r>
              <a:rPr lang="en-US" b="0" dirty="0">
                <a:solidFill>
                  <a:srgbClr val="D4D4D4"/>
                </a:solidFill>
                <a:effectLst/>
                <a:latin typeface="Consolas" panose="020B0609020204030204" pitchFamily="49" charset="0"/>
              </a:rPr>
              <a:t>   }</a:t>
            </a:r>
          </a:p>
        </p:txBody>
      </p:sp>
      <p:sp>
        <p:nvSpPr>
          <p:cNvPr id="125954" name="Footer Placeholder 1"/>
          <p:cNvSpPr>
            <a:spLocks noGrp="1"/>
          </p:cNvSpPr>
          <p:nvPr>
            <p:ph type="ftr" sz="quarter" idx="10"/>
          </p:nvPr>
        </p:nvSpPr>
        <p:spPr>
          <a:noFill/>
        </p:spPr>
        <p:txBody>
          <a:bodyPr/>
          <a:lstStyle/>
          <a:p>
            <a:r>
              <a:rPr lang="en-US" dirty="0"/>
              <a:t>Art of Multiprocessor Programming</a:t>
            </a:r>
          </a:p>
        </p:txBody>
      </p:sp>
      <p:sp>
        <p:nvSpPr>
          <p:cNvPr id="125955" name="Slide Number Placeholder 2"/>
          <p:cNvSpPr>
            <a:spLocks noGrp="1"/>
          </p:cNvSpPr>
          <p:nvPr>
            <p:ph type="sldNum" sz="quarter" idx="11"/>
          </p:nvPr>
        </p:nvSpPr>
        <p:spPr>
          <a:noFill/>
        </p:spPr>
        <p:txBody>
          <a:bodyPr/>
          <a:lstStyle/>
          <a:p>
            <a:fld id="{AFDB5EDF-ED69-4D40-90AB-1B82AA51549D}" type="slidenum">
              <a:rPr lang="x-none" smtClean="0"/>
              <a:pPr/>
              <a:t>127</a:t>
            </a:fld>
            <a:endParaRPr lang="en-US" dirty="0"/>
          </a:p>
        </p:txBody>
      </p:sp>
      <p:sp>
        <p:nvSpPr>
          <p:cNvPr id="125956" name="Rectangle 3"/>
          <p:cNvSpPr>
            <a:spLocks noGrp="1" noChangeArrowheads="1"/>
          </p:cNvSpPr>
          <p:nvPr>
            <p:ph type="title" idx="4294967295"/>
          </p:nvPr>
        </p:nvSpPr>
        <p:spPr/>
        <p:txBody>
          <a:bodyPr/>
          <a:lstStyle/>
          <a:p>
            <a:r>
              <a:rPr lang="en-US" dirty="0"/>
              <a:t>Initialize Bucket</a:t>
            </a:r>
          </a:p>
        </p:txBody>
      </p:sp>
      <p:sp>
        <p:nvSpPr>
          <p:cNvPr id="125958" name="Text Box 5"/>
          <p:cNvSpPr txBox="1">
            <a:spLocks noChangeArrowheads="1"/>
          </p:cNvSpPr>
          <p:nvPr/>
        </p:nvSpPr>
        <p:spPr bwMode="auto">
          <a:xfrm>
            <a:off x="3730026" y="4950500"/>
            <a:ext cx="4818267"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Prepare key for new sentinel</a:t>
            </a:r>
          </a:p>
        </p:txBody>
      </p:sp>
      <p:sp>
        <p:nvSpPr>
          <p:cNvPr id="125959" name="AutoShape 6"/>
          <p:cNvSpPr>
            <a:spLocks noChangeArrowheads="1"/>
          </p:cNvSpPr>
          <p:nvPr/>
        </p:nvSpPr>
        <p:spPr bwMode="auto">
          <a:xfrm>
            <a:off x="976313" y="3449638"/>
            <a:ext cx="6308725" cy="463550"/>
          </a:xfrm>
          <a:prstGeom prst="wedgeRoundRectCallout">
            <a:avLst>
              <a:gd name="adj1" fmla="val 33217"/>
              <a:gd name="adj2" fmla="val 25684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9B4D0D25-D411-8275-F07D-BAFD5EDC43B3}"/>
              </a:ext>
            </a:extLst>
          </p:cNvPr>
          <p:cNvSpPr txBox="1">
            <a:spLocks noChangeArrowheads="1"/>
          </p:cNvSpPr>
          <p:nvPr/>
        </p:nvSpPr>
        <p:spPr bwMode="auto">
          <a:xfrm>
            <a:off x="773113" y="2057400"/>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initializeBucket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bucket)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parent</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getParent</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(table[parent] == </a:t>
            </a:r>
            <a:r>
              <a:rPr lang="en-US" b="0" dirty="0">
                <a:solidFill>
                  <a:srgbClr val="569CD6"/>
                </a:solidFill>
                <a:effectLst/>
                <a:latin typeface="Consolas" panose="020B0609020204030204" pitchFamily="49" charset="0"/>
              </a:rPr>
              <a:t>null</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initializeBucket</a:t>
            </a:r>
            <a:r>
              <a:rPr lang="en-US" b="0" dirty="0">
                <a:solidFill>
                  <a:srgbClr val="D4D4D4"/>
                </a:solidFill>
                <a:effectLst/>
                <a:latin typeface="Consolas" panose="020B0609020204030204" pitchFamily="49" charset="0"/>
              </a:rPr>
              <a:t>(parent);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makeSentinelKey</a:t>
            </a:r>
            <a:r>
              <a:rPr lang="en-US" b="0" dirty="0">
                <a:solidFill>
                  <a:srgbClr val="D4D4D4"/>
                </a:solidFill>
                <a:effectLst/>
                <a:latin typeface="Consolas" panose="020B0609020204030204" pitchFamily="49" charset="0"/>
              </a:rPr>
              <a:t>(bucket);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list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LockFreeList</a:t>
            </a:r>
            <a:r>
              <a:rPr lang="en-US" b="0" dirty="0">
                <a:solidFill>
                  <a:srgbClr val="D4D4D4"/>
                </a:solidFill>
                <a:effectLst/>
                <a:latin typeface="Consolas" panose="020B0609020204030204" pitchFamily="49" charset="0"/>
              </a:rPr>
              <a:t>(table[parent],</a:t>
            </a:r>
          </a:p>
          <a:p>
            <a:pPr algn="l"/>
            <a:r>
              <a:rPr lang="en-US" b="0" dirty="0">
                <a:solidFill>
                  <a:srgbClr val="D4D4D4"/>
                </a:solidFill>
                <a:effectLst/>
                <a:latin typeface="Consolas" panose="020B0609020204030204" pitchFamily="49" charset="0"/>
              </a:rPr>
              <a:t>                     key);</a:t>
            </a:r>
          </a:p>
          <a:p>
            <a:pPr algn="l"/>
            <a:r>
              <a:rPr lang="en-US" b="0" dirty="0">
                <a:solidFill>
                  <a:srgbClr val="D4D4D4"/>
                </a:solidFill>
                <a:effectLst/>
                <a:latin typeface="Consolas" panose="020B0609020204030204" pitchFamily="49" charset="0"/>
              </a:rPr>
              <a:t>   }</a:t>
            </a:r>
          </a:p>
        </p:txBody>
      </p:sp>
      <p:sp>
        <p:nvSpPr>
          <p:cNvPr id="126978" name="Footer Placeholder 1"/>
          <p:cNvSpPr>
            <a:spLocks noGrp="1"/>
          </p:cNvSpPr>
          <p:nvPr>
            <p:ph type="ftr" sz="quarter" idx="10"/>
          </p:nvPr>
        </p:nvSpPr>
        <p:spPr>
          <a:noFill/>
        </p:spPr>
        <p:txBody>
          <a:bodyPr/>
          <a:lstStyle/>
          <a:p>
            <a:r>
              <a:rPr lang="en-US" dirty="0"/>
              <a:t>Art of Multiprocessor Programming</a:t>
            </a:r>
          </a:p>
        </p:txBody>
      </p:sp>
      <p:sp>
        <p:nvSpPr>
          <p:cNvPr id="126979" name="Slide Number Placeholder 2"/>
          <p:cNvSpPr>
            <a:spLocks noGrp="1"/>
          </p:cNvSpPr>
          <p:nvPr>
            <p:ph type="sldNum" sz="quarter" idx="11"/>
          </p:nvPr>
        </p:nvSpPr>
        <p:spPr>
          <a:noFill/>
        </p:spPr>
        <p:txBody>
          <a:bodyPr/>
          <a:lstStyle/>
          <a:p>
            <a:fld id="{7779780F-30D5-49AE-A265-5A35ECA5EBF6}" type="slidenum">
              <a:rPr lang="x-none" smtClean="0"/>
              <a:pPr/>
              <a:t>128</a:t>
            </a:fld>
            <a:endParaRPr lang="en-US" dirty="0"/>
          </a:p>
        </p:txBody>
      </p:sp>
      <p:sp>
        <p:nvSpPr>
          <p:cNvPr id="126980" name="Rectangle 3"/>
          <p:cNvSpPr>
            <a:spLocks noGrp="1" noChangeArrowheads="1"/>
          </p:cNvSpPr>
          <p:nvPr>
            <p:ph type="title" idx="4294967295"/>
          </p:nvPr>
        </p:nvSpPr>
        <p:spPr/>
        <p:txBody>
          <a:bodyPr/>
          <a:lstStyle/>
          <a:p>
            <a:r>
              <a:rPr lang="en-US" dirty="0"/>
              <a:t>Initialize Bucket</a:t>
            </a:r>
          </a:p>
        </p:txBody>
      </p:sp>
      <p:sp>
        <p:nvSpPr>
          <p:cNvPr id="126982" name="Text Box 5"/>
          <p:cNvSpPr txBox="1">
            <a:spLocks noChangeArrowheads="1"/>
          </p:cNvSpPr>
          <p:nvPr/>
        </p:nvSpPr>
        <p:spPr bwMode="auto">
          <a:xfrm>
            <a:off x="1747319" y="2095500"/>
            <a:ext cx="6418781" cy="954107"/>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anose="020B0604020202020204" pitchFamily="34" charset="0"/>
                <a:cs typeface="Arial" panose="020B0604020202020204" pitchFamily="34" charset="0"/>
              </a:rPr>
              <a:t>Insert sentinel if not present, and get back reference to rest of list</a:t>
            </a:r>
          </a:p>
        </p:txBody>
      </p:sp>
      <p:sp>
        <p:nvSpPr>
          <p:cNvPr id="126983" name="AutoShape 6"/>
          <p:cNvSpPr>
            <a:spLocks noChangeArrowheads="1"/>
          </p:cNvSpPr>
          <p:nvPr/>
        </p:nvSpPr>
        <p:spPr bwMode="auto">
          <a:xfrm>
            <a:off x="944563" y="3813175"/>
            <a:ext cx="6308725" cy="1141413"/>
          </a:xfrm>
          <a:prstGeom prst="wedgeRoundRectCallout">
            <a:avLst>
              <a:gd name="adj1" fmla="val 8454"/>
              <a:gd name="adj2" fmla="val -10966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anose="020B0604020202020204" pitchFamily="34"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2"/>
          <p:cNvSpPr>
            <a:spLocks noGrp="1" noChangeArrowheads="1"/>
          </p:cNvSpPr>
          <p:nvPr>
            <p:ph type="title"/>
          </p:nvPr>
        </p:nvSpPr>
        <p:spPr/>
        <p:txBody>
          <a:bodyPr/>
          <a:lstStyle/>
          <a:p>
            <a:pPr defTabSz="1008063"/>
            <a:r>
              <a:rPr lang="en-US" dirty="0"/>
              <a:t>Split-Ordered Hash is Linearizable</a:t>
            </a:r>
          </a:p>
        </p:txBody>
      </p:sp>
      <p:sp>
        <p:nvSpPr>
          <p:cNvPr id="128002" name="Footer Placeholder 1"/>
          <p:cNvSpPr>
            <a:spLocks noGrp="1"/>
          </p:cNvSpPr>
          <p:nvPr>
            <p:ph type="ftr" sz="quarter" idx="10"/>
          </p:nvPr>
        </p:nvSpPr>
        <p:spPr>
          <a:noFill/>
        </p:spPr>
        <p:txBody>
          <a:bodyPr/>
          <a:lstStyle/>
          <a:p>
            <a:r>
              <a:rPr lang="en-US" dirty="0"/>
              <a:t>Art of Multiprocessor Programming</a:t>
            </a:r>
          </a:p>
        </p:txBody>
      </p:sp>
      <p:sp>
        <p:nvSpPr>
          <p:cNvPr id="128003" name="Slide Number Placeholder 2"/>
          <p:cNvSpPr>
            <a:spLocks noGrp="1"/>
          </p:cNvSpPr>
          <p:nvPr>
            <p:ph type="sldNum" sz="quarter" idx="11"/>
          </p:nvPr>
        </p:nvSpPr>
        <p:spPr>
          <a:noFill/>
        </p:spPr>
        <p:txBody>
          <a:bodyPr/>
          <a:lstStyle/>
          <a:p>
            <a:fld id="{46024617-852C-4A41-A3FA-F6CA7D2F8EAF}" type="slidenum">
              <a:rPr lang="x-none" smtClean="0"/>
              <a:pPr/>
              <a:t>129</a:t>
            </a:fld>
            <a:endParaRPr lang="en-US" dirty="0"/>
          </a:p>
        </p:txBody>
      </p:sp>
      <p:sp>
        <p:nvSpPr>
          <p:cNvPr id="2" name="TextBox 1">
            <a:extLst>
              <a:ext uri="{FF2B5EF4-FFF2-40B4-BE49-F238E27FC236}">
                <a16:creationId xmlns:a16="http://schemas.microsoft.com/office/drawing/2014/main" id="{DBF2DB36-2AD4-7B7F-AFA9-C7918F36EC9F}"/>
              </a:ext>
            </a:extLst>
          </p:cNvPr>
          <p:cNvSpPr txBox="1"/>
          <p:nvPr/>
        </p:nvSpPr>
        <p:spPr bwMode="auto">
          <a:xfrm>
            <a:off x="710851" y="2277521"/>
            <a:ext cx="162576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Theorem</a:t>
            </a:r>
          </a:p>
        </p:txBody>
      </p:sp>
      <p:sp>
        <p:nvSpPr>
          <p:cNvPr id="3" name="TextBox 2">
            <a:extLst>
              <a:ext uri="{FF2B5EF4-FFF2-40B4-BE49-F238E27FC236}">
                <a16:creationId xmlns:a16="http://schemas.microsoft.com/office/drawing/2014/main" id="{7487A2E5-77FE-F61F-6E4E-67D172B6C64E}"/>
              </a:ext>
            </a:extLst>
          </p:cNvPr>
          <p:cNvSpPr txBox="1"/>
          <p:nvPr/>
        </p:nvSpPr>
        <p:spPr bwMode="auto">
          <a:xfrm>
            <a:off x="1396651" y="3094671"/>
            <a:ext cx="706154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O(1) items </a:t>
            </a:r>
            <a:r>
              <a:rPr lang="en-US" sz="2800" i="1" dirty="0">
                <a:solidFill>
                  <a:schemeClr val="bg1"/>
                </a:solidFill>
              </a:rPr>
              <a:t>expected</a:t>
            </a:r>
            <a:r>
              <a:rPr lang="en-US" sz="2800" dirty="0">
                <a:solidFill>
                  <a:srgbClr val="FFFF00"/>
                </a:solidFill>
              </a:rPr>
              <a:t> between two sentinels</a:t>
            </a:r>
          </a:p>
        </p:txBody>
      </p:sp>
      <p:sp>
        <p:nvSpPr>
          <p:cNvPr id="4" name="TextBox 3">
            <a:extLst>
              <a:ext uri="{FF2B5EF4-FFF2-40B4-BE49-F238E27FC236}">
                <a16:creationId xmlns:a16="http://schemas.microsoft.com/office/drawing/2014/main" id="{40F31348-CE7D-C802-4252-82C83253B5DB}"/>
              </a:ext>
            </a:extLst>
          </p:cNvPr>
          <p:cNvSpPr txBox="1"/>
          <p:nvPr/>
        </p:nvSpPr>
        <p:spPr bwMode="auto">
          <a:xfrm>
            <a:off x="1396651" y="3911821"/>
            <a:ext cx="600356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Lazy: O(1) </a:t>
            </a:r>
            <a:r>
              <a:rPr lang="en-US" sz="2800" i="1" dirty="0">
                <a:solidFill>
                  <a:schemeClr val="bg1"/>
                </a:solidFill>
              </a:rPr>
              <a:t>expected</a:t>
            </a:r>
            <a:r>
              <a:rPr lang="en-US" sz="2800" dirty="0">
                <a:solidFill>
                  <a:srgbClr val="FFFF00"/>
                </a:solidFill>
              </a:rPr>
              <a:t> recursion depth</a:t>
            </a:r>
          </a:p>
        </p:txBody>
      </p:sp>
      <p:sp>
        <p:nvSpPr>
          <p:cNvPr id="5" name="TextBox 4">
            <a:extLst>
              <a:ext uri="{FF2B5EF4-FFF2-40B4-BE49-F238E27FC236}">
                <a16:creationId xmlns:a16="http://schemas.microsoft.com/office/drawing/2014/main" id="{2A499882-4E1A-870B-560F-7F1E3F262613}"/>
              </a:ext>
            </a:extLst>
          </p:cNvPr>
          <p:cNvSpPr txBox="1"/>
          <p:nvPr/>
        </p:nvSpPr>
        <p:spPr bwMode="auto">
          <a:xfrm>
            <a:off x="1396651" y="4728972"/>
            <a:ext cx="390523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Can eliminate sentinels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lstStyle/>
          <a:p>
            <a:pPr defTabSz="912813" eaLnBrk="1" hangingPunct="1"/>
            <a:r>
              <a:rPr lang="en-US" dirty="0"/>
              <a:t>Closed (Chained) Hashing</a:t>
            </a:r>
          </a:p>
        </p:txBody>
      </p:sp>
      <p:sp>
        <p:nvSpPr>
          <p:cNvPr id="10" name="TextBox 9">
            <a:extLst>
              <a:ext uri="{FF2B5EF4-FFF2-40B4-BE49-F238E27FC236}">
                <a16:creationId xmlns:a16="http://schemas.microsoft.com/office/drawing/2014/main" id="{5D5190DC-E88A-A0CA-2B58-E992AC172781}"/>
              </a:ext>
            </a:extLst>
          </p:cNvPr>
          <p:cNvSpPr txBox="1"/>
          <p:nvPr/>
        </p:nvSpPr>
        <p:spPr bwMode="auto">
          <a:xfrm>
            <a:off x="685800" y="1827297"/>
            <a:ext cx="499848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i="1" dirty="0">
                <a:solidFill>
                  <a:schemeClr val="bg1"/>
                </a:solidFill>
              </a:rPr>
              <a:t>N</a:t>
            </a:r>
            <a:r>
              <a:rPr lang="en-US" sz="2800" dirty="0">
                <a:solidFill>
                  <a:srgbClr val="FFFF00"/>
                </a:solidFill>
              </a:rPr>
              <a:t> buckets, </a:t>
            </a:r>
            <a:r>
              <a:rPr lang="en-US" sz="2800" i="1" dirty="0">
                <a:solidFill>
                  <a:schemeClr val="bg1"/>
                </a:solidFill>
              </a:rPr>
              <a:t>M</a:t>
            </a:r>
            <a:r>
              <a:rPr lang="en-US" sz="2800" dirty="0">
                <a:solidFill>
                  <a:srgbClr val="FFFF00"/>
                </a:solidFill>
              </a:rPr>
              <a:t> items, Uniform </a:t>
            </a:r>
            <a:r>
              <a:rPr lang="en-US" sz="2800" i="1" dirty="0">
                <a:solidFill>
                  <a:schemeClr val="bg1"/>
                </a:solidFill>
              </a:rPr>
              <a:t>h</a:t>
            </a:r>
          </a:p>
        </p:txBody>
      </p:sp>
      <p:sp>
        <p:nvSpPr>
          <p:cNvPr id="11" name="TextBox 10">
            <a:extLst>
              <a:ext uri="{FF2B5EF4-FFF2-40B4-BE49-F238E27FC236}">
                <a16:creationId xmlns:a16="http://schemas.microsoft.com/office/drawing/2014/main" id="{095D62E6-5A7B-E702-1BBD-7DCDFFEC33E2}"/>
              </a:ext>
            </a:extLst>
          </p:cNvPr>
          <p:cNvSpPr txBox="1"/>
          <p:nvPr/>
        </p:nvSpPr>
        <p:spPr bwMode="auto">
          <a:xfrm>
            <a:off x="685800" y="2468570"/>
            <a:ext cx="208422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Advantages</a:t>
            </a:r>
          </a:p>
        </p:txBody>
      </p:sp>
      <p:sp>
        <p:nvSpPr>
          <p:cNvPr id="12" name="TextBox 11">
            <a:extLst>
              <a:ext uri="{FF2B5EF4-FFF2-40B4-BE49-F238E27FC236}">
                <a16:creationId xmlns:a16="http://schemas.microsoft.com/office/drawing/2014/main" id="{0E34943A-BC04-4946-BD7E-4285DB26B422}"/>
              </a:ext>
            </a:extLst>
          </p:cNvPr>
          <p:cNvSpPr txBox="1"/>
          <p:nvPr/>
        </p:nvSpPr>
        <p:spPr bwMode="auto">
          <a:xfrm>
            <a:off x="1364810" y="3109843"/>
            <a:ext cx="746390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good performance as density (</a:t>
            </a:r>
            <a:r>
              <a:rPr lang="en-US" sz="2800" i="1" dirty="0">
                <a:solidFill>
                  <a:schemeClr val="bg1"/>
                </a:solidFill>
              </a:rPr>
              <a:t>M/N</a:t>
            </a:r>
            <a:r>
              <a:rPr lang="en-US" sz="2800" dirty="0">
                <a:solidFill>
                  <a:srgbClr val="FFFF00"/>
                </a:solidFill>
              </a:rPr>
              <a:t>) increases</a:t>
            </a:r>
          </a:p>
        </p:txBody>
      </p:sp>
      <p:sp>
        <p:nvSpPr>
          <p:cNvPr id="13" name="TextBox 12">
            <a:extLst>
              <a:ext uri="{FF2B5EF4-FFF2-40B4-BE49-F238E27FC236}">
                <a16:creationId xmlns:a16="http://schemas.microsoft.com/office/drawing/2014/main" id="{3C757001-0F61-6921-3D6D-ADBAA728437D}"/>
              </a:ext>
            </a:extLst>
          </p:cNvPr>
          <p:cNvSpPr txBox="1"/>
          <p:nvPr/>
        </p:nvSpPr>
        <p:spPr bwMode="auto">
          <a:xfrm>
            <a:off x="1364810" y="3751116"/>
            <a:ext cx="216437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sym typeface="Wingdings" pitchFamily="2" charset="2"/>
              </a:rPr>
              <a:t>less resizing</a:t>
            </a:r>
            <a:endParaRPr lang="en-US" sz="2800" dirty="0">
              <a:solidFill>
                <a:srgbClr val="FFFF00"/>
              </a:solidFill>
            </a:endParaRPr>
          </a:p>
        </p:txBody>
      </p:sp>
      <p:sp>
        <p:nvSpPr>
          <p:cNvPr id="14" name="TextBox 13">
            <a:extLst>
              <a:ext uri="{FF2B5EF4-FFF2-40B4-BE49-F238E27FC236}">
                <a16:creationId xmlns:a16="http://schemas.microsoft.com/office/drawing/2014/main" id="{6E800EB9-D7C3-78EB-671E-3D7A4FBAA582}"/>
              </a:ext>
            </a:extLst>
          </p:cNvPr>
          <p:cNvSpPr txBox="1"/>
          <p:nvPr/>
        </p:nvSpPr>
        <p:spPr bwMode="auto">
          <a:xfrm>
            <a:off x="685800" y="4392389"/>
            <a:ext cx="2565126"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Disadvantages</a:t>
            </a:r>
          </a:p>
        </p:txBody>
      </p:sp>
      <p:sp>
        <p:nvSpPr>
          <p:cNvPr id="15" name="TextBox 14">
            <a:extLst>
              <a:ext uri="{FF2B5EF4-FFF2-40B4-BE49-F238E27FC236}">
                <a16:creationId xmlns:a16="http://schemas.microsoft.com/office/drawing/2014/main" id="{5063E14F-0DC2-A59E-45C1-B64F4B322087}"/>
              </a:ext>
            </a:extLst>
          </p:cNvPr>
          <p:cNvSpPr txBox="1"/>
          <p:nvPr/>
        </p:nvSpPr>
        <p:spPr bwMode="auto">
          <a:xfrm>
            <a:off x="1364810" y="5033662"/>
            <a:ext cx="4604146"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Dynamic memory allocation</a:t>
            </a:r>
          </a:p>
        </p:txBody>
      </p:sp>
      <p:sp>
        <p:nvSpPr>
          <p:cNvPr id="16" name="TextBox 15">
            <a:extLst>
              <a:ext uri="{FF2B5EF4-FFF2-40B4-BE49-F238E27FC236}">
                <a16:creationId xmlns:a16="http://schemas.microsoft.com/office/drawing/2014/main" id="{4583C7CE-072A-C51F-5089-9EFA735C8B9C}"/>
              </a:ext>
            </a:extLst>
          </p:cNvPr>
          <p:cNvSpPr txBox="1"/>
          <p:nvPr/>
        </p:nvSpPr>
        <p:spPr bwMode="auto">
          <a:xfrm>
            <a:off x="1364810" y="5674934"/>
            <a:ext cx="6641562" cy="480131"/>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Poor cache behavior from lack of locality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lstStyle/>
          <a:p>
            <a:pPr defTabSz="912813" eaLnBrk="1" hangingPunct="1"/>
            <a:r>
              <a:rPr lang="en-US" dirty="0"/>
              <a:t>Open Addressed Hashing</a:t>
            </a:r>
          </a:p>
        </p:txBody>
      </p:sp>
      <p:sp>
        <p:nvSpPr>
          <p:cNvPr id="2" name="TextBox 1">
            <a:extLst>
              <a:ext uri="{FF2B5EF4-FFF2-40B4-BE49-F238E27FC236}">
                <a16:creationId xmlns:a16="http://schemas.microsoft.com/office/drawing/2014/main" id="{BB9CE10E-5766-8261-B3CF-D60FBCB555E9}"/>
              </a:ext>
            </a:extLst>
          </p:cNvPr>
          <p:cNvSpPr txBox="1"/>
          <p:nvPr/>
        </p:nvSpPr>
        <p:spPr bwMode="auto">
          <a:xfrm>
            <a:off x="561315" y="2340766"/>
            <a:ext cx="334258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All items in an array</a:t>
            </a:r>
          </a:p>
        </p:txBody>
      </p:sp>
      <p:sp>
        <p:nvSpPr>
          <p:cNvPr id="3" name="TextBox 2">
            <a:extLst>
              <a:ext uri="{FF2B5EF4-FFF2-40B4-BE49-F238E27FC236}">
                <a16:creationId xmlns:a16="http://schemas.microsoft.com/office/drawing/2014/main" id="{A29A089A-D2A6-B842-B939-E9732D4DBB26}"/>
              </a:ext>
            </a:extLst>
          </p:cNvPr>
          <p:cNvSpPr txBox="1"/>
          <p:nvPr/>
        </p:nvSpPr>
        <p:spPr bwMode="auto">
          <a:xfrm>
            <a:off x="561315" y="3077752"/>
            <a:ext cx="332174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One item for bucket</a:t>
            </a:r>
          </a:p>
        </p:txBody>
      </p:sp>
      <p:sp>
        <p:nvSpPr>
          <p:cNvPr id="4" name="TextBox 3">
            <a:extLst>
              <a:ext uri="{FF2B5EF4-FFF2-40B4-BE49-F238E27FC236}">
                <a16:creationId xmlns:a16="http://schemas.microsoft.com/office/drawing/2014/main" id="{F6F4C0E9-DC6C-1071-F922-BEA661B75DCA}"/>
              </a:ext>
            </a:extLst>
          </p:cNvPr>
          <p:cNvSpPr txBox="1"/>
          <p:nvPr/>
        </p:nvSpPr>
        <p:spPr bwMode="auto">
          <a:xfrm>
            <a:off x="561315" y="3814738"/>
            <a:ext cx="764183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sym typeface="Wingdings" pitchFamily="2" charset="2"/>
              </a:rPr>
              <a:t>On collision, find and use nearby empty bucket</a:t>
            </a:r>
            <a:endParaRPr lang="en-US" sz="2800" dirty="0">
              <a:solidFill>
                <a:srgbClr val="FFFF00"/>
              </a:solidFill>
            </a:endParaRPr>
          </a:p>
        </p:txBody>
      </p:sp>
      <p:sp>
        <p:nvSpPr>
          <p:cNvPr id="5" name="TextBox 4">
            <a:extLst>
              <a:ext uri="{FF2B5EF4-FFF2-40B4-BE49-F238E27FC236}">
                <a16:creationId xmlns:a16="http://schemas.microsoft.com/office/drawing/2014/main" id="{6868FF3A-1892-228D-AAA8-C89D4D965815}"/>
              </a:ext>
            </a:extLst>
          </p:cNvPr>
          <p:cNvSpPr txBox="1"/>
          <p:nvPr/>
        </p:nvSpPr>
        <p:spPr bwMode="auto">
          <a:xfrm>
            <a:off x="561315" y="4551724"/>
            <a:ext cx="550022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Must find items not in own bucket</a:t>
            </a:r>
          </a:p>
        </p:txBody>
      </p:sp>
    </p:spTree>
    <p:extLst>
      <p:ext uri="{BB962C8B-B14F-4D97-AF65-F5344CB8AC3E}">
        <p14:creationId xmlns:p14="http://schemas.microsoft.com/office/powerpoint/2010/main" val="32835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88950" y="188913"/>
            <a:ext cx="8001000" cy="949325"/>
          </a:xfrm>
        </p:spPr>
        <p:txBody>
          <a:bodyPr/>
          <a:lstStyle/>
          <a:p>
            <a:pPr eaLnBrk="1" hangingPunct="1"/>
            <a:r>
              <a:rPr lang="en-US" dirty="0"/>
              <a:t>Linear Probing*</a:t>
            </a:r>
          </a:p>
        </p:txBody>
      </p:sp>
      <p:grpSp>
        <p:nvGrpSpPr>
          <p:cNvPr id="2" name="Group 46"/>
          <p:cNvGrpSpPr>
            <a:grpSpLocks/>
          </p:cNvGrpSpPr>
          <p:nvPr/>
        </p:nvGrpSpPr>
        <p:grpSpPr bwMode="auto">
          <a:xfrm>
            <a:off x="878400" y="2387772"/>
            <a:ext cx="7063200" cy="776589"/>
            <a:chOff x="968346" y="2422515"/>
            <a:chExt cx="7786742" cy="856474"/>
          </a:xfrm>
          <a:effectLst/>
        </p:grpSpPr>
        <p:grpSp>
          <p:nvGrpSpPr>
            <p:cNvPr id="3" name="Group 4"/>
            <p:cNvGrpSpPr>
              <a:grpSpLocks/>
            </p:cNvGrpSpPr>
            <p:nvPr/>
          </p:nvGrpSpPr>
          <p:grpSpPr bwMode="auto">
            <a:xfrm>
              <a:off x="968346" y="2422515"/>
              <a:ext cx="7786742" cy="500861"/>
              <a:chOff x="968346" y="2422515"/>
              <a:chExt cx="7786742" cy="500861"/>
            </a:xfrm>
          </p:grpSpPr>
          <p:sp>
            <p:nvSpPr>
              <p:cNvPr id="10287"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0288"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0289"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0290"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0291"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0292"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0293"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0294"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0295"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0296"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0297"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0298"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0299"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0300"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0301"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0302"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0303"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0304"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0305"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0306"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0267"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0268"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0269"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0270"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0271"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0272"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0273"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0274"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0275"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0276"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0277"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0278"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0279"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0280"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0281"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0282"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0283"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0284"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0285"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0286"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43012" name="TextBox 87"/>
          <p:cNvSpPr txBox="1">
            <a:spLocks noChangeArrowheads="1"/>
          </p:cNvSpPr>
          <p:nvPr/>
        </p:nvSpPr>
        <p:spPr bwMode="auto">
          <a:xfrm>
            <a:off x="684213" y="4575175"/>
            <a:ext cx="5991224" cy="945530"/>
          </a:xfrm>
          <a:prstGeom prst="rect">
            <a:avLst/>
          </a:prstGeom>
          <a:noFill/>
          <a:ln w="38100">
            <a:solidFill>
              <a:srgbClr val="FF0000"/>
            </a:solidFill>
            <a:miter lim="800000"/>
            <a:headEnd/>
            <a:tailEnd/>
          </a:ln>
        </p:spPr>
        <p:txBody>
          <a:bodyPr wrap="square" lIns="82945" tIns="41473" rIns="82945" bIns="41473">
            <a:spAutoFit/>
          </a:bodyPr>
          <a:lstStyle/>
          <a:p>
            <a:pPr algn="l">
              <a:defRPr/>
            </a:pPr>
            <a:r>
              <a:rPr lang="en-US" sz="2800" dirty="0">
                <a:solidFill>
                  <a:schemeClr val="bg1"/>
                </a:solidFill>
                <a:latin typeface="Consolas" panose="020B0609020204030204" pitchFamily="49" charset="0"/>
                <a:cs typeface="Courier New" pitchFamily="49" charset="0"/>
              </a:rPr>
              <a:t>contains(x)</a:t>
            </a:r>
            <a:r>
              <a:rPr lang="en-US" sz="2800" dirty="0">
                <a:solidFill>
                  <a:srgbClr val="FFFF00"/>
                </a:solidFill>
                <a:latin typeface="Arial" panose="020B0604020202020204" pitchFamily="34" charset="0"/>
                <a:cs typeface="Arial" panose="020B0604020202020204" pitchFamily="34" charset="0"/>
              </a:rPr>
              <a:t> – search linearly from </a:t>
            </a:r>
            <a:r>
              <a:rPr lang="en-US" sz="2800" i="1" dirty="0">
                <a:solidFill>
                  <a:schemeClr val="bg1"/>
                </a:solidFill>
                <a:latin typeface="Arial" panose="020B0604020202020204" pitchFamily="34" charset="0"/>
                <a:cs typeface="Arial" panose="020B0604020202020204" pitchFamily="34" charset="0"/>
              </a:rPr>
              <a:t>h(x)</a:t>
            </a:r>
            <a:r>
              <a:rPr lang="en-US" sz="2800" dirty="0">
                <a:solidFill>
                  <a:srgbClr val="FFFF00"/>
                </a:solidFill>
                <a:latin typeface="Arial" panose="020B0604020202020204" pitchFamily="34" charset="0"/>
                <a:cs typeface="Arial" panose="020B0604020202020204" pitchFamily="34" charset="0"/>
              </a:rPr>
              <a:t> to </a:t>
            </a:r>
            <a:r>
              <a:rPr lang="en-US" sz="2800" i="1" dirty="0">
                <a:solidFill>
                  <a:schemeClr val="bg1"/>
                </a:solidFill>
                <a:latin typeface="Arial" panose="020B0604020202020204" pitchFamily="34" charset="0"/>
                <a:cs typeface="Arial" panose="020B0604020202020204" pitchFamily="34" charset="0"/>
              </a:rPr>
              <a:t>h(x) + H </a:t>
            </a:r>
            <a:r>
              <a:rPr lang="en-US" sz="2800" dirty="0">
                <a:solidFill>
                  <a:srgbClr val="FFFF00"/>
                </a:solidFill>
                <a:latin typeface="Arial" panose="020B0604020202020204" pitchFamily="34" charset="0"/>
                <a:cs typeface="Arial" panose="020B0604020202020204" pitchFamily="34" charset="0"/>
              </a:rPr>
              <a:t>recorded in bucket.</a:t>
            </a:r>
          </a:p>
        </p:txBody>
      </p:sp>
      <p:grpSp>
        <p:nvGrpSpPr>
          <p:cNvPr id="4" name="Group 95"/>
          <p:cNvGrpSpPr>
            <a:grpSpLocks/>
          </p:cNvGrpSpPr>
          <p:nvPr/>
        </p:nvGrpSpPr>
        <p:grpSpPr bwMode="auto">
          <a:xfrm>
            <a:off x="3211200" y="2824137"/>
            <a:ext cx="583200" cy="1591614"/>
            <a:chOff x="3540114" y="2493953"/>
            <a:chExt cx="642945" cy="1753779"/>
          </a:xfrm>
          <a:effectLst/>
        </p:grpSpPr>
        <p:sp>
          <p:nvSpPr>
            <p:cNvPr id="10260" name="Rectangle 71"/>
            <p:cNvSpPr>
              <a:spLocks noChangeArrowheads="1"/>
            </p:cNvSpPr>
            <p:nvPr/>
          </p:nvSpPr>
          <p:spPr bwMode="auto">
            <a:xfrm>
              <a:off x="3540114" y="3136895"/>
              <a:ext cx="642942" cy="1000132"/>
            </a:xfrm>
            <a:prstGeom prst="rect">
              <a:avLst/>
            </a:prstGeom>
            <a:solidFill>
              <a:srgbClr val="66FFCC"/>
            </a:solidFill>
            <a:ln w="9525" algn="ctr">
              <a:solidFill>
                <a:schemeClr val="tx1"/>
              </a:solidFill>
              <a:miter lim="800000"/>
              <a:headEnd/>
              <a:tailEnd/>
            </a:ln>
          </p:spPr>
          <p:txBody>
            <a:bodyPr wrap="none"/>
            <a:lstStyle/>
            <a:p>
              <a:pPr>
                <a:defRPr/>
              </a:pPr>
              <a:endParaRPr lang="en-US" sz="3200" dirty="0">
                <a:latin typeface="Arial" panose="020B0604020202020204" pitchFamily="34" charset="0"/>
              </a:endParaRPr>
            </a:p>
          </p:txBody>
        </p:sp>
        <p:cxnSp>
          <p:nvCxnSpPr>
            <p:cNvPr id="10261" name="Straight Connector 79"/>
            <p:cNvCxnSpPr>
              <a:cxnSpLocks noChangeShapeType="1"/>
              <a:stCxn id="10260" idx="1"/>
              <a:endCxn id="10260" idx="3"/>
            </p:cNvCxnSpPr>
            <p:nvPr/>
          </p:nvCxnSpPr>
          <p:spPr bwMode="auto">
            <a:xfrm rot="10800000" flipH="1">
              <a:off x="3540114" y="3636961"/>
              <a:ext cx="642942" cy="1588"/>
            </a:xfrm>
            <a:prstGeom prst="line">
              <a:avLst/>
            </a:prstGeom>
            <a:noFill/>
            <a:ln w="9525" algn="ctr">
              <a:solidFill>
                <a:schemeClr val="tx1"/>
              </a:solidFill>
              <a:miter lim="800000"/>
              <a:headEnd/>
              <a:tailEnd/>
            </a:ln>
          </p:spPr>
        </p:cxnSp>
        <p:sp>
          <p:nvSpPr>
            <p:cNvPr id="10262" name="TextBox 80"/>
            <p:cNvSpPr txBox="1">
              <a:spLocks noChangeArrowheads="1"/>
            </p:cNvSpPr>
            <p:nvPr/>
          </p:nvSpPr>
          <p:spPr bwMode="auto">
            <a:xfrm>
              <a:off x="3608620" y="3603376"/>
              <a:ext cx="530520" cy="644356"/>
            </a:xfrm>
            <a:prstGeom prst="rect">
              <a:avLst/>
            </a:prstGeom>
            <a:noFill/>
            <a:ln w="9525">
              <a:noFill/>
              <a:miter lim="800000"/>
              <a:headEnd/>
              <a:tailEnd/>
            </a:ln>
          </p:spPr>
          <p:txBody>
            <a:bodyPr wrap="none">
              <a:spAutoFit/>
            </a:bodyPr>
            <a:lstStyle/>
            <a:p>
              <a:pPr>
                <a:defRPr/>
              </a:pPr>
              <a:r>
                <a:rPr lang="en-US" sz="3200" b="1" dirty="0">
                  <a:solidFill>
                    <a:srgbClr val="0070C0"/>
                  </a:solidFill>
                  <a:latin typeface="Arial" panose="020B0604020202020204" pitchFamily="34" charset="0"/>
                </a:rPr>
                <a:t>H</a:t>
              </a:r>
              <a:endParaRPr lang="en-US" sz="3200" dirty="0">
                <a:latin typeface="Arial" panose="020B0604020202020204" pitchFamily="34" charset="0"/>
              </a:endParaRPr>
            </a:p>
          </p:txBody>
        </p:sp>
        <p:sp>
          <p:nvSpPr>
            <p:cNvPr id="10263" name="TextBox 84"/>
            <p:cNvSpPr txBox="1">
              <a:spLocks noChangeArrowheads="1"/>
            </p:cNvSpPr>
            <p:nvPr/>
          </p:nvSpPr>
          <p:spPr bwMode="auto">
            <a:xfrm>
              <a:off x="3681833" y="3010813"/>
              <a:ext cx="429788" cy="644356"/>
            </a:xfrm>
            <a:prstGeom prst="rect">
              <a:avLst/>
            </a:prstGeom>
            <a:noFill/>
            <a:ln w="9525">
              <a:noFill/>
              <a:miter lim="800000"/>
              <a:headEnd/>
              <a:tailEnd/>
            </a:ln>
          </p:spPr>
          <p:txBody>
            <a:bodyPr wrap="none">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cxnSp>
          <p:nvCxnSpPr>
            <p:cNvPr id="10264" name="Straight Connector 88"/>
            <p:cNvCxnSpPr>
              <a:cxnSpLocks noChangeShapeType="1"/>
            </p:cNvCxnSpPr>
            <p:nvPr/>
          </p:nvCxnSpPr>
          <p:spPr bwMode="auto">
            <a:xfrm rot="5400000" flipH="1" flipV="1">
              <a:off x="3290081" y="2743986"/>
              <a:ext cx="642942" cy="142876"/>
            </a:xfrm>
            <a:prstGeom prst="line">
              <a:avLst/>
            </a:prstGeom>
            <a:noFill/>
            <a:ln w="9525" algn="ctr">
              <a:solidFill>
                <a:schemeClr val="bg1"/>
              </a:solidFill>
              <a:prstDash val="dash"/>
              <a:miter lim="800000"/>
              <a:headEnd/>
              <a:tailEnd/>
            </a:ln>
          </p:spPr>
        </p:cxnSp>
        <p:cxnSp>
          <p:nvCxnSpPr>
            <p:cNvPr id="10265" name="Straight Connector 90"/>
            <p:cNvCxnSpPr>
              <a:cxnSpLocks noChangeShapeType="1"/>
            </p:cNvCxnSpPr>
            <p:nvPr/>
          </p:nvCxnSpPr>
          <p:spPr bwMode="auto">
            <a:xfrm rot="16200000" flipV="1">
              <a:off x="3803310" y="2757148"/>
              <a:ext cx="625925" cy="133572"/>
            </a:xfrm>
            <a:prstGeom prst="line">
              <a:avLst/>
            </a:prstGeom>
            <a:noFill/>
            <a:ln w="9525" algn="ctr">
              <a:solidFill>
                <a:schemeClr val="bg1"/>
              </a:solidFill>
              <a:prstDash val="dash"/>
              <a:miter lim="800000"/>
              <a:headEnd/>
              <a:tailEnd/>
            </a:ln>
          </p:spPr>
        </p:cxnSp>
      </p:grpSp>
      <p:sp>
        <p:nvSpPr>
          <p:cNvPr id="10246" name="TextBox 96"/>
          <p:cNvSpPr txBox="1">
            <a:spLocks noChangeArrowheads="1"/>
          </p:cNvSpPr>
          <p:nvPr/>
        </p:nvSpPr>
        <p:spPr bwMode="auto">
          <a:xfrm>
            <a:off x="4775351" y="2301875"/>
            <a:ext cx="395137"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B0F0"/>
                </a:solidFill>
                <a:latin typeface="Arial" panose="020B0604020202020204" pitchFamily="34" charset="0"/>
              </a:rPr>
              <a:t>x</a:t>
            </a:r>
            <a:endParaRPr lang="en-US" sz="3200" dirty="0">
              <a:solidFill>
                <a:srgbClr val="00B0F0"/>
              </a:solidFill>
              <a:latin typeface="Arial" panose="020B0604020202020204" pitchFamily="34" charset="0"/>
            </a:endParaRPr>
          </a:p>
        </p:txBody>
      </p:sp>
      <p:sp>
        <p:nvSpPr>
          <p:cNvPr id="10247" name="Rectangle 108"/>
          <p:cNvSpPr>
            <a:spLocks noChangeArrowheads="1"/>
          </p:cNvSpPr>
          <p:nvPr/>
        </p:nvSpPr>
        <p:spPr bwMode="auto">
          <a:xfrm>
            <a:off x="3150529" y="1787525"/>
            <a:ext cx="807109" cy="530032"/>
          </a:xfrm>
          <a:prstGeom prst="rect">
            <a:avLst/>
          </a:prstGeom>
          <a:noFill/>
          <a:ln w="9525">
            <a:noFill/>
            <a:miter lim="800000"/>
            <a:headEnd/>
            <a:tailEnd/>
          </a:ln>
          <a:effectLst/>
        </p:spPr>
        <p:txBody>
          <a:bodyPr wrap="none" lIns="82945" tIns="41473" rIns="82945" bIns="41473">
            <a:spAutoFit/>
          </a:bodyPr>
          <a:lstStyle/>
          <a:p>
            <a:pPr>
              <a:defRPr/>
            </a:pPr>
            <a:r>
              <a:rPr lang="en-US" sz="2900" dirty="0">
                <a:solidFill>
                  <a:srgbClr val="0070C0"/>
                </a:solidFill>
                <a:latin typeface="Arial" panose="020B0604020202020204" pitchFamily="34" charset="0"/>
              </a:rPr>
              <a:t>h(x)</a:t>
            </a:r>
            <a:endParaRPr lang="en-US" sz="2900" dirty="0">
              <a:latin typeface="Arial" panose="020B0604020202020204" pitchFamily="34" charset="0"/>
            </a:endParaRPr>
          </a:p>
        </p:txBody>
      </p:sp>
      <p:sp>
        <p:nvSpPr>
          <p:cNvPr id="111" name="TextBox 110"/>
          <p:cNvSpPr txBox="1"/>
          <p:nvPr/>
        </p:nvSpPr>
        <p:spPr>
          <a:xfrm>
            <a:off x="3759047" y="3795713"/>
            <a:ext cx="590703" cy="530032"/>
          </a:xfrm>
          <a:prstGeom prst="rect">
            <a:avLst/>
          </a:prstGeom>
          <a:noFill/>
          <a:effectLst/>
        </p:spPr>
        <p:txBody>
          <a:bodyPr wrap="none" lIns="82945" tIns="41473" rIns="82945" bIns="41473">
            <a:spAutoFit/>
          </a:bodyPr>
          <a:lstStyle/>
          <a:p>
            <a:pPr>
              <a:defRPr/>
            </a:pPr>
            <a:r>
              <a:rPr lang="en-US" sz="2900" b="1" dirty="0">
                <a:solidFill>
                  <a:srgbClr val="0070C0"/>
                </a:solidFill>
                <a:latin typeface="Arial" panose="020B0604020202020204" pitchFamily="34" charset="0"/>
              </a:rPr>
              <a:t>=7</a:t>
            </a:r>
          </a:p>
        </p:txBody>
      </p:sp>
      <p:sp>
        <p:nvSpPr>
          <p:cNvPr id="10249" name="TextBox 111"/>
          <p:cNvSpPr txBox="1">
            <a:spLocks noChangeArrowheads="1"/>
          </p:cNvSpPr>
          <p:nvPr/>
        </p:nvSpPr>
        <p:spPr bwMode="auto">
          <a:xfrm>
            <a:off x="3345231" y="2301875"/>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B0F0"/>
                </a:solidFill>
                <a:latin typeface="Arial" panose="020B0604020202020204" pitchFamily="34" charset="0"/>
              </a:rPr>
              <a:t>z</a:t>
            </a:r>
            <a:endParaRPr lang="en-US" sz="3200" dirty="0">
              <a:solidFill>
                <a:srgbClr val="00B0F0"/>
              </a:solidFill>
              <a:latin typeface="Arial" panose="020B0604020202020204" pitchFamily="34" charset="0"/>
            </a:endParaRPr>
          </a:p>
        </p:txBody>
      </p:sp>
      <p:grpSp>
        <p:nvGrpSpPr>
          <p:cNvPr id="5" name="Group 3"/>
          <p:cNvGrpSpPr>
            <a:grpSpLocks/>
          </p:cNvGrpSpPr>
          <p:nvPr/>
        </p:nvGrpSpPr>
        <p:grpSpPr bwMode="auto">
          <a:xfrm>
            <a:off x="3344641" y="1478581"/>
            <a:ext cx="969120" cy="777682"/>
            <a:chOff x="4224" y="2256"/>
            <a:chExt cx="912" cy="816"/>
          </a:xfrm>
          <a:effectLst>
            <a:glow rad="139700">
              <a:schemeClr val="accent3">
                <a:satMod val="175000"/>
                <a:alpha val="40000"/>
              </a:schemeClr>
            </a:glow>
          </a:effectLst>
        </p:grpSpPr>
        <p:sp>
          <p:nvSpPr>
            <p:cNvPr id="10251"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2"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3" name="Freeform 6"/>
            <p:cNvSpPr>
              <a:spLocks/>
            </p:cNvSpPr>
            <p:nvPr/>
          </p:nvSpPr>
          <p:spPr bwMode="auto">
            <a:xfrm flipH="1">
              <a:off x="4656" y="225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4"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5"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6"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7" name="Freeform 10"/>
            <p:cNvSpPr>
              <a:spLocks/>
            </p:cNvSpPr>
            <p:nvPr/>
          </p:nvSpPr>
          <p:spPr bwMode="auto">
            <a:xfrm flipH="1">
              <a:off x="4560" y="273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8" name="Freeform 11"/>
            <p:cNvSpPr>
              <a:spLocks/>
            </p:cNvSpPr>
            <p:nvPr/>
          </p:nvSpPr>
          <p:spPr bwMode="auto">
            <a:xfrm flipH="1">
              <a:off x="4752" y="259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9" name="Freeform 12"/>
            <p:cNvSpPr>
              <a:spLocks/>
            </p:cNvSpPr>
            <p:nvPr/>
          </p:nvSpPr>
          <p:spPr bwMode="auto">
            <a:xfrm flipH="1">
              <a:off x="4944" y="244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grpSp>
      <p:sp>
        <p:nvSpPr>
          <p:cNvPr id="130059" name="TextBox 66"/>
          <p:cNvSpPr txBox="1">
            <a:spLocks noChangeArrowheads="1"/>
          </p:cNvSpPr>
          <p:nvPr/>
        </p:nvSpPr>
        <p:spPr bwMode="auto">
          <a:xfrm>
            <a:off x="5455887" y="6156325"/>
            <a:ext cx="3384901" cy="461665"/>
          </a:xfrm>
          <a:prstGeom prst="rect">
            <a:avLst/>
          </a:prstGeom>
          <a:noFill/>
          <a:ln w="9525">
            <a:noFill/>
            <a:miter lim="800000"/>
            <a:headEnd/>
            <a:tailEnd/>
          </a:ln>
        </p:spPr>
        <p:txBody>
          <a:bodyPr wrap="none">
            <a:spAutoFit/>
          </a:bodyPr>
          <a:lstStyle/>
          <a:p>
            <a:r>
              <a:rPr lang="en-US" dirty="0">
                <a:solidFill>
                  <a:srgbClr val="FFFF00"/>
                </a:solidFill>
                <a:latin typeface="Arial" panose="020B0604020202020204" pitchFamily="34" charset="0"/>
                <a:cs typeface="Arial" panose="020B0604020202020204" pitchFamily="34" charset="0"/>
              </a:rPr>
              <a:t>*Attributed to Amdahl…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3.44035E-6 1.95885E-6 L 0.14605 -0.0021 " pathEditMode="relative" rAng="0" ptsTypes="AA">
                                      <p:cBhvr>
                                        <p:cTn id="18" dur="2000" fill="hold"/>
                                        <p:tgtEl>
                                          <p:spTgt spid="5"/>
                                        </p:tgtEl>
                                        <p:attrNameLst>
                                          <p:attrName>ppt_x</p:attrName>
                                          <p:attrName>ppt_y</p:attrName>
                                        </p:attrNameLst>
                                      </p:cBhvr>
                                      <p:rCtr x="7300" y="-1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88950" y="188913"/>
            <a:ext cx="8001000" cy="949325"/>
          </a:xfrm>
          <a:effectLst/>
        </p:spPr>
        <p:txBody>
          <a:bodyPr/>
          <a:lstStyle/>
          <a:p>
            <a:pPr eaLnBrk="1" hangingPunct="1"/>
            <a:r>
              <a:rPr lang="en-US" dirty="0"/>
              <a:t>Linear Probing </a:t>
            </a:r>
          </a:p>
        </p:txBody>
      </p:sp>
      <p:grpSp>
        <p:nvGrpSpPr>
          <p:cNvPr id="2" name="Group 46"/>
          <p:cNvGrpSpPr>
            <a:grpSpLocks/>
          </p:cNvGrpSpPr>
          <p:nvPr/>
        </p:nvGrpSpPr>
        <p:grpSpPr bwMode="auto">
          <a:xfrm>
            <a:off x="878400" y="2387772"/>
            <a:ext cx="7063200" cy="776589"/>
            <a:chOff x="968346" y="2422515"/>
            <a:chExt cx="7786742" cy="856474"/>
          </a:xfrm>
          <a:effectLst/>
        </p:grpSpPr>
        <p:grpSp>
          <p:nvGrpSpPr>
            <p:cNvPr id="3" name="Group 4"/>
            <p:cNvGrpSpPr>
              <a:grpSpLocks/>
            </p:cNvGrpSpPr>
            <p:nvPr/>
          </p:nvGrpSpPr>
          <p:grpSpPr bwMode="auto">
            <a:xfrm>
              <a:off x="968346" y="2422515"/>
              <a:ext cx="7786742" cy="500861"/>
              <a:chOff x="968346" y="2422515"/>
              <a:chExt cx="7786742" cy="500861"/>
            </a:xfrm>
          </p:grpSpPr>
          <p:sp>
            <p:nvSpPr>
              <p:cNvPr id="11331"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1332"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1333"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1334"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1335"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1336"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1337"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1338"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1339"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1340"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1341"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1342"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1343"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1344"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1345"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1346"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1347"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1348"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1349"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1350"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1311"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1312"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1313"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1314"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1315"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1316"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1317"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1318"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1319"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1320"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1321"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1322"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1323"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1324"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1325"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1326"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1327"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1328"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1329"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1330"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44036" name="TextBox 87"/>
          <p:cNvSpPr txBox="1">
            <a:spLocks noChangeArrowheads="1"/>
          </p:cNvSpPr>
          <p:nvPr/>
        </p:nvSpPr>
        <p:spPr bwMode="auto">
          <a:xfrm>
            <a:off x="749300" y="4530725"/>
            <a:ext cx="8044598" cy="514643"/>
          </a:xfrm>
          <a:prstGeom prst="rect">
            <a:avLst/>
          </a:prstGeom>
          <a:noFill/>
          <a:ln w="38100">
            <a:solidFill>
              <a:srgbClr val="FF0000"/>
            </a:solidFill>
            <a:miter lim="800000"/>
            <a:headEnd/>
            <a:tailEnd/>
          </a:ln>
          <a:effectLst/>
        </p:spPr>
        <p:txBody>
          <a:bodyPr wrap="square" lIns="82945" tIns="41473" rIns="82945" bIns="41473">
            <a:spAutoFit/>
          </a:bodyPr>
          <a:lstStyle/>
          <a:p>
            <a:pPr algn="l">
              <a:defRPr/>
            </a:pPr>
            <a:r>
              <a:rPr lang="en-US" sz="2800" dirty="0">
                <a:solidFill>
                  <a:schemeClr val="bg1"/>
                </a:solidFill>
                <a:latin typeface="Consolas" panose="020B0609020204030204" pitchFamily="49" charset="0"/>
                <a:cs typeface="Courier New" pitchFamily="49" charset="0"/>
              </a:rPr>
              <a:t>add(x)</a:t>
            </a:r>
            <a:r>
              <a:rPr lang="en-US" sz="2800" dirty="0">
                <a:solidFill>
                  <a:srgbClr val="FFFF00"/>
                </a:solidFill>
                <a:latin typeface="Arial" panose="020B0604020202020204" pitchFamily="34" charset="0"/>
                <a:cs typeface="Arial" panose="020B0604020202020204" pitchFamily="34" charset="0"/>
              </a:rPr>
              <a:t> </a:t>
            </a:r>
            <a:r>
              <a:rPr lang="en-US" sz="2800" dirty="0">
                <a:solidFill>
                  <a:srgbClr val="FFFF00"/>
                </a:solidFill>
                <a:latin typeface="Arial" panose="020B0604020202020204" pitchFamily="34" charset="0"/>
                <a:cs typeface="Arial" panose="020B0604020202020204" pitchFamily="34" charset="0"/>
                <a:sym typeface="Wingdings" pitchFamily="2" charset="2"/>
              </a:rPr>
              <a:t>– put in first empty bucket, and update </a:t>
            </a:r>
            <a:r>
              <a:rPr lang="en-US" sz="2800" i="1" dirty="0">
                <a:solidFill>
                  <a:schemeClr val="bg1"/>
                </a:solidFill>
                <a:latin typeface="Arial" panose="020B0604020202020204" pitchFamily="34" charset="0"/>
                <a:cs typeface="Arial" panose="020B0604020202020204" pitchFamily="34" charset="0"/>
                <a:sym typeface="Wingdings" pitchFamily="2" charset="2"/>
              </a:rPr>
              <a:t>H</a:t>
            </a:r>
          </a:p>
        </p:txBody>
      </p:sp>
      <p:grpSp>
        <p:nvGrpSpPr>
          <p:cNvPr id="4" name="Group 95"/>
          <p:cNvGrpSpPr>
            <a:grpSpLocks/>
          </p:cNvGrpSpPr>
          <p:nvPr/>
        </p:nvGrpSpPr>
        <p:grpSpPr bwMode="auto">
          <a:xfrm>
            <a:off x="3211200" y="2824136"/>
            <a:ext cx="583200" cy="1514373"/>
            <a:chOff x="3540114" y="2493953"/>
            <a:chExt cx="642945" cy="1668668"/>
          </a:xfrm>
          <a:effectLst/>
        </p:grpSpPr>
        <p:sp>
          <p:nvSpPr>
            <p:cNvPr id="11304" name="Rectangle 71"/>
            <p:cNvSpPr>
              <a:spLocks noChangeArrowheads="1"/>
            </p:cNvSpPr>
            <p:nvPr/>
          </p:nvSpPr>
          <p:spPr bwMode="auto">
            <a:xfrm>
              <a:off x="3540114" y="3136895"/>
              <a:ext cx="642942" cy="1000132"/>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11305" name="Straight Connector 79"/>
            <p:cNvCxnSpPr>
              <a:cxnSpLocks noChangeShapeType="1"/>
              <a:stCxn id="11304" idx="1"/>
              <a:endCxn id="11304" idx="3"/>
            </p:cNvCxnSpPr>
            <p:nvPr/>
          </p:nvCxnSpPr>
          <p:spPr bwMode="auto">
            <a:xfrm rot="10800000" flipH="1">
              <a:off x="3540114" y="3636961"/>
              <a:ext cx="642942" cy="1588"/>
            </a:xfrm>
            <a:prstGeom prst="line">
              <a:avLst/>
            </a:prstGeom>
            <a:noFill/>
            <a:ln w="9525" algn="ctr">
              <a:solidFill>
                <a:schemeClr val="tx1"/>
              </a:solidFill>
              <a:miter lim="800000"/>
              <a:headEnd/>
              <a:tailEnd/>
            </a:ln>
          </p:spPr>
        </p:cxnSp>
        <p:sp>
          <p:nvSpPr>
            <p:cNvPr id="11306" name="TextBox 80"/>
            <p:cNvSpPr txBox="1">
              <a:spLocks noChangeArrowheads="1"/>
            </p:cNvSpPr>
            <p:nvPr/>
          </p:nvSpPr>
          <p:spPr bwMode="auto">
            <a:xfrm>
              <a:off x="3613870" y="3636961"/>
              <a:ext cx="458064" cy="525660"/>
            </a:xfrm>
            <a:prstGeom prst="rect">
              <a:avLst/>
            </a:prstGeom>
            <a:noFill/>
            <a:ln w="9525">
              <a:noFill/>
              <a:miter lim="800000"/>
              <a:headEnd/>
              <a:tailEnd/>
            </a:ln>
          </p:spPr>
          <p:txBody>
            <a:bodyPr wrap="none">
              <a:spAutoFit/>
            </a:bodyPr>
            <a:lstStyle/>
            <a:p>
              <a:pPr>
                <a:defRPr/>
              </a:pPr>
              <a:r>
                <a:rPr lang="en-US" sz="2500" b="1" dirty="0">
                  <a:solidFill>
                    <a:srgbClr val="0070C0"/>
                  </a:solidFill>
                  <a:latin typeface="Arial" panose="020B0604020202020204" pitchFamily="34" charset="0"/>
                </a:rPr>
                <a:t>H</a:t>
              </a:r>
              <a:endParaRPr lang="en-US" sz="2500" dirty="0">
                <a:latin typeface="Arial" panose="020B0604020202020204" pitchFamily="34" charset="0"/>
              </a:endParaRPr>
            </a:p>
          </p:txBody>
        </p:sp>
        <p:sp>
          <p:nvSpPr>
            <p:cNvPr id="11307" name="TextBox 84"/>
            <p:cNvSpPr txBox="1">
              <a:spLocks noChangeArrowheads="1"/>
            </p:cNvSpPr>
            <p:nvPr/>
          </p:nvSpPr>
          <p:spPr bwMode="auto">
            <a:xfrm>
              <a:off x="3653557" y="2994020"/>
              <a:ext cx="458064" cy="712184"/>
            </a:xfrm>
            <a:prstGeom prst="rect">
              <a:avLst/>
            </a:prstGeom>
            <a:noFill/>
            <a:ln w="9525">
              <a:noFill/>
              <a:miter lim="800000"/>
              <a:headEnd/>
              <a:tailEnd/>
            </a:ln>
          </p:spPr>
          <p:txBody>
            <a:bodyPr wrap="none">
              <a:spAutoFit/>
            </a:bodyPr>
            <a:lstStyle/>
            <a:p>
              <a:pPr>
                <a:defRPr/>
              </a:pPr>
              <a:r>
                <a:rPr lang="en-US" sz="3600" b="1" dirty="0">
                  <a:solidFill>
                    <a:srgbClr val="0070C0"/>
                  </a:solidFill>
                  <a:latin typeface="Arial" panose="020B0604020202020204" pitchFamily="34" charset="0"/>
                </a:rPr>
                <a:t>z</a:t>
              </a:r>
              <a:endParaRPr lang="en-US" sz="3600" dirty="0">
                <a:latin typeface="Arial" panose="020B0604020202020204" pitchFamily="34" charset="0"/>
              </a:endParaRPr>
            </a:p>
          </p:txBody>
        </p:sp>
        <p:cxnSp>
          <p:nvCxnSpPr>
            <p:cNvPr id="11308" name="Straight Connector 88"/>
            <p:cNvCxnSpPr>
              <a:cxnSpLocks noChangeShapeType="1"/>
            </p:cNvCxnSpPr>
            <p:nvPr/>
          </p:nvCxnSpPr>
          <p:spPr bwMode="auto">
            <a:xfrm rot="5400000" flipH="1" flipV="1">
              <a:off x="3290081" y="2743986"/>
              <a:ext cx="642942" cy="142876"/>
            </a:xfrm>
            <a:prstGeom prst="line">
              <a:avLst/>
            </a:prstGeom>
            <a:noFill/>
            <a:ln w="9525" algn="ctr">
              <a:solidFill>
                <a:schemeClr val="bg1"/>
              </a:solidFill>
              <a:prstDash val="dash"/>
              <a:miter lim="800000"/>
              <a:headEnd/>
              <a:tailEnd/>
            </a:ln>
          </p:spPr>
        </p:cxnSp>
        <p:cxnSp>
          <p:nvCxnSpPr>
            <p:cNvPr id="11309" name="Straight Connector 90"/>
            <p:cNvCxnSpPr>
              <a:cxnSpLocks noChangeShapeType="1"/>
            </p:cNvCxnSpPr>
            <p:nvPr/>
          </p:nvCxnSpPr>
          <p:spPr bwMode="auto">
            <a:xfrm rot="16200000" flipV="1">
              <a:off x="3803310" y="2757148"/>
              <a:ext cx="625925" cy="133572"/>
            </a:xfrm>
            <a:prstGeom prst="line">
              <a:avLst/>
            </a:prstGeom>
            <a:noFill/>
            <a:ln w="9525" algn="ctr">
              <a:solidFill>
                <a:schemeClr val="bg1"/>
              </a:solidFill>
              <a:prstDash val="dash"/>
              <a:miter lim="800000"/>
              <a:headEnd/>
              <a:tailEnd/>
            </a:ln>
          </p:spPr>
        </p:cxnSp>
      </p:grpSp>
      <p:sp>
        <p:nvSpPr>
          <p:cNvPr id="11270" name="TextBox 96"/>
          <p:cNvSpPr txBox="1">
            <a:spLocks noChangeArrowheads="1"/>
          </p:cNvSpPr>
          <p:nvPr/>
        </p:nvSpPr>
        <p:spPr bwMode="auto">
          <a:xfrm>
            <a:off x="4781919" y="227171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1" name="Rectangle 108"/>
          <p:cNvSpPr>
            <a:spLocks noChangeArrowheads="1"/>
          </p:cNvSpPr>
          <p:nvPr/>
        </p:nvSpPr>
        <p:spPr bwMode="auto">
          <a:xfrm>
            <a:off x="3150529" y="1787525"/>
            <a:ext cx="807109" cy="530032"/>
          </a:xfrm>
          <a:prstGeom prst="rect">
            <a:avLst/>
          </a:prstGeom>
          <a:noFill/>
          <a:ln w="9525">
            <a:noFill/>
            <a:miter lim="800000"/>
            <a:headEnd/>
            <a:tailEnd/>
          </a:ln>
          <a:effectLst/>
        </p:spPr>
        <p:txBody>
          <a:bodyPr wrap="none" lIns="82945" tIns="41473" rIns="82945" bIns="41473">
            <a:spAutoFit/>
          </a:bodyPr>
          <a:lstStyle/>
          <a:p>
            <a:pPr>
              <a:defRPr/>
            </a:pPr>
            <a:r>
              <a:rPr lang="en-US" sz="2900" dirty="0">
                <a:solidFill>
                  <a:srgbClr val="0070C0"/>
                </a:solidFill>
                <a:latin typeface="Arial" panose="020B0604020202020204" pitchFamily="34" charset="0"/>
              </a:rPr>
              <a:t>h(x)</a:t>
            </a:r>
            <a:endParaRPr lang="en-US" sz="2900" dirty="0">
              <a:latin typeface="Arial" panose="020B0604020202020204" pitchFamily="34" charset="0"/>
            </a:endParaRPr>
          </a:p>
        </p:txBody>
      </p:sp>
      <p:sp>
        <p:nvSpPr>
          <p:cNvPr id="111" name="TextBox 110"/>
          <p:cNvSpPr txBox="1"/>
          <p:nvPr/>
        </p:nvSpPr>
        <p:spPr>
          <a:xfrm>
            <a:off x="3889222" y="3795713"/>
            <a:ext cx="590703" cy="530032"/>
          </a:xfrm>
          <a:prstGeom prst="rect">
            <a:avLst/>
          </a:prstGeom>
          <a:noFill/>
          <a:effectLst/>
        </p:spPr>
        <p:txBody>
          <a:bodyPr wrap="none" lIns="82945" tIns="41473" rIns="82945" bIns="41473">
            <a:spAutoFit/>
          </a:bodyPr>
          <a:lstStyle/>
          <a:p>
            <a:pPr>
              <a:defRPr/>
            </a:pPr>
            <a:r>
              <a:rPr lang="en-US" sz="2900" b="1" dirty="0">
                <a:solidFill>
                  <a:srgbClr val="0070C0"/>
                </a:solidFill>
                <a:latin typeface="Arial" panose="020B0604020202020204" pitchFamily="34" charset="0"/>
              </a:rPr>
              <a:t>=3</a:t>
            </a:r>
          </a:p>
        </p:txBody>
      </p:sp>
      <p:sp>
        <p:nvSpPr>
          <p:cNvPr id="11273" name="TextBox 111"/>
          <p:cNvSpPr txBox="1">
            <a:spLocks noChangeArrowheads="1"/>
          </p:cNvSpPr>
          <p:nvPr/>
        </p:nvSpPr>
        <p:spPr bwMode="auto">
          <a:xfrm>
            <a:off x="3345231" y="227171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grpSp>
        <p:nvGrpSpPr>
          <p:cNvPr id="5" name="Group 3"/>
          <p:cNvGrpSpPr>
            <a:grpSpLocks/>
          </p:cNvGrpSpPr>
          <p:nvPr/>
        </p:nvGrpSpPr>
        <p:grpSpPr bwMode="auto">
          <a:xfrm>
            <a:off x="3405601" y="1722421"/>
            <a:ext cx="969120" cy="777682"/>
            <a:chOff x="4224" y="2256"/>
            <a:chExt cx="912" cy="816"/>
          </a:xfrm>
          <a:effectLst>
            <a:glow rad="139700">
              <a:schemeClr val="accent3">
                <a:satMod val="175000"/>
                <a:alpha val="40000"/>
              </a:schemeClr>
            </a:glow>
          </a:effectLst>
        </p:grpSpPr>
        <p:sp>
          <p:nvSpPr>
            <p:cNvPr id="11295"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1296"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1297" name="Freeform 6"/>
            <p:cNvSpPr>
              <a:spLocks/>
            </p:cNvSpPr>
            <p:nvPr/>
          </p:nvSpPr>
          <p:spPr bwMode="auto">
            <a:xfrm flipH="1">
              <a:off x="4656" y="225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1298"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1299"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1300"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1301" name="Freeform 10"/>
            <p:cNvSpPr>
              <a:spLocks/>
            </p:cNvSpPr>
            <p:nvPr/>
          </p:nvSpPr>
          <p:spPr bwMode="auto">
            <a:xfrm flipH="1">
              <a:off x="4560" y="273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1302" name="Freeform 11"/>
            <p:cNvSpPr>
              <a:spLocks/>
            </p:cNvSpPr>
            <p:nvPr/>
          </p:nvSpPr>
          <p:spPr bwMode="auto">
            <a:xfrm flipH="1">
              <a:off x="4752" y="259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1303" name="Freeform 12"/>
            <p:cNvSpPr>
              <a:spLocks/>
            </p:cNvSpPr>
            <p:nvPr/>
          </p:nvSpPr>
          <p:spPr bwMode="auto">
            <a:xfrm flipH="1">
              <a:off x="4944" y="244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grpSp>
      <p:sp>
        <p:nvSpPr>
          <p:cNvPr id="11275" name="TextBox 66"/>
          <p:cNvSpPr txBox="1">
            <a:spLocks noChangeArrowheads="1"/>
          </p:cNvSpPr>
          <p:nvPr/>
        </p:nvSpPr>
        <p:spPr bwMode="auto">
          <a:xfrm>
            <a:off x="3708769" y="227171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6" name="TextBox 67"/>
          <p:cNvSpPr txBox="1">
            <a:spLocks noChangeArrowheads="1"/>
          </p:cNvSpPr>
          <p:nvPr/>
        </p:nvSpPr>
        <p:spPr bwMode="auto">
          <a:xfrm>
            <a:off x="3924300" y="2271713"/>
            <a:ext cx="539750" cy="576262"/>
          </a:xfrm>
          <a:prstGeom prst="rect">
            <a:avLst/>
          </a:prstGeom>
          <a:noFill/>
          <a:ln w="9525">
            <a:noFill/>
            <a:miter lim="800000"/>
            <a:headEnd/>
            <a:tailEnd/>
          </a:ln>
          <a:effectLst/>
        </p:spPr>
        <p:txBody>
          <a:bodyPr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7" name="TextBox 68"/>
          <p:cNvSpPr txBox="1">
            <a:spLocks noChangeArrowheads="1"/>
          </p:cNvSpPr>
          <p:nvPr/>
        </p:nvSpPr>
        <p:spPr bwMode="auto">
          <a:xfrm>
            <a:off x="4435844" y="227171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8" name="TextBox 70"/>
          <p:cNvSpPr txBox="1">
            <a:spLocks noChangeArrowheads="1"/>
          </p:cNvSpPr>
          <p:nvPr/>
        </p:nvSpPr>
        <p:spPr bwMode="auto">
          <a:xfrm>
            <a:off x="5494706" y="227171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9" name="TextBox 72"/>
          <p:cNvSpPr txBox="1">
            <a:spLocks noChangeArrowheads="1"/>
          </p:cNvSpPr>
          <p:nvPr/>
        </p:nvSpPr>
        <p:spPr bwMode="auto">
          <a:xfrm>
            <a:off x="5807444" y="227171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0" name="Rectangle 73"/>
          <p:cNvSpPr>
            <a:spLocks noChangeArrowheads="1"/>
          </p:cNvSpPr>
          <p:nvPr/>
        </p:nvSpPr>
        <p:spPr bwMode="auto">
          <a:xfrm>
            <a:off x="5114925" y="2405063"/>
            <a:ext cx="300038" cy="411162"/>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81" name="Rectangle 74"/>
          <p:cNvSpPr>
            <a:spLocks noChangeArrowheads="1"/>
          </p:cNvSpPr>
          <p:nvPr/>
        </p:nvSpPr>
        <p:spPr bwMode="auto">
          <a:xfrm>
            <a:off x="6167438" y="2411413"/>
            <a:ext cx="300037" cy="411162"/>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82" name="Rectangle 75"/>
          <p:cNvSpPr>
            <a:spLocks noChangeArrowheads="1"/>
          </p:cNvSpPr>
          <p:nvPr/>
        </p:nvSpPr>
        <p:spPr bwMode="auto">
          <a:xfrm>
            <a:off x="6530975" y="2406650"/>
            <a:ext cx="298450"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83" name="TextBox 76"/>
          <p:cNvSpPr txBox="1">
            <a:spLocks noChangeArrowheads="1"/>
          </p:cNvSpPr>
          <p:nvPr/>
        </p:nvSpPr>
        <p:spPr bwMode="auto">
          <a:xfrm>
            <a:off x="6872656" y="2263775"/>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4" name="TextBox 77"/>
          <p:cNvSpPr txBox="1">
            <a:spLocks noChangeArrowheads="1"/>
          </p:cNvSpPr>
          <p:nvPr/>
        </p:nvSpPr>
        <p:spPr bwMode="auto">
          <a:xfrm>
            <a:off x="7183806" y="2263775"/>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5" name="Rectangle 78"/>
          <p:cNvSpPr>
            <a:spLocks noChangeArrowheads="1"/>
          </p:cNvSpPr>
          <p:nvPr/>
        </p:nvSpPr>
        <p:spPr bwMode="auto">
          <a:xfrm>
            <a:off x="7596188" y="2413000"/>
            <a:ext cx="300037"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86" name="TextBox 81"/>
          <p:cNvSpPr txBox="1">
            <a:spLocks noChangeArrowheads="1"/>
          </p:cNvSpPr>
          <p:nvPr/>
        </p:nvSpPr>
        <p:spPr bwMode="auto">
          <a:xfrm>
            <a:off x="2284781" y="22621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7" name="TextBox 82"/>
          <p:cNvSpPr txBox="1">
            <a:spLocks noChangeArrowheads="1"/>
          </p:cNvSpPr>
          <p:nvPr/>
        </p:nvSpPr>
        <p:spPr bwMode="auto">
          <a:xfrm>
            <a:off x="1211631" y="22621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8" name="TextBox 83"/>
          <p:cNvSpPr txBox="1">
            <a:spLocks noChangeArrowheads="1"/>
          </p:cNvSpPr>
          <p:nvPr/>
        </p:nvSpPr>
        <p:spPr bwMode="auto">
          <a:xfrm>
            <a:off x="1427163" y="2262188"/>
            <a:ext cx="539750" cy="576262"/>
          </a:xfrm>
          <a:prstGeom prst="rect">
            <a:avLst/>
          </a:prstGeom>
          <a:noFill/>
          <a:ln w="9525">
            <a:noFill/>
            <a:miter lim="800000"/>
            <a:headEnd/>
            <a:tailEnd/>
          </a:ln>
          <a:effectLst/>
        </p:spPr>
        <p:txBody>
          <a:bodyPr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9" name="TextBox 85"/>
          <p:cNvSpPr txBox="1">
            <a:spLocks noChangeArrowheads="1"/>
          </p:cNvSpPr>
          <p:nvPr/>
        </p:nvSpPr>
        <p:spPr bwMode="auto">
          <a:xfrm>
            <a:off x="1938706" y="22621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90" name="Rectangle 86"/>
          <p:cNvSpPr>
            <a:spLocks noChangeArrowheads="1"/>
          </p:cNvSpPr>
          <p:nvPr/>
        </p:nvSpPr>
        <p:spPr bwMode="auto">
          <a:xfrm>
            <a:off x="3009900" y="2411413"/>
            <a:ext cx="298450" cy="411162"/>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91" name="Rectangle 89"/>
          <p:cNvSpPr>
            <a:spLocks noChangeArrowheads="1"/>
          </p:cNvSpPr>
          <p:nvPr/>
        </p:nvSpPr>
        <p:spPr bwMode="auto">
          <a:xfrm>
            <a:off x="2659063" y="2411413"/>
            <a:ext cx="300037" cy="411162"/>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92" name="Rectangle 91"/>
          <p:cNvSpPr>
            <a:spLocks noChangeArrowheads="1"/>
          </p:cNvSpPr>
          <p:nvPr/>
        </p:nvSpPr>
        <p:spPr bwMode="auto">
          <a:xfrm>
            <a:off x="896938" y="2411413"/>
            <a:ext cx="300037" cy="411162"/>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93" name="TextBox 92"/>
          <p:cNvSpPr txBox="1">
            <a:spLocks noChangeArrowheads="1"/>
          </p:cNvSpPr>
          <p:nvPr/>
        </p:nvSpPr>
        <p:spPr bwMode="auto">
          <a:xfrm>
            <a:off x="5100788" y="2259013"/>
            <a:ext cx="395137"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x</a:t>
            </a:r>
            <a:endParaRPr lang="en-US" sz="3200" dirty="0">
              <a:latin typeface="Arial" panose="020B0604020202020204" pitchFamily="34" charset="0"/>
            </a:endParaRPr>
          </a:p>
        </p:txBody>
      </p:sp>
      <p:sp>
        <p:nvSpPr>
          <p:cNvPr id="94" name="TextBox 93"/>
          <p:cNvSpPr txBox="1"/>
          <p:nvPr/>
        </p:nvSpPr>
        <p:spPr>
          <a:xfrm>
            <a:off x="3889222" y="3817938"/>
            <a:ext cx="590703" cy="530032"/>
          </a:xfrm>
          <a:prstGeom prst="rect">
            <a:avLst/>
          </a:prstGeom>
          <a:solidFill>
            <a:schemeClr val="tx1"/>
          </a:solidFill>
          <a:effectLst/>
        </p:spPr>
        <p:txBody>
          <a:bodyPr wrap="none" lIns="82945" tIns="41473" rIns="82945" bIns="41473">
            <a:spAutoFit/>
          </a:bodyPr>
          <a:lstStyle/>
          <a:p>
            <a:pPr>
              <a:defRPr/>
            </a:pPr>
            <a:r>
              <a:rPr lang="en-US" sz="2900" b="1" dirty="0">
                <a:solidFill>
                  <a:srgbClr val="00B0F0"/>
                </a:solidFill>
                <a:latin typeface="Arial" panose="020B0604020202020204" pitchFamily="34" charset="0"/>
              </a:rPr>
              <a:t>=6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3.44035E-6 1.95885E-6 L 0.14605 -0.0021 " pathEditMode="relative" rAng="0" ptsTypes="AA">
                                      <p:cBhvr>
                                        <p:cTn id="10" dur="2000" fill="hold"/>
                                        <p:tgtEl>
                                          <p:spTgt spid="5"/>
                                        </p:tgtEl>
                                        <p:attrNameLst>
                                          <p:attrName>ppt_x</p:attrName>
                                          <p:attrName>ppt_y</p:attrName>
                                        </p:attrNameLst>
                                      </p:cBhvr>
                                      <p:rCtr x="7300" y="-100"/>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pPr eaLnBrk="1" hangingPunct="1"/>
            <a:r>
              <a:rPr lang="en-US" dirty="0"/>
              <a:t>Linear Probing</a:t>
            </a:r>
          </a:p>
        </p:txBody>
      </p:sp>
      <mc:AlternateContent xmlns:mc="http://schemas.openxmlformats.org/markup-compatibility/2006" xmlns:a14="http://schemas.microsoft.com/office/drawing/2010/main">
        <mc:Choice Requires="a14">
          <p:sp>
            <p:nvSpPr>
              <p:cNvPr id="2" name="TextBox 1"/>
              <p:cNvSpPr txBox="1"/>
              <p:nvPr/>
            </p:nvSpPr>
            <p:spPr>
              <a:xfrm>
                <a:off x="2347553" y="3391017"/>
                <a:ext cx="3163302" cy="9651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1</m:t>
                          </m:r>
                        </m:num>
                        <m:den>
                          <m:r>
                            <a:rPr lang="en-US" b="0" i="1" smtClean="0">
                              <a:solidFill>
                                <a:schemeClr val="bg1"/>
                              </a:solidFill>
                              <a:latin typeface="Cambria Math" panose="02040503050406030204" pitchFamily="18" charset="0"/>
                            </a:rPr>
                            <m:t>2</m:t>
                          </m:r>
                        </m:den>
                      </m:f>
                      <m:d>
                        <m:dPr>
                          <m:ctrlPr>
                            <a:rPr lang="en-US" i="1" smtClean="0">
                              <a:solidFill>
                                <a:schemeClr val="bg1"/>
                              </a:solidFill>
                              <a:latin typeface="Cambria Math" panose="02040503050406030204" pitchFamily="18" charset="0"/>
                            </a:rPr>
                          </m:ctrlPr>
                        </m:dPr>
                        <m:e>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1</m:t>
                              </m:r>
                              <m:r>
                                <a:rPr lang="en-US" i="1">
                                  <a:solidFill>
                                    <a:schemeClr val="bg1"/>
                                  </a:solidFill>
                                  <a:latin typeface="Cambria Math" panose="02040503050406030204" pitchFamily="18" charset="0"/>
                                </a:rPr>
                                <m:t>+</m:t>
                              </m:r>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1</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𝑀</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𝑁</m:t>
                                      </m:r>
                                    </m:den>
                                  </m:f>
                                </m:e>
                              </m:d>
                            </m:e>
                            <m:sup>
                              <m:r>
                                <a:rPr lang="en-US" i="1">
                                  <a:solidFill>
                                    <a:schemeClr val="bg1"/>
                                  </a:solidFill>
                                  <a:latin typeface="Cambria Math" panose="02040503050406030204" pitchFamily="18" charset="0"/>
                                </a:rPr>
                                <m:t>2</m:t>
                              </m:r>
                            </m:sup>
                          </m:sSup>
                          <m:r>
                            <m:rPr>
                              <m:nor/>
                            </m:rPr>
                            <a:rPr lang="en-US" dirty="0">
                              <a:solidFill>
                                <a:schemeClr val="bg1"/>
                              </a:solidFill>
                            </a:rPr>
                            <m:t> </m:t>
                          </m:r>
                        </m:e>
                      </m:d>
                    </m:oMath>
                  </m:oMathPara>
                </a14:m>
                <a:endParaRPr lang="en-US" dirty="0">
                  <a:solidFill>
                    <a:srgbClr val="FFFF00"/>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347553" y="3391017"/>
                <a:ext cx="3163302" cy="965136"/>
              </a:xfrm>
              <a:prstGeom prst="rect">
                <a:avLst/>
              </a:prstGeom>
              <a:blipFill>
                <a:blip r:embed="rId3"/>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69170FDC-D540-B69B-3EBF-02FC883525E7}"/>
              </a:ext>
            </a:extLst>
          </p:cNvPr>
          <p:cNvSpPr txBox="1"/>
          <p:nvPr/>
        </p:nvSpPr>
        <p:spPr bwMode="auto">
          <a:xfrm>
            <a:off x="1080378" y="1830483"/>
            <a:ext cx="746069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Expected # items in bucket same as chaining</a:t>
            </a:r>
          </a:p>
        </p:txBody>
      </p:sp>
      <p:sp>
        <p:nvSpPr>
          <p:cNvPr id="7" name="TextBox 6">
            <a:extLst>
              <a:ext uri="{FF2B5EF4-FFF2-40B4-BE49-F238E27FC236}">
                <a16:creationId xmlns:a16="http://schemas.microsoft.com/office/drawing/2014/main" id="{03D7E703-A667-8CD3-9504-B872182975D8}"/>
              </a:ext>
            </a:extLst>
          </p:cNvPr>
          <p:cNvSpPr txBox="1"/>
          <p:nvPr/>
        </p:nvSpPr>
        <p:spPr bwMode="auto">
          <a:xfrm>
            <a:off x="1080378" y="2610750"/>
            <a:ext cx="512191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Expected distance till open slot</a:t>
            </a:r>
          </a:p>
        </p:txBody>
      </p:sp>
      <p:sp>
        <p:nvSpPr>
          <p:cNvPr id="8" name="TextBox 7">
            <a:extLst>
              <a:ext uri="{FF2B5EF4-FFF2-40B4-BE49-F238E27FC236}">
                <a16:creationId xmlns:a16="http://schemas.microsoft.com/office/drawing/2014/main" id="{2154F81E-3715-0F79-9DA6-2C266EF55B4E}"/>
              </a:ext>
            </a:extLst>
          </p:cNvPr>
          <p:cNvSpPr txBox="1"/>
          <p:nvPr/>
        </p:nvSpPr>
        <p:spPr bwMode="auto">
          <a:xfrm>
            <a:off x="1080378" y="4613200"/>
            <a:ext cx="545213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chemeClr val="bg1"/>
                </a:solidFill>
              </a:rPr>
              <a:t>M/N = 0.5  </a:t>
            </a:r>
            <a:r>
              <a:rPr lang="en-US" sz="2800" i="1" dirty="0">
                <a:solidFill>
                  <a:srgbClr val="FFFF00"/>
                </a:solidFill>
                <a:sym typeface="Wingdings" pitchFamily="2" charset="2"/>
              </a:rPr>
              <a:t> search </a:t>
            </a:r>
            <a:r>
              <a:rPr lang="en-US" sz="2800" i="1" dirty="0">
                <a:solidFill>
                  <a:schemeClr val="bg1"/>
                </a:solidFill>
                <a:sym typeface="Wingdings" pitchFamily="2" charset="2"/>
              </a:rPr>
              <a:t>2.5</a:t>
            </a:r>
            <a:r>
              <a:rPr lang="en-US" sz="2800" i="1" dirty="0">
                <a:solidFill>
                  <a:srgbClr val="FFFF00"/>
                </a:solidFill>
                <a:sym typeface="Wingdings" pitchFamily="2" charset="2"/>
              </a:rPr>
              <a:t> buckets</a:t>
            </a:r>
            <a:endParaRPr lang="en-US" sz="2800" dirty="0">
              <a:solidFill>
                <a:srgbClr val="FFFF00"/>
              </a:solidFill>
            </a:endParaRPr>
          </a:p>
        </p:txBody>
      </p:sp>
      <p:sp>
        <p:nvSpPr>
          <p:cNvPr id="9" name="TextBox 8">
            <a:extLst>
              <a:ext uri="{FF2B5EF4-FFF2-40B4-BE49-F238E27FC236}">
                <a16:creationId xmlns:a16="http://schemas.microsoft.com/office/drawing/2014/main" id="{3D8D1247-100C-77FD-4822-024F3231BE14}"/>
              </a:ext>
            </a:extLst>
          </p:cNvPr>
          <p:cNvSpPr txBox="1"/>
          <p:nvPr/>
        </p:nvSpPr>
        <p:spPr bwMode="auto">
          <a:xfrm>
            <a:off x="1080378" y="5393467"/>
            <a:ext cx="5352747"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chemeClr val="bg1"/>
                </a:solidFill>
                <a:sym typeface="Wingdings" pitchFamily="2" charset="2"/>
              </a:rPr>
              <a:t>M/N = 0.9  </a:t>
            </a:r>
            <a:r>
              <a:rPr lang="en-US" sz="2800" i="1" dirty="0">
                <a:solidFill>
                  <a:srgbClr val="FFFF00"/>
                </a:solidFill>
                <a:sym typeface="Wingdings" pitchFamily="2" charset="2"/>
              </a:rPr>
              <a:t> search </a:t>
            </a:r>
            <a:r>
              <a:rPr lang="en-US" sz="2800" i="1" dirty="0">
                <a:solidFill>
                  <a:schemeClr val="bg1"/>
                </a:solidFill>
                <a:sym typeface="Wingdings" pitchFamily="2" charset="2"/>
              </a:rPr>
              <a:t>50</a:t>
            </a:r>
            <a:r>
              <a:rPr lang="en-US" sz="2800" i="1" dirty="0">
                <a:solidFill>
                  <a:srgbClr val="FFFF00"/>
                </a:solidFill>
                <a:sym typeface="Wingdings" pitchFamily="2" charset="2"/>
              </a:rPr>
              <a:t> buckets</a:t>
            </a:r>
            <a:endParaRPr lang="en-US" sz="2800" dirty="0">
              <a:solidFill>
                <a:srgbClr val="FFFF00"/>
              </a:solidFill>
            </a:endParaRPr>
          </a:p>
        </p:txBody>
      </p:sp>
    </p:spTree>
    <p:extLst>
      <p:ext uri="{BB962C8B-B14F-4D97-AF65-F5344CB8AC3E}">
        <p14:creationId xmlns:p14="http://schemas.microsoft.com/office/powerpoint/2010/main" val="296583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7" grpId="0" animBg="1"/>
      <p:bldP spid="8" grpId="0" animBg="1"/>
      <p:bldP spid="9"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lstStyle/>
          <a:p>
            <a:pPr eaLnBrk="1" hangingPunct="1"/>
            <a:r>
              <a:rPr lang="en-US" dirty="0"/>
              <a:t>Linear Probing</a:t>
            </a:r>
          </a:p>
        </p:txBody>
      </p:sp>
      <p:sp>
        <p:nvSpPr>
          <p:cNvPr id="2" name="TextBox 1">
            <a:extLst>
              <a:ext uri="{FF2B5EF4-FFF2-40B4-BE49-F238E27FC236}">
                <a16:creationId xmlns:a16="http://schemas.microsoft.com/office/drawing/2014/main" id="{81390123-5D87-A000-B047-A9CFE562EF3D}"/>
              </a:ext>
            </a:extLst>
          </p:cNvPr>
          <p:cNvSpPr txBox="1"/>
          <p:nvPr/>
        </p:nvSpPr>
        <p:spPr bwMode="auto">
          <a:xfrm>
            <a:off x="1095279" y="1600960"/>
            <a:ext cx="6662400" cy="104644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defTabSz="914305" eaLnBrk="1" fontAlgn="auto" hangingPunct="1">
              <a:spcAft>
                <a:spcPts val="0"/>
              </a:spcAft>
              <a:defRPr/>
            </a:pPr>
            <a:r>
              <a:rPr lang="en-US" sz="3300" dirty="0">
                <a:solidFill>
                  <a:srgbClr val="FFFF00"/>
                </a:solidFill>
              </a:rPr>
              <a:t>Advantages: </a:t>
            </a:r>
          </a:p>
          <a:p>
            <a:pPr marL="457153" lvl="1" algn="l" defTabSz="914305" eaLnBrk="1" fontAlgn="auto" hangingPunct="1">
              <a:spcAft>
                <a:spcPts val="0"/>
              </a:spcAft>
              <a:defRPr/>
            </a:pPr>
            <a:r>
              <a:rPr lang="en-US" sz="2900" dirty="0">
                <a:solidFill>
                  <a:srgbClr val="FFFF00"/>
                </a:solidFill>
              </a:rPr>
              <a:t>Good locality </a:t>
            </a:r>
            <a:r>
              <a:rPr lang="en-US" sz="2900" dirty="0">
                <a:solidFill>
                  <a:srgbClr val="FFFF00"/>
                </a:solidFill>
                <a:sym typeface="Wingdings" pitchFamily="2" charset="2"/>
              </a:rPr>
              <a:t> fewer cache misses</a:t>
            </a:r>
            <a:endParaRPr lang="en-US" sz="2900" dirty="0">
              <a:solidFill>
                <a:srgbClr val="FFFF00"/>
              </a:solidFill>
            </a:endParaRPr>
          </a:p>
        </p:txBody>
      </p:sp>
      <p:sp>
        <p:nvSpPr>
          <p:cNvPr id="3" name="TextBox 2">
            <a:extLst>
              <a:ext uri="{FF2B5EF4-FFF2-40B4-BE49-F238E27FC236}">
                <a16:creationId xmlns:a16="http://schemas.microsoft.com/office/drawing/2014/main" id="{3BF924E9-9DC6-78DB-B387-C7EAB91F6EE9}"/>
              </a:ext>
            </a:extLst>
          </p:cNvPr>
          <p:cNvSpPr txBox="1"/>
          <p:nvPr/>
        </p:nvSpPr>
        <p:spPr bwMode="auto">
          <a:xfrm>
            <a:off x="1095279" y="2805082"/>
            <a:ext cx="6953442" cy="2446824"/>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defTabSz="914305" eaLnBrk="1" fontAlgn="auto" hangingPunct="1">
              <a:spcAft>
                <a:spcPts val="0"/>
              </a:spcAft>
              <a:defRPr/>
            </a:pPr>
            <a:r>
              <a:rPr lang="en-US" sz="3300" dirty="0">
                <a:solidFill>
                  <a:srgbClr val="FFFF00"/>
                </a:solidFill>
              </a:rPr>
              <a:t>Disadvantages: </a:t>
            </a:r>
          </a:p>
          <a:p>
            <a:pPr marL="800053" lvl="1" indent="-342900" algn="l" defTabSz="914305" eaLnBrk="1" fontAlgn="auto" hangingPunct="1">
              <a:spcAft>
                <a:spcPts val="0"/>
              </a:spcAft>
              <a:buFont typeface="Arial" panose="020B0604020202020204" pitchFamily="34" charset="0"/>
              <a:buChar char="•"/>
              <a:defRPr/>
            </a:pPr>
            <a:r>
              <a:rPr lang="en-US" sz="2400" dirty="0">
                <a:solidFill>
                  <a:srgbClr val="FFFF00"/>
                </a:solidFill>
              </a:rPr>
              <a:t>As </a:t>
            </a:r>
            <a:r>
              <a:rPr lang="en-US" sz="2400" i="1" dirty="0">
                <a:solidFill>
                  <a:schemeClr val="bg1"/>
                </a:solidFill>
              </a:rPr>
              <a:t>M/N</a:t>
            </a:r>
            <a:r>
              <a:rPr lang="en-US" sz="2400" dirty="0">
                <a:solidFill>
                  <a:srgbClr val="FFFF00"/>
                </a:solidFill>
              </a:rPr>
              <a:t> increases </a:t>
            </a:r>
            <a:r>
              <a:rPr lang="en-US" sz="2400" dirty="0">
                <a:solidFill>
                  <a:srgbClr val="FFFF00"/>
                </a:solidFill>
                <a:sym typeface="Wingdings" pitchFamily="2" charset="2"/>
              </a:rPr>
              <a:t>more cache misses (</a:t>
            </a:r>
            <a:r>
              <a:rPr lang="en-US" sz="2400" dirty="0">
                <a:solidFill>
                  <a:srgbClr val="FFFF00"/>
                </a:solidFill>
              </a:rPr>
              <a:t>searching 10s of unrelated buckets)</a:t>
            </a:r>
            <a:endParaRPr lang="en-US" sz="2400" dirty="0">
              <a:solidFill>
                <a:srgbClr val="FFFF00"/>
              </a:solidFill>
              <a:sym typeface="Wingdings" pitchFamily="2" charset="2"/>
            </a:endParaRPr>
          </a:p>
          <a:p>
            <a:pPr marL="800005" lvl="1" indent="-342900" algn="l" defTabSz="914305" eaLnBrk="1" fontAlgn="auto" hangingPunct="1">
              <a:spcAft>
                <a:spcPts val="0"/>
              </a:spcAft>
              <a:buFont typeface="Arial" panose="020B0604020202020204" pitchFamily="34" charset="0"/>
              <a:buChar char="•"/>
              <a:defRPr/>
            </a:pPr>
            <a:r>
              <a:rPr lang="en-US" sz="2400" i="1" dirty="0">
                <a:solidFill>
                  <a:schemeClr val="bg1"/>
                </a:solidFill>
                <a:sym typeface="Wingdings" pitchFamily="2" charset="2"/>
              </a:rPr>
              <a:t> Clustering</a:t>
            </a:r>
            <a:r>
              <a:rPr lang="en-US" sz="2400" dirty="0">
                <a:solidFill>
                  <a:srgbClr val="FFFF00"/>
                </a:solidFill>
                <a:sym typeface="Wingdings" pitchFamily="2" charset="2"/>
              </a:rPr>
              <a:t> of keys into neighboring buckets</a:t>
            </a:r>
          </a:p>
          <a:p>
            <a:pPr marL="914353" lvl="1" indent="-457200" algn="l" defTabSz="914305" eaLnBrk="1" fontAlgn="auto" hangingPunct="1">
              <a:spcAft>
                <a:spcPts val="0"/>
              </a:spcAft>
              <a:buFont typeface="Arial" panose="020B0604020202020204" pitchFamily="34" charset="0"/>
              <a:buChar char="•"/>
              <a:defRPr/>
            </a:pPr>
            <a:r>
              <a:rPr lang="en-US" sz="2400" i="1" dirty="0">
                <a:solidFill>
                  <a:schemeClr val="bg1"/>
                </a:solidFill>
                <a:sym typeface="Wingdings" pitchFamily="2" charset="2"/>
              </a:rPr>
              <a:t>Contamination</a:t>
            </a:r>
            <a:r>
              <a:rPr lang="en-US" sz="2400" dirty="0">
                <a:solidFill>
                  <a:srgbClr val="FFFF00"/>
                </a:solidFill>
                <a:sym typeface="Wingdings" pitchFamily="2" charset="2"/>
              </a:rPr>
              <a:t> by deleted items  more cache misses</a:t>
            </a:r>
            <a:endParaRPr lang="en-US" sz="24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keyassets.timeincuk.net/inspirewp/live/wp-content/uploads/sites/8/2020/04/F008P7-920x718.jpg">
            <a:extLst>
              <a:ext uri="{FF2B5EF4-FFF2-40B4-BE49-F238E27FC236}">
                <a16:creationId xmlns:a16="http://schemas.microsoft.com/office/drawing/2014/main" id="{AC8B24B6-3A3F-4E28-A0A8-FB89430CB3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9525"/>
            <a:ext cx="8763000" cy="68389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1D9D171F-4889-4CE7-A64E-3238893B729C}"/>
              </a:ext>
            </a:extLst>
          </p:cNvPr>
          <p:cNvSpPr>
            <a:spLocks noGrp="1"/>
          </p:cNvSpPr>
          <p:nvPr>
            <p:ph type="title"/>
          </p:nvPr>
        </p:nvSpPr>
        <p:spPr/>
        <p:txBody>
          <a:bodyPr/>
          <a:lstStyle/>
          <a:p>
            <a:r>
              <a:rPr lang="en-US" dirty="0"/>
              <a:t>Cuckoo Hashing</a:t>
            </a:r>
          </a:p>
        </p:txBody>
      </p:sp>
      <p:sp>
        <p:nvSpPr>
          <p:cNvPr id="4" name="Footer Placeholder 3">
            <a:extLst>
              <a:ext uri="{FF2B5EF4-FFF2-40B4-BE49-F238E27FC236}">
                <a16:creationId xmlns:a16="http://schemas.microsoft.com/office/drawing/2014/main" id="{214E308D-AF05-4E79-BDDF-BB97F45B5F9A}"/>
              </a:ext>
            </a:extLst>
          </p:cNvPr>
          <p:cNvSpPr>
            <a:spLocks noGrp="1"/>
          </p:cNvSpPr>
          <p:nvPr>
            <p:ph type="ftr" sz="quarter" idx="10"/>
          </p:nvPr>
        </p:nvSpPr>
        <p:spPr/>
        <p:txBody>
          <a:bodyPr/>
          <a:lstStyle/>
          <a:p>
            <a:pPr>
              <a:defRPr/>
            </a:pPr>
            <a:r>
              <a:rPr lang="en-US"/>
              <a:t>Art of Multiprocessor Programming</a:t>
            </a:r>
            <a:endParaRPr lang="en-US" dirty="0"/>
          </a:p>
        </p:txBody>
      </p:sp>
      <p:sp>
        <p:nvSpPr>
          <p:cNvPr id="5" name="Slide Number Placeholder 4">
            <a:extLst>
              <a:ext uri="{FF2B5EF4-FFF2-40B4-BE49-F238E27FC236}">
                <a16:creationId xmlns:a16="http://schemas.microsoft.com/office/drawing/2014/main" id="{8FD735F2-AA08-4150-989F-F9D944645FBF}"/>
              </a:ext>
            </a:extLst>
          </p:cNvPr>
          <p:cNvSpPr>
            <a:spLocks noGrp="1"/>
          </p:cNvSpPr>
          <p:nvPr>
            <p:ph type="sldNum" sz="quarter" idx="11"/>
          </p:nvPr>
        </p:nvSpPr>
        <p:spPr/>
        <p:txBody>
          <a:bodyPr/>
          <a:lstStyle/>
          <a:p>
            <a:pPr>
              <a:defRPr/>
            </a:pPr>
            <a:fld id="{79174C8D-E37B-4A60-9814-D5A95636E32B}" type="slidenum">
              <a:rPr lang="x-none" smtClean="0"/>
              <a:pPr>
                <a:defRPr/>
              </a:pPr>
              <a:t>136</a:t>
            </a:fld>
            <a:endParaRPr lang="en-US" dirty="0"/>
          </a:p>
        </p:txBody>
      </p:sp>
    </p:spTree>
    <p:extLst>
      <p:ext uri="{BB962C8B-B14F-4D97-AF65-F5344CB8AC3E}">
        <p14:creationId xmlns:p14="http://schemas.microsoft.com/office/powerpoint/2010/main" val="248153772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25450" y="447675"/>
            <a:ext cx="7999413" cy="949325"/>
          </a:xfrm>
        </p:spPr>
        <p:txBody>
          <a:bodyPr/>
          <a:lstStyle/>
          <a:p>
            <a:pPr eaLnBrk="1" hangingPunct="1"/>
            <a:r>
              <a:rPr lang="en-US" dirty="0"/>
              <a:t>Cuckoo Hashing</a:t>
            </a:r>
            <a:endParaRPr lang="en-US" sz="4000" dirty="0"/>
          </a:p>
        </p:txBody>
      </p:sp>
      <p:grpSp>
        <p:nvGrpSpPr>
          <p:cNvPr id="2" name="Group 46"/>
          <p:cNvGrpSpPr>
            <a:grpSpLocks/>
          </p:cNvGrpSpPr>
          <p:nvPr/>
        </p:nvGrpSpPr>
        <p:grpSpPr bwMode="auto">
          <a:xfrm>
            <a:off x="878400" y="2294784"/>
            <a:ext cx="7063200" cy="776589"/>
            <a:chOff x="968346" y="2422515"/>
            <a:chExt cx="7786742" cy="856474"/>
          </a:xfrm>
          <a:effectLst/>
        </p:grpSpPr>
        <p:grpSp>
          <p:nvGrpSpPr>
            <p:cNvPr id="3" name="Group 4"/>
            <p:cNvGrpSpPr>
              <a:grpSpLocks/>
            </p:cNvGrpSpPr>
            <p:nvPr/>
          </p:nvGrpSpPr>
          <p:grpSpPr bwMode="auto">
            <a:xfrm>
              <a:off x="968346" y="2422515"/>
              <a:ext cx="7786742" cy="500861"/>
              <a:chOff x="968346" y="2422515"/>
              <a:chExt cx="7786742" cy="500861"/>
            </a:xfrm>
          </p:grpSpPr>
          <p:sp>
            <p:nvSpPr>
              <p:cNvPr id="11331"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1332"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1333"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1334"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1335"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1336"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1337"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1338"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1339"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1340"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1341"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1342"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1343"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1344"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1345"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1346"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1347"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1348"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1349"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1350"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1311"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1312"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1313"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1314"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1315"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1316"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1317"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1318"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1319"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1320"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1321"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1322"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1323"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1324"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1325"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1326"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1327"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1328"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1329"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1330"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47108" name="TextBox 87"/>
          <p:cNvSpPr txBox="1">
            <a:spLocks noChangeArrowheads="1"/>
          </p:cNvSpPr>
          <p:nvPr/>
        </p:nvSpPr>
        <p:spPr bwMode="auto">
          <a:xfrm>
            <a:off x="488950" y="4714875"/>
            <a:ext cx="8655050" cy="945530"/>
          </a:xfrm>
          <a:prstGeom prst="rect">
            <a:avLst/>
          </a:prstGeom>
          <a:noFill/>
          <a:ln w="9525">
            <a:noFill/>
            <a:miter lim="800000"/>
            <a:headEnd/>
            <a:tailEnd/>
          </a:ln>
        </p:spPr>
        <p:txBody>
          <a:bodyPr wrap="square" lIns="82945" tIns="41473" rIns="82945" bIns="41473">
            <a:spAutoFit/>
          </a:bodyPr>
          <a:lstStyle/>
          <a:p>
            <a:pPr algn="l">
              <a:defRPr/>
            </a:pPr>
            <a:r>
              <a:rPr lang="en-US" sz="2800" dirty="0">
                <a:solidFill>
                  <a:schemeClr val="bg1"/>
                </a:solidFill>
                <a:latin typeface="Consolas" panose="020B0609020204030204" pitchFamily="49" charset="0"/>
                <a:cs typeface="Courier New" pitchFamily="49" charset="0"/>
              </a:rPr>
              <a:t>add(x)</a:t>
            </a:r>
            <a:r>
              <a:rPr lang="en-US" sz="2800" dirty="0">
                <a:solidFill>
                  <a:srgbClr val="FFFF00"/>
                </a:solidFill>
                <a:latin typeface="Arial" panose="020B0604020202020204" pitchFamily="34" charset="0"/>
                <a:cs typeface="Arial" panose="020B0604020202020204" pitchFamily="34" charset="0"/>
              </a:rPr>
              <a:t> </a:t>
            </a:r>
            <a:r>
              <a:rPr lang="en-US" sz="2800" dirty="0">
                <a:solidFill>
                  <a:srgbClr val="FFFF00"/>
                </a:solidFill>
                <a:latin typeface="Arial" panose="020B0604020202020204" pitchFamily="34" charset="0"/>
                <a:cs typeface="Arial" panose="020B0604020202020204" pitchFamily="34" charset="0"/>
                <a:sym typeface="Wingdings" pitchFamily="2" charset="2"/>
              </a:rPr>
              <a:t>– if </a:t>
            </a:r>
            <a:r>
              <a:rPr lang="en-US" sz="2800" i="1" dirty="0">
                <a:solidFill>
                  <a:schemeClr val="bg1"/>
                </a:solidFill>
                <a:latin typeface="Arial" panose="020B0604020202020204" pitchFamily="34" charset="0"/>
                <a:cs typeface="Arial" panose="020B0604020202020204" pitchFamily="34" charset="0"/>
                <a:sym typeface="Wingdings" pitchFamily="2" charset="2"/>
              </a:rPr>
              <a:t>h</a:t>
            </a:r>
            <a:r>
              <a:rPr lang="en-US" sz="2800" i="1" baseline="-25000" dirty="0">
                <a:solidFill>
                  <a:schemeClr val="bg1"/>
                </a:solidFill>
                <a:latin typeface="Arial" panose="020B0604020202020204" pitchFamily="34" charset="0"/>
                <a:cs typeface="Arial" panose="020B0604020202020204" pitchFamily="34" charset="0"/>
                <a:sym typeface="Wingdings" pitchFamily="2" charset="2"/>
              </a:rPr>
              <a:t>1</a:t>
            </a:r>
            <a:r>
              <a:rPr lang="en-US" sz="2800" i="1" dirty="0">
                <a:solidFill>
                  <a:schemeClr val="bg1"/>
                </a:solidFill>
                <a:latin typeface="Arial" panose="020B0604020202020204" pitchFamily="34" charset="0"/>
                <a:cs typeface="Arial" panose="020B0604020202020204" pitchFamily="34" charset="0"/>
                <a:sym typeface="Wingdings" pitchFamily="2" charset="2"/>
              </a:rPr>
              <a:t>(x)</a:t>
            </a:r>
            <a:r>
              <a:rPr lang="en-US" sz="2800" dirty="0">
                <a:solidFill>
                  <a:srgbClr val="FFFF00"/>
                </a:solidFill>
                <a:latin typeface="Arial" panose="020B0604020202020204" pitchFamily="34" charset="0"/>
                <a:cs typeface="Arial" panose="020B0604020202020204" pitchFamily="34" charset="0"/>
                <a:sym typeface="Wingdings" pitchFamily="2" charset="2"/>
              </a:rPr>
              <a:t> and </a:t>
            </a:r>
            <a:r>
              <a:rPr lang="en-US" sz="2800" i="1" dirty="0">
                <a:solidFill>
                  <a:schemeClr val="bg1"/>
                </a:solidFill>
                <a:latin typeface="Arial" panose="020B0604020202020204" pitchFamily="34" charset="0"/>
                <a:cs typeface="Arial" panose="020B0604020202020204" pitchFamily="34" charset="0"/>
                <a:sym typeface="Wingdings" pitchFamily="2" charset="2"/>
              </a:rPr>
              <a:t>h</a:t>
            </a:r>
            <a:r>
              <a:rPr lang="en-US" sz="2800" i="1" baseline="-25000" dirty="0">
                <a:solidFill>
                  <a:schemeClr val="bg1"/>
                </a:solidFill>
                <a:latin typeface="Arial" panose="020B0604020202020204" pitchFamily="34" charset="0"/>
                <a:cs typeface="Arial" panose="020B0604020202020204" pitchFamily="34" charset="0"/>
                <a:sym typeface="Wingdings" pitchFamily="2" charset="2"/>
              </a:rPr>
              <a:t>2</a:t>
            </a:r>
            <a:r>
              <a:rPr lang="en-US" sz="2800" i="1" dirty="0">
                <a:solidFill>
                  <a:schemeClr val="bg1"/>
                </a:solidFill>
                <a:latin typeface="Arial" panose="020B0604020202020204" pitchFamily="34" charset="0"/>
                <a:cs typeface="Arial" panose="020B0604020202020204" pitchFamily="34" charset="0"/>
                <a:sym typeface="Wingdings" pitchFamily="2" charset="2"/>
              </a:rPr>
              <a:t>(x)</a:t>
            </a:r>
            <a:r>
              <a:rPr lang="en-US" sz="2800" dirty="0">
                <a:solidFill>
                  <a:srgbClr val="FFFF00"/>
                </a:solidFill>
                <a:latin typeface="Arial" panose="020B0604020202020204" pitchFamily="34" charset="0"/>
                <a:cs typeface="Arial" panose="020B0604020202020204" pitchFamily="34" charset="0"/>
                <a:sym typeface="Wingdings" pitchFamily="2" charset="2"/>
              </a:rPr>
              <a:t> full, evict </a:t>
            </a:r>
            <a:r>
              <a:rPr lang="en-US" sz="2800" i="1" dirty="0">
                <a:solidFill>
                  <a:schemeClr val="bg1"/>
                </a:solidFill>
                <a:latin typeface="Arial" panose="020B0604020202020204" pitchFamily="34" charset="0"/>
                <a:cs typeface="Arial" panose="020B0604020202020204" pitchFamily="34" charset="0"/>
                <a:sym typeface="Wingdings" pitchFamily="2" charset="2"/>
              </a:rPr>
              <a:t>y</a:t>
            </a:r>
            <a:r>
              <a:rPr lang="en-US" sz="2800" dirty="0">
                <a:solidFill>
                  <a:srgbClr val="FFFF00"/>
                </a:solidFill>
                <a:latin typeface="Arial" panose="020B0604020202020204" pitchFamily="34" charset="0"/>
                <a:cs typeface="Arial" panose="020B0604020202020204" pitchFamily="34" charset="0"/>
                <a:sym typeface="Wingdings" pitchFamily="2" charset="2"/>
              </a:rPr>
              <a:t> and move it to </a:t>
            </a:r>
            <a:r>
              <a:rPr lang="en-US" sz="2800" i="1" dirty="0">
                <a:solidFill>
                  <a:schemeClr val="bg1"/>
                </a:solidFill>
                <a:latin typeface="Arial" panose="020B0604020202020204" pitchFamily="34" charset="0"/>
                <a:cs typeface="Arial" panose="020B0604020202020204" pitchFamily="34" charset="0"/>
                <a:sym typeface="Wingdings" pitchFamily="2" charset="2"/>
              </a:rPr>
              <a:t>h</a:t>
            </a:r>
            <a:r>
              <a:rPr lang="en-US" sz="2800" i="1" baseline="-25000" dirty="0">
                <a:solidFill>
                  <a:schemeClr val="bg1"/>
                </a:solidFill>
                <a:latin typeface="Arial" panose="020B0604020202020204" pitchFamily="34" charset="0"/>
                <a:cs typeface="Arial" panose="020B0604020202020204" pitchFamily="34" charset="0"/>
                <a:sym typeface="Wingdings" pitchFamily="2" charset="2"/>
              </a:rPr>
              <a:t>2</a:t>
            </a:r>
            <a:r>
              <a:rPr lang="en-US" sz="2800" i="1" dirty="0">
                <a:solidFill>
                  <a:schemeClr val="bg1"/>
                </a:solidFill>
                <a:latin typeface="Arial" panose="020B0604020202020204" pitchFamily="34" charset="0"/>
                <a:cs typeface="Arial" panose="020B0604020202020204" pitchFamily="34" charset="0"/>
                <a:sym typeface="Wingdings" pitchFamily="2" charset="2"/>
              </a:rPr>
              <a:t>(y) </a:t>
            </a:r>
            <a:r>
              <a:rPr lang="en-US" sz="2800" i="1" dirty="0">
                <a:solidFill>
                  <a:schemeClr val="bg1"/>
                </a:solidFill>
                <a:latin typeface="Symbol"/>
                <a:cs typeface="Arial" panose="020B0604020202020204" pitchFamily="34" charset="0"/>
                <a:sym typeface="Symbol"/>
              </a:rPr>
              <a:t></a:t>
            </a:r>
            <a:r>
              <a:rPr lang="en-US" sz="2800" i="1" dirty="0">
                <a:solidFill>
                  <a:schemeClr val="bg1"/>
                </a:solidFill>
                <a:latin typeface="Arial" panose="020B0604020202020204" pitchFamily="34" charset="0"/>
                <a:cs typeface="Arial" panose="020B0604020202020204" pitchFamily="34" charset="0"/>
                <a:sym typeface="Wingdings" pitchFamily="2" charset="2"/>
              </a:rPr>
              <a:t> h</a:t>
            </a:r>
            <a:r>
              <a:rPr lang="en-US" sz="2800" i="1" baseline="-25000" dirty="0">
                <a:solidFill>
                  <a:schemeClr val="bg1"/>
                </a:solidFill>
                <a:latin typeface="Arial" panose="020B0604020202020204" pitchFamily="34" charset="0"/>
                <a:cs typeface="Arial" panose="020B0604020202020204" pitchFamily="34" charset="0"/>
                <a:sym typeface="Wingdings" pitchFamily="2" charset="2"/>
              </a:rPr>
              <a:t>2</a:t>
            </a:r>
            <a:r>
              <a:rPr lang="en-US" sz="2800" i="1" dirty="0">
                <a:solidFill>
                  <a:schemeClr val="bg1"/>
                </a:solidFill>
                <a:latin typeface="Arial" panose="020B0604020202020204" pitchFamily="34" charset="0"/>
                <a:cs typeface="Arial" panose="020B0604020202020204" pitchFamily="34" charset="0"/>
                <a:sym typeface="Wingdings" pitchFamily="2" charset="2"/>
              </a:rPr>
              <a:t>(x)</a:t>
            </a:r>
            <a:r>
              <a:rPr lang="en-US" sz="2800" dirty="0">
                <a:solidFill>
                  <a:srgbClr val="FFFF00"/>
                </a:solidFill>
                <a:latin typeface="Arial" panose="020B0604020202020204" pitchFamily="34" charset="0"/>
                <a:cs typeface="Arial" panose="020B0604020202020204" pitchFamily="34" charset="0"/>
                <a:sym typeface="Wingdings" pitchFamily="2" charset="2"/>
              </a:rPr>
              <a:t>. Then place </a:t>
            </a:r>
            <a:r>
              <a:rPr lang="en-US" sz="2800" i="1" dirty="0">
                <a:solidFill>
                  <a:schemeClr val="bg1"/>
                </a:solidFill>
                <a:latin typeface="Arial" panose="020B0604020202020204" pitchFamily="34" charset="0"/>
                <a:cs typeface="Arial" panose="020B0604020202020204" pitchFamily="34" charset="0"/>
                <a:sym typeface="Wingdings" pitchFamily="2" charset="2"/>
              </a:rPr>
              <a:t>x</a:t>
            </a:r>
            <a:r>
              <a:rPr lang="en-US" sz="2800" dirty="0">
                <a:solidFill>
                  <a:srgbClr val="FFFF00"/>
                </a:solidFill>
                <a:latin typeface="Arial" panose="020B0604020202020204" pitchFamily="34" charset="0"/>
                <a:cs typeface="Arial" panose="020B0604020202020204" pitchFamily="34" charset="0"/>
                <a:sym typeface="Wingdings" pitchFamily="2" charset="2"/>
              </a:rPr>
              <a:t> in its place. </a:t>
            </a:r>
            <a:r>
              <a:rPr lang="en-US" sz="2800" dirty="0">
                <a:solidFill>
                  <a:srgbClr val="FFFF00"/>
                </a:solidFill>
                <a:latin typeface="Arial" panose="020B0604020202020204" pitchFamily="34" charset="0"/>
                <a:sym typeface="Wingdings" pitchFamily="2" charset="2"/>
              </a:rPr>
              <a:t> </a:t>
            </a:r>
            <a:endParaRPr lang="en-US" sz="2800" dirty="0">
              <a:solidFill>
                <a:srgbClr val="FFFF00"/>
              </a:solidFill>
              <a:latin typeface="Arial" panose="020B0604020202020204" pitchFamily="34" charset="0"/>
            </a:endParaRPr>
          </a:p>
        </p:txBody>
      </p:sp>
      <p:sp>
        <p:nvSpPr>
          <p:cNvPr id="11270" name="TextBox 96"/>
          <p:cNvSpPr txBox="1">
            <a:spLocks noChangeArrowheads="1"/>
          </p:cNvSpPr>
          <p:nvPr/>
        </p:nvSpPr>
        <p:spPr bwMode="auto">
          <a:xfrm>
            <a:off x="4781919" y="21478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1" name="Rectangle 108"/>
          <p:cNvSpPr>
            <a:spLocks noChangeArrowheads="1"/>
          </p:cNvSpPr>
          <p:nvPr/>
        </p:nvSpPr>
        <p:spPr bwMode="auto">
          <a:xfrm>
            <a:off x="3453996" y="1651000"/>
            <a:ext cx="944967" cy="530032"/>
          </a:xfrm>
          <a:prstGeom prst="rect">
            <a:avLst/>
          </a:prstGeom>
          <a:noFill/>
          <a:ln w="9525">
            <a:noFill/>
            <a:miter lim="800000"/>
            <a:headEnd/>
            <a:tailEnd/>
          </a:ln>
          <a:effectLst/>
        </p:spPr>
        <p:txBody>
          <a:bodyPr wrap="none" lIns="82945" tIns="41473" rIns="82945" bIns="41473">
            <a:spAutoFit/>
          </a:bodyPr>
          <a:lstStyle/>
          <a:p>
            <a:pPr>
              <a:defRPr/>
            </a:pPr>
            <a:r>
              <a:rPr lang="en-US" sz="2900" dirty="0">
                <a:solidFill>
                  <a:srgbClr val="00B0F0"/>
                </a:solidFill>
                <a:latin typeface="Arial" panose="020B0604020202020204" pitchFamily="34" charset="0"/>
              </a:rPr>
              <a:t>h</a:t>
            </a:r>
            <a:r>
              <a:rPr lang="en-US" sz="2900" baseline="-25000" dirty="0">
                <a:solidFill>
                  <a:srgbClr val="00B0F0"/>
                </a:solidFill>
                <a:latin typeface="Arial" panose="020B0604020202020204" pitchFamily="34" charset="0"/>
              </a:rPr>
              <a:t>1</a:t>
            </a:r>
            <a:r>
              <a:rPr lang="en-US" sz="2900" dirty="0">
                <a:solidFill>
                  <a:srgbClr val="00B0F0"/>
                </a:solidFill>
                <a:latin typeface="Arial" panose="020B0604020202020204" pitchFamily="34" charset="0"/>
              </a:rPr>
              <a:t>(x)</a:t>
            </a:r>
          </a:p>
        </p:txBody>
      </p:sp>
      <p:sp>
        <p:nvSpPr>
          <p:cNvPr id="11273" name="TextBox 111"/>
          <p:cNvSpPr txBox="1">
            <a:spLocks noChangeArrowheads="1"/>
          </p:cNvSpPr>
          <p:nvPr/>
        </p:nvSpPr>
        <p:spPr bwMode="auto">
          <a:xfrm>
            <a:off x="3345231" y="21478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6" name="TextBox 67"/>
          <p:cNvSpPr txBox="1">
            <a:spLocks noChangeArrowheads="1"/>
          </p:cNvSpPr>
          <p:nvPr/>
        </p:nvSpPr>
        <p:spPr bwMode="auto">
          <a:xfrm>
            <a:off x="3924300" y="2147888"/>
            <a:ext cx="539750" cy="576262"/>
          </a:xfrm>
          <a:prstGeom prst="rect">
            <a:avLst/>
          </a:prstGeom>
          <a:noFill/>
          <a:ln w="9525">
            <a:noFill/>
            <a:miter lim="800000"/>
            <a:headEnd/>
            <a:tailEnd/>
          </a:ln>
          <a:effectLst/>
        </p:spPr>
        <p:txBody>
          <a:bodyPr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7" name="TextBox 68"/>
          <p:cNvSpPr txBox="1">
            <a:spLocks noChangeArrowheads="1"/>
          </p:cNvSpPr>
          <p:nvPr/>
        </p:nvSpPr>
        <p:spPr bwMode="auto">
          <a:xfrm>
            <a:off x="4435844" y="21478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8" name="TextBox 70"/>
          <p:cNvSpPr txBox="1">
            <a:spLocks noChangeArrowheads="1"/>
          </p:cNvSpPr>
          <p:nvPr/>
        </p:nvSpPr>
        <p:spPr bwMode="auto">
          <a:xfrm>
            <a:off x="5494706" y="21478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79" name="TextBox 72"/>
          <p:cNvSpPr txBox="1">
            <a:spLocks noChangeArrowheads="1"/>
          </p:cNvSpPr>
          <p:nvPr/>
        </p:nvSpPr>
        <p:spPr bwMode="auto">
          <a:xfrm>
            <a:off x="5807444" y="21478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0" name="Rectangle 73"/>
          <p:cNvSpPr>
            <a:spLocks noChangeArrowheads="1"/>
          </p:cNvSpPr>
          <p:nvPr/>
        </p:nvSpPr>
        <p:spPr bwMode="auto">
          <a:xfrm>
            <a:off x="5114925" y="2325688"/>
            <a:ext cx="300038" cy="412750"/>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81" name="Rectangle 74"/>
          <p:cNvSpPr>
            <a:spLocks noChangeArrowheads="1"/>
          </p:cNvSpPr>
          <p:nvPr/>
        </p:nvSpPr>
        <p:spPr bwMode="auto">
          <a:xfrm>
            <a:off x="6167438" y="2325688"/>
            <a:ext cx="300037" cy="412750"/>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83" name="TextBox 76"/>
          <p:cNvSpPr txBox="1">
            <a:spLocks noChangeArrowheads="1"/>
          </p:cNvSpPr>
          <p:nvPr/>
        </p:nvSpPr>
        <p:spPr bwMode="auto">
          <a:xfrm>
            <a:off x="6872656" y="2139950"/>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4" name="TextBox 77"/>
          <p:cNvSpPr txBox="1">
            <a:spLocks noChangeArrowheads="1"/>
          </p:cNvSpPr>
          <p:nvPr/>
        </p:nvSpPr>
        <p:spPr bwMode="auto">
          <a:xfrm>
            <a:off x="6534519" y="21605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5" name="Rectangle 78"/>
          <p:cNvSpPr>
            <a:spLocks noChangeArrowheads="1"/>
          </p:cNvSpPr>
          <p:nvPr/>
        </p:nvSpPr>
        <p:spPr bwMode="auto">
          <a:xfrm>
            <a:off x="7596188" y="2325688"/>
            <a:ext cx="300037" cy="412750"/>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86" name="TextBox 81"/>
          <p:cNvSpPr txBox="1">
            <a:spLocks noChangeArrowheads="1"/>
          </p:cNvSpPr>
          <p:nvPr/>
        </p:nvSpPr>
        <p:spPr bwMode="auto">
          <a:xfrm>
            <a:off x="2284781" y="213836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7" name="TextBox 82"/>
          <p:cNvSpPr txBox="1">
            <a:spLocks noChangeArrowheads="1"/>
          </p:cNvSpPr>
          <p:nvPr/>
        </p:nvSpPr>
        <p:spPr bwMode="auto">
          <a:xfrm>
            <a:off x="1211631" y="213836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8" name="TextBox 83"/>
          <p:cNvSpPr txBox="1">
            <a:spLocks noChangeArrowheads="1"/>
          </p:cNvSpPr>
          <p:nvPr/>
        </p:nvSpPr>
        <p:spPr bwMode="auto">
          <a:xfrm>
            <a:off x="1427163" y="2138363"/>
            <a:ext cx="539750" cy="576262"/>
          </a:xfrm>
          <a:prstGeom prst="rect">
            <a:avLst/>
          </a:prstGeom>
          <a:noFill/>
          <a:ln w="9525">
            <a:noFill/>
            <a:miter lim="800000"/>
            <a:headEnd/>
            <a:tailEnd/>
          </a:ln>
          <a:effectLst/>
        </p:spPr>
        <p:txBody>
          <a:bodyPr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89" name="TextBox 85"/>
          <p:cNvSpPr txBox="1">
            <a:spLocks noChangeArrowheads="1"/>
          </p:cNvSpPr>
          <p:nvPr/>
        </p:nvSpPr>
        <p:spPr bwMode="auto">
          <a:xfrm>
            <a:off x="1938706" y="2138363"/>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1290" name="Rectangle 86"/>
          <p:cNvSpPr>
            <a:spLocks noChangeArrowheads="1"/>
          </p:cNvSpPr>
          <p:nvPr/>
        </p:nvSpPr>
        <p:spPr bwMode="auto">
          <a:xfrm>
            <a:off x="3009900" y="2325688"/>
            <a:ext cx="298450" cy="412750"/>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91" name="Rectangle 89"/>
          <p:cNvSpPr>
            <a:spLocks noChangeArrowheads="1"/>
          </p:cNvSpPr>
          <p:nvPr/>
        </p:nvSpPr>
        <p:spPr bwMode="auto">
          <a:xfrm>
            <a:off x="2659063" y="2325688"/>
            <a:ext cx="300037" cy="412750"/>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1292" name="Rectangle 91"/>
          <p:cNvSpPr>
            <a:spLocks noChangeArrowheads="1"/>
          </p:cNvSpPr>
          <p:nvPr/>
        </p:nvSpPr>
        <p:spPr bwMode="auto">
          <a:xfrm>
            <a:off x="896938" y="2325688"/>
            <a:ext cx="300037" cy="412750"/>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grpSp>
        <p:nvGrpSpPr>
          <p:cNvPr id="4" name="Group 46"/>
          <p:cNvGrpSpPr>
            <a:grpSpLocks/>
          </p:cNvGrpSpPr>
          <p:nvPr/>
        </p:nvGrpSpPr>
        <p:grpSpPr bwMode="auto">
          <a:xfrm>
            <a:off x="878374" y="3235200"/>
            <a:ext cx="7063200" cy="776589"/>
            <a:chOff x="968346" y="2422515"/>
            <a:chExt cx="7786742" cy="856474"/>
          </a:xfrm>
          <a:effectLst/>
        </p:grpSpPr>
        <p:grpSp>
          <p:nvGrpSpPr>
            <p:cNvPr id="5" name="Group 4"/>
            <p:cNvGrpSpPr>
              <a:grpSpLocks/>
            </p:cNvGrpSpPr>
            <p:nvPr/>
          </p:nvGrpSpPr>
          <p:grpSpPr bwMode="auto">
            <a:xfrm>
              <a:off x="968346" y="2422515"/>
              <a:ext cx="7786742" cy="500861"/>
              <a:chOff x="968346" y="2422515"/>
              <a:chExt cx="7786742" cy="500861"/>
            </a:xfrm>
          </p:grpSpPr>
          <p:sp>
            <p:nvSpPr>
              <p:cNvPr id="112"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13"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14"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15"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16"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17"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18"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19"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20"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21"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22"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23"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24"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25"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26"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27"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28"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29"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30"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31"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89"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90"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91"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92"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95"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96"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97"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98"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99"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00"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01"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02"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03"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04"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05"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06"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07"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08"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09"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10"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132" name="TextBox 96"/>
          <p:cNvSpPr txBox="1">
            <a:spLocks noChangeArrowheads="1"/>
          </p:cNvSpPr>
          <p:nvPr/>
        </p:nvSpPr>
        <p:spPr bwMode="auto">
          <a:xfrm>
            <a:off x="4781919" y="30876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34170" name="Rectangle 108"/>
          <p:cNvSpPr>
            <a:spLocks noChangeArrowheads="1"/>
          </p:cNvSpPr>
          <p:nvPr/>
        </p:nvSpPr>
        <p:spPr bwMode="auto">
          <a:xfrm>
            <a:off x="4028086" y="3983038"/>
            <a:ext cx="1104301" cy="530225"/>
          </a:xfrm>
          <a:prstGeom prst="rect">
            <a:avLst/>
          </a:prstGeom>
          <a:noFill/>
          <a:ln w="9525">
            <a:noFill/>
            <a:miter lim="800000"/>
            <a:headEnd/>
            <a:tailEnd/>
          </a:ln>
        </p:spPr>
        <p:txBody>
          <a:bodyPr wrap="square" lIns="82945" tIns="41473" rIns="82945" bIns="41473">
            <a:spAutoFit/>
          </a:bodyPr>
          <a:lstStyle/>
          <a:p>
            <a:r>
              <a:rPr lang="en-US" sz="2900" i="1" dirty="0">
                <a:solidFill>
                  <a:schemeClr val="bg1"/>
                </a:solidFill>
                <a:latin typeface="Arial" panose="020B0604020202020204" pitchFamily="34" charset="0"/>
              </a:rPr>
              <a:t>h</a:t>
            </a:r>
            <a:r>
              <a:rPr lang="en-US" sz="2900" i="1" baseline="-25000" dirty="0">
                <a:solidFill>
                  <a:schemeClr val="bg1"/>
                </a:solidFill>
                <a:latin typeface="Arial" panose="020B0604020202020204" pitchFamily="34" charset="0"/>
              </a:rPr>
              <a:t>2</a:t>
            </a:r>
            <a:r>
              <a:rPr lang="en-US" sz="2900" i="1" dirty="0">
                <a:solidFill>
                  <a:schemeClr val="bg1"/>
                </a:solidFill>
                <a:latin typeface="Arial" panose="020B0604020202020204" pitchFamily="34" charset="0"/>
              </a:rPr>
              <a:t>(x)</a:t>
            </a:r>
          </a:p>
        </p:txBody>
      </p:sp>
      <p:sp>
        <p:nvSpPr>
          <p:cNvPr id="134" name="TextBox 111"/>
          <p:cNvSpPr txBox="1">
            <a:spLocks noChangeArrowheads="1"/>
          </p:cNvSpPr>
          <p:nvPr/>
        </p:nvSpPr>
        <p:spPr bwMode="auto">
          <a:xfrm>
            <a:off x="3345231" y="30876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35" name="TextBox 66"/>
          <p:cNvSpPr txBox="1">
            <a:spLocks noChangeArrowheads="1"/>
          </p:cNvSpPr>
          <p:nvPr/>
        </p:nvSpPr>
        <p:spPr bwMode="auto">
          <a:xfrm>
            <a:off x="3032494" y="3076575"/>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36" name="TextBox 67"/>
          <p:cNvSpPr txBox="1">
            <a:spLocks noChangeArrowheads="1"/>
          </p:cNvSpPr>
          <p:nvPr/>
        </p:nvSpPr>
        <p:spPr bwMode="auto">
          <a:xfrm>
            <a:off x="3924300" y="3087688"/>
            <a:ext cx="539750" cy="576262"/>
          </a:xfrm>
          <a:prstGeom prst="rect">
            <a:avLst/>
          </a:prstGeom>
          <a:noFill/>
          <a:ln w="9525">
            <a:noFill/>
            <a:miter lim="800000"/>
            <a:headEnd/>
            <a:tailEnd/>
          </a:ln>
          <a:effectLst/>
        </p:spPr>
        <p:txBody>
          <a:bodyPr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37" name="TextBox 68"/>
          <p:cNvSpPr txBox="1">
            <a:spLocks noChangeArrowheads="1"/>
          </p:cNvSpPr>
          <p:nvPr/>
        </p:nvSpPr>
        <p:spPr bwMode="auto">
          <a:xfrm>
            <a:off x="4322030" y="3087688"/>
            <a:ext cx="486508"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latin typeface="Arial" panose="020B0604020202020204" pitchFamily="34" charset="0"/>
              </a:rPr>
              <a:t>w</a:t>
            </a:r>
            <a:endParaRPr lang="en-US" sz="3200" dirty="0">
              <a:latin typeface="Arial" panose="020B0604020202020204" pitchFamily="34" charset="0"/>
            </a:endParaRPr>
          </a:p>
        </p:txBody>
      </p:sp>
      <p:sp>
        <p:nvSpPr>
          <p:cNvPr id="138" name="TextBox 70"/>
          <p:cNvSpPr txBox="1">
            <a:spLocks noChangeArrowheads="1"/>
          </p:cNvSpPr>
          <p:nvPr/>
        </p:nvSpPr>
        <p:spPr bwMode="auto">
          <a:xfrm>
            <a:off x="5494706" y="30876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39" name="TextBox 72"/>
          <p:cNvSpPr txBox="1">
            <a:spLocks noChangeArrowheads="1"/>
          </p:cNvSpPr>
          <p:nvPr/>
        </p:nvSpPr>
        <p:spPr bwMode="auto">
          <a:xfrm>
            <a:off x="5807444" y="3087688"/>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40" name="Rectangle 73"/>
          <p:cNvSpPr>
            <a:spLocks noChangeArrowheads="1"/>
          </p:cNvSpPr>
          <p:nvPr/>
        </p:nvSpPr>
        <p:spPr bwMode="auto">
          <a:xfrm>
            <a:off x="5114925" y="3260725"/>
            <a:ext cx="300038"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41" name="Rectangle 74"/>
          <p:cNvSpPr>
            <a:spLocks noChangeArrowheads="1"/>
          </p:cNvSpPr>
          <p:nvPr/>
        </p:nvSpPr>
        <p:spPr bwMode="auto">
          <a:xfrm>
            <a:off x="6167438" y="3260725"/>
            <a:ext cx="300037"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43" name="TextBox 76"/>
          <p:cNvSpPr txBox="1">
            <a:spLocks noChangeArrowheads="1"/>
          </p:cNvSpPr>
          <p:nvPr/>
        </p:nvSpPr>
        <p:spPr bwMode="auto">
          <a:xfrm>
            <a:off x="6872656" y="3079750"/>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44" name="TextBox 77"/>
          <p:cNvSpPr txBox="1">
            <a:spLocks noChangeArrowheads="1"/>
          </p:cNvSpPr>
          <p:nvPr/>
        </p:nvSpPr>
        <p:spPr bwMode="auto">
          <a:xfrm>
            <a:off x="7183806" y="3079750"/>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45" name="Rectangle 78"/>
          <p:cNvSpPr>
            <a:spLocks noChangeArrowheads="1"/>
          </p:cNvSpPr>
          <p:nvPr/>
        </p:nvSpPr>
        <p:spPr bwMode="auto">
          <a:xfrm>
            <a:off x="7596188" y="3260725"/>
            <a:ext cx="300037"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46" name="TextBox 81"/>
          <p:cNvSpPr txBox="1">
            <a:spLocks noChangeArrowheads="1"/>
          </p:cNvSpPr>
          <p:nvPr/>
        </p:nvSpPr>
        <p:spPr bwMode="auto">
          <a:xfrm>
            <a:off x="2632444" y="3076575"/>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47" name="TextBox 82"/>
          <p:cNvSpPr txBox="1">
            <a:spLocks noChangeArrowheads="1"/>
          </p:cNvSpPr>
          <p:nvPr/>
        </p:nvSpPr>
        <p:spPr bwMode="auto">
          <a:xfrm>
            <a:off x="1211631" y="3079750"/>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48" name="TextBox 83"/>
          <p:cNvSpPr txBox="1">
            <a:spLocks noChangeArrowheads="1"/>
          </p:cNvSpPr>
          <p:nvPr/>
        </p:nvSpPr>
        <p:spPr bwMode="auto">
          <a:xfrm>
            <a:off x="1427163" y="3079750"/>
            <a:ext cx="539750" cy="576263"/>
          </a:xfrm>
          <a:prstGeom prst="rect">
            <a:avLst/>
          </a:prstGeom>
          <a:noFill/>
          <a:ln w="9525">
            <a:noFill/>
            <a:miter lim="800000"/>
            <a:headEnd/>
            <a:tailEnd/>
          </a:ln>
          <a:effectLst/>
        </p:spPr>
        <p:txBody>
          <a:bodyPr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49" name="TextBox 85"/>
          <p:cNvSpPr txBox="1">
            <a:spLocks noChangeArrowheads="1"/>
          </p:cNvSpPr>
          <p:nvPr/>
        </p:nvSpPr>
        <p:spPr bwMode="auto">
          <a:xfrm>
            <a:off x="1938706" y="3079750"/>
            <a:ext cx="372694"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solidFill>
                  <a:srgbClr val="0070C0"/>
                </a:solidFill>
                <a:latin typeface="Arial" panose="020B0604020202020204" pitchFamily="34" charset="0"/>
              </a:rPr>
              <a:t>z</a:t>
            </a:r>
            <a:endParaRPr lang="en-US" sz="3200" dirty="0">
              <a:latin typeface="Arial" panose="020B0604020202020204" pitchFamily="34" charset="0"/>
            </a:endParaRPr>
          </a:p>
        </p:txBody>
      </p:sp>
      <p:sp>
        <p:nvSpPr>
          <p:cNvPr id="150" name="Rectangle 86"/>
          <p:cNvSpPr>
            <a:spLocks noChangeArrowheads="1"/>
          </p:cNvSpPr>
          <p:nvPr/>
        </p:nvSpPr>
        <p:spPr bwMode="auto">
          <a:xfrm>
            <a:off x="3729038" y="3260725"/>
            <a:ext cx="300037"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51" name="Rectangle 89"/>
          <p:cNvSpPr>
            <a:spLocks noChangeArrowheads="1"/>
          </p:cNvSpPr>
          <p:nvPr/>
        </p:nvSpPr>
        <p:spPr bwMode="auto">
          <a:xfrm>
            <a:off x="2303463" y="3260725"/>
            <a:ext cx="300037"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52" name="Rectangle 91"/>
          <p:cNvSpPr>
            <a:spLocks noChangeArrowheads="1"/>
          </p:cNvSpPr>
          <p:nvPr/>
        </p:nvSpPr>
        <p:spPr bwMode="auto">
          <a:xfrm>
            <a:off x="896938" y="3260725"/>
            <a:ext cx="300037"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55" name="Rectangle 108"/>
          <p:cNvSpPr>
            <a:spLocks noChangeArrowheads="1"/>
          </p:cNvSpPr>
          <p:nvPr/>
        </p:nvSpPr>
        <p:spPr bwMode="auto">
          <a:xfrm>
            <a:off x="1966912" y="3998913"/>
            <a:ext cx="1063625" cy="530225"/>
          </a:xfrm>
          <a:prstGeom prst="rect">
            <a:avLst/>
          </a:prstGeom>
          <a:noFill/>
          <a:ln w="9525">
            <a:noFill/>
            <a:miter lim="800000"/>
            <a:headEnd/>
            <a:tailEnd/>
          </a:ln>
        </p:spPr>
        <p:txBody>
          <a:bodyPr wrap="square" lIns="82945" tIns="41473" rIns="82945" bIns="41473">
            <a:spAutoFit/>
          </a:bodyPr>
          <a:lstStyle/>
          <a:p>
            <a:r>
              <a:rPr lang="en-US" sz="2900" i="1" dirty="0">
                <a:solidFill>
                  <a:schemeClr val="bg1"/>
                </a:solidFill>
                <a:latin typeface="Arial" panose="020B0604020202020204" pitchFamily="34" charset="0"/>
              </a:rPr>
              <a:t>h</a:t>
            </a:r>
            <a:r>
              <a:rPr lang="en-US" sz="2900" i="1" baseline="-25000" dirty="0">
                <a:solidFill>
                  <a:schemeClr val="bg1"/>
                </a:solidFill>
                <a:latin typeface="Arial" panose="020B0604020202020204" pitchFamily="34" charset="0"/>
              </a:rPr>
              <a:t>2</a:t>
            </a:r>
            <a:r>
              <a:rPr lang="en-US" sz="2900" i="1" dirty="0">
                <a:solidFill>
                  <a:schemeClr val="bg1"/>
                </a:solidFill>
                <a:latin typeface="Arial" panose="020B0604020202020204" pitchFamily="34" charset="0"/>
              </a:rPr>
              <a:t>(y)</a:t>
            </a:r>
          </a:p>
        </p:txBody>
      </p:sp>
      <p:sp>
        <p:nvSpPr>
          <p:cNvPr id="11275" name="TextBox 66"/>
          <p:cNvSpPr txBox="1">
            <a:spLocks noChangeArrowheads="1"/>
          </p:cNvSpPr>
          <p:nvPr/>
        </p:nvSpPr>
        <p:spPr bwMode="auto">
          <a:xfrm>
            <a:off x="3686326" y="2147888"/>
            <a:ext cx="395137" cy="576199"/>
          </a:xfrm>
          <a:prstGeom prst="rect">
            <a:avLst/>
          </a:prstGeom>
          <a:noFill/>
          <a:ln w="9525">
            <a:noFill/>
            <a:miter lim="800000"/>
            <a:headEnd/>
            <a:tailEnd/>
          </a:ln>
          <a:effectLst/>
        </p:spPr>
        <p:txBody>
          <a:bodyPr wrap="none" lIns="82945" tIns="41473" rIns="82945" bIns="41473">
            <a:spAutoFit/>
          </a:bodyPr>
          <a:lstStyle/>
          <a:p>
            <a:pPr>
              <a:defRPr/>
            </a:pPr>
            <a:r>
              <a:rPr lang="en-US" sz="3200" b="1" dirty="0">
                <a:latin typeface="Arial" panose="020B0604020202020204" pitchFamily="34" charset="0"/>
              </a:rPr>
              <a:t>y</a:t>
            </a:r>
            <a:endParaRPr lang="en-US" sz="3200" dirty="0">
              <a:latin typeface="Arial" panose="020B0604020202020204" pitchFamily="34" charset="0"/>
            </a:endParaRPr>
          </a:p>
        </p:txBody>
      </p:sp>
      <p:sp>
        <p:nvSpPr>
          <p:cNvPr id="158" name="TextBox 81"/>
          <p:cNvSpPr txBox="1">
            <a:spLocks noChangeArrowheads="1"/>
          </p:cNvSpPr>
          <p:nvPr/>
        </p:nvSpPr>
        <p:spPr bwMode="auto">
          <a:xfrm>
            <a:off x="3665538" y="2182813"/>
            <a:ext cx="449262" cy="576262"/>
          </a:xfrm>
          <a:prstGeom prst="rect">
            <a:avLst/>
          </a:prstGeom>
          <a:noFill/>
          <a:ln w="9525">
            <a:noFill/>
            <a:miter lim="800000"/>
            <a:headEnd/>
            <a:tailEnd/>
          </a:ln>
          <a:effectLst/>
        </p:spPr>
        <p:txBody>
          <a:bodyPr lIns="82945" tIns="41473" rIns="82945" bIns="41473">
            <a:spAutoFit/>
          </a:bodyPr>
          <a:lstStyle/>
          <a:p>
            <a:pPr>
              <a:defRPr/>
            </a:pPr>
            <a:r>
              <a:rPr lang="en-US" sz="3200" b="1" dirty="0">
                <a:latin typeface="Arial" panose="020B0604020202020204" pitchFamily="34" charset="0"/>
              </a:rPr>
              <a:t>x</a:t>
            </a:r>
            <a:endParaRPr lang="en-US" sz="3200" dirty="0">
              <a:latin typeface="Arial" panose="020B0604020202020204" pitchFamily="34" charset="0"/>
            </a:endParaRPr>
          </a:p>
        </p:txBody>
      </p:sp>
      <p:sp>
        <p:nvSpPr>
          <p:cNvPr id="159" name="Rectangle 74"/>
          <p:cNvSpPr>
            <a:spLocks noChangeArrowheads="1"/>
          </p:cNvSpPr>
          <p:nvPr/>
        </p:nvSpPr>
        <p:spPr bwMode="auto">
          <a:xfrm>
            <a:off x="7229475" y="2325688"/>
            <a:ext cx="298450" cy="412750"/>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60" name="Rectangle 74"/>
          <p:cNvSpPr>
            <a:spLocks noChangeArrowheads="1"/>
          </p:cNvSpPr>
          <p:nvPr/>
        </p:nvSpPr>
        <p:spPr bwMode="auto">
          <a:xfrm>
            <a:off x="6516688" y="3260725"/>
            <a:ext cx="298450" cy="411163"/>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sp>
        <p:nvSpPr>
          <p:cNvPr id="162" name="Oval 161"/>
          <p:cNvSpPr/>
          <p:nvPr/>
        </p:nvSpPr>
        <p:spPr bwMode="auto">
          <a:xfrm>
            <a:off x="3665538" y="2298700"/>
            <a:ext cx="452437" cy="517525"/>
          </a:xfrm>
          <a:prstGeom prst="ellipse">
            <a:avLst/>
          </a:prstGeom>
          <a:noFill/>
          <a:ln w="38100" cap="flat" cmpd="sng" algn="ctr">
            <a:solidFill>
              <a:srgbClr val="FF3300"/>
            </a:solidFill>
            <a:prstDash val="solid"/>
            <a:miter lim="800000"/>
            <a:headEnd type="none" w="med" len="med"/>
            <a:tailEnd type="none" w="med" len="med"/>
          </a:ln>
          <a:effectLst/>
        </p:spPr>
        <p:txBody>
          <a:bodyPr wrap="none" lIns="82945" tIns="41473" rIns="82945" bIns="41473"/>
          <a:lstStyle/>
          <a:p>
            <a:pPr>
              <a:defRPr/>
            </a:pPr>
            <a:endParaRPr lang="en-US" dirty="0">
              <a:latin typeface="Arial" panose="020B0604020202020204" pitchFamily="34" charset="0"/>
            </a:endParaRPr>
          </a:p>
        </p:txBody>
      </p:sp>
      <p:sp>
        <p:nvSpPr>
          <p:cNvPr id="163" name="Oval 162"/>
          <p:cNvSpPr/>
          <p:nvPr/>
        </p:nvSpPr>
        <p:spPr bwMode="auto">
          <a:xfrm>
            <a:off x="4313238" y="3205163"/>
            <a:ext cx="452437" cy="519112"/>
          </a:xfrm>
          <a:prstGeom prst="ellipse">
            <a:avLst/>
          </a:prstGeom>
          <a:noFill/>
          <a:ln w="38100" cap="flat" cmpd="sng" algn="ctr">
            <a:solidFill>
              <a:srgbClr val="FF3300"/>
            </a:solidFill>
            <a:prstDash val="solid"/>
            <a:miter lim="800000"/>
            <a:headEnd type="none" w="med" len="med"/>
            <a:tailEnd type="none" w="med" len="med"/>
          </a:ln>
          <a:effectLst/>
        </p:spPr>
        <p:txBody>
          <a:bodyPr wrap="none" lIns="82945" tIns="41473" rIns="82945" bIns="41473"/>
          <a:lstStyle/>
          <a:p>
            <a:pPr>
              <a:defRPr/>
            </a:pPr>
            <a:endParaRPr lang="en-US" dirty="0">
              <a:latin typeface="Arial" panose="020B0604020202020204" pitchFamily="34" charset="0"/>
            </a:endParaRPr>
          </a:p>
        </p:txBody>
      </p:sp>
      <p:grpSp>
        <p:nvGrpSpPr>
          <p:cNvPr id="6" name="Group 155"/>
          <p:cNvGrpSpPr>
            <a:grpSpLocks/>
          </p:cNvGrpSpPr>
          <p:nvPr/>
        </p:nvGrpSpPr>
        <p:grpSpPr bwMode="auto">
          <a:xfrm>
            <a:off x="295275" y="706438"/>
            <a:ext cx="3509963" cy="2900362"/>
            <a:chOff x="325404" y="779441"/>
            <a:chExt cx="3868909" cy="3196211"/>
          </a:xfrm>
        </p:grpSpPr>
        <p:sp>
          <p:nvSpPr>
            <p:cNvPr id="153" name="Freeform 152"/>
            <p:cNvSpPr/>
            <p:nvPr/>
          </p:nvSpPr>
          <p:spPr>
            <a:xfrm>
              <a:off x="1487301" y="1822102"/>
              <a:ext cx="2707012" cy="2153550"/>
            </a:xfrm>
            <a:custGeom>
              <a:avLst/>
              <a:gdLst>
                <a:gd name="connsiteX0" fmla="*/ 1215886 w 2706756"/>
                <a:gd name="connsiteY0" fmla="*/ 2153479 h 2153479"/>
                <a:gd name="connsiteX1" fmla="*/ 162339 w 2706756"/>
                <a:gd name="connsiteY1" fmla="*/ 1696279 h 2153479"/>
                <a:gd name="connsiteX2" fmla="*/ 241852 w 2706756"/>
                <a:gd name="connsiteY2" fmla="*/ 503584 h 2153479"/>
                <a:gd name="connsiteX3" fmla="*/ 1593573 w 2706756"/>
                <a:gd name="connsiteY3" fmla="*/ 26505 h 2153479"/>
                <a:gd name="connsiteX4" fmla="*/ 2507973 w 2706756"/>
                <a:gd name="connsiteY4" fmla="*/ 344557 h 2153479"/>
                <a:gd name="connsiteX5" fmla="*/ 2706756 w 2706756"/>
                <a:gd name="connsiteY5" fmla="*/ 722244 h 215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6756" h="2153479">
                  <a:moveTo>
                    <a:pt x="1215886" y="2153479"/>
                  </a:moveTo>
                  <a:cubicBezTo>
                    <a:pt x="770282" y="2062370"/>
                    <a:pt x="324678" y="1971262"/>
                    <a:pt x="162339" y="1696279"/>
                  </a:cubicBezTo>
                  <a:cubicBezTo>
                    <a:pt x="0" y="1421297"/>
                    <a:pt x="3313" y="781880"/>
                    <a:pt x="241852" y="503584"/>
                  </a:cubicBezTo>
                  <a:cubicBezTo>
                    <a:pt x="480391" y="225288"/>
                    <a:pt x="1215886" y="53010"/>
                    <a:pt x="1593573" y="26505"/>
                  </a:cubicBezTo>
                  <a:cubicBezTo>
                    <a:pt x="1971260" y="0"/>
                    <a:pt x="2322443" y="228601"/>
                    <a:pt x="2507973" y="344557"/>
                  </a:cubicBezTo>
                  <a:cubicBezTo>
                    <a:pt x="2693503" y="460513"/>
                    <a:pt x="2700129" y="591378"/>
                    <a:pt x="2706756" y="722244"/>
                  </a:cubicBezTo>
                </a:path>
              </a:pathLst>
            </a:custGeom>
            <a:ln w="53975">
              <a:solidFill>
                <a:srgbClr val="FF0000"/>
              </a:solidFill>
              <a:prstDash val="sysDash"/>
              <a:tailEnd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latin typeface="Arial" panose="020B0604020202020204" pitchFamily="34" charset="0"/>
              </a:endParaRPr>
            </a:p>
          </p:txBody>
        </p:sp>
        <p:sp>
          <p:nvSpPr>
            <p:cNvPr id="154" name="TextBox 153"/>
            <p:cNvSpPr txBox="1"/>
            <p:nvPr/>
          </p:nvSpPr>
          <p:spPr>
            <a:xfrm>
              <a:off x="325404" y="779441"/>
              <a:ext cx="2644017" cy="1187864"/>
            </a:xfrm>
            <a:prstGeom prst="rect">
              <a:avLst/>
            </a:prstGeom>
            <a:noFill/>
          </p:spPr>
          <p:txBody>
            <a:bodyPr>
              <a:spAutoFit/>
            </a:bodyPr>
            <a:lstStyle/>
            <a:p>
              <a:pPr algn="l">
                <a:defRPr/>
              </a:pPr>
              <a:r>
                <a:rPr lang="en-US" sz="3200" dirty="0">
                  <a:solidFill>
                    <a:srgbClr val="FF0000"/>
                  </a:solidFill>
                  <a:latin typeface="Arial" panose="020B0604020202020204" pitchFamily="34" charset="0"/>
                  <a:cs typeface="Arial" pitchFamily="34" charset="0"/>
                </a:rPr>
                <a:t>But cycles </a:t>
              </a:r>
            </a:p>
            <a:p>
              <a:pPr algn="l">
                <a:defRPr/>
              </a:pPr>
              <a:r>
                <a:rPr lang="en-US" sz="3200" dirty="0">
                  <a:solidFill>
                    <a:srgbClr val="FF0000"/>
                  </a:solidFill>
                  <a:latin typeface="Arial" panose="020B0604020202020204" pitchFamily="34" charset="0"/>
                  <a:cs typeface="Arial" pitchFamily="34" charset="0"/>
                </a:rPr>
                <a:t>can form</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7.55475E-6 1.5556E-6 L -0.14999 0.13349 " pathEditMode="relative" ptsTypes="AA">
                                      <p:cBhvr>
                                        <p:cTn id="18" dur="2000" fill="hold"/>
                                        <p:tgtEl>
                                          <p:spTgt spid="11275"/>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15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1275" grpId="0"/>
      <p:bldP spid="158" grpId="0"/>
      <p:bldP spid="158" grpId="1"/>
      <p:bldP spid="162" grpId="0" animBg="1"/>
      <p:bldP spid="163"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pPr eaLnBrk="1" hangingPunct="1"/>
            <a:r>
              <a:rPr lang="en-US" dirty="0"/>
              <a:t>Cuckoo Hashing</a:t>
            </a:r>
          </a:p>
        </p:txBody>
      </p:sp>
      <p:sp>
        <p:nvSpPr>
          <p:cNvPr id="2" name="TextBox 1">
            <a:extLst>
              <a:ext uri="{FF2B5EF4-FFF2-40B4-BE49-F238E27FC236}">
                <a16:creationId xmlns:a16="http://schemas.microsoft.com/office/drawing/2014/main" id="{CD762FD8-BE85-31F5-D74A-BC8B54D4D482}"/>
              </a:ext>
            </a:extLst>
          </p:cNvPr>
          <p:cNvSpPr txBox="1"/>
          <p:nvPr/>
        </p:nvSpPr>
        <p:spPr bwMode="auto">
          <a:xfrm>
            <a:off x="862419" y="2035468"/>
            <a:ext cx="7478274" cy="1538883"/>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defTabSz="914305" eaLnBrk="1" fontAlgn="auto" hangingPunct="1">
              <a:spcAft>
                <a:spcPts val="0"/>
              </a:spcAft>
              <a:defRPr/>
            </a:pPr>
            <a:r>
              <a:rPr lang="en-US" sz="3300" dirty="0">
                <a:solidFill>
                  <a:srgbClr val="FFFF00"/>
                </a:solidFill>
              </a:rPr>
              <a:t>Advantages: </a:t>
            </a:r>
          </a:p>
          <a:p>
            <a:pPr marL="457153" lvl="1" algn="l" defTabSz="914305" eaLnBrk="1" fontAlgn="auto" hangingPunct="1">
              <a:spcAft>
                <a:spcPts val="0"/>
              </a:spcAft>
              <a:defRPr/>
            </a:pPr>
            <a:r>
              <a:rPr lang="en-US" sz="3200" dirty="0">
                <a:solidFill>
                  <a:schemeClr val="bg1"/>
                </a:solidFill>
                <a:latin typeface="Consolas" panose="020B0609020204030204" pitchFamily="49" charset="0"/>
                <a:cs typeface="Courier New" pitchFamily="49" charset="0"/>
              </a:rPr>
              <a:t>contains(x)</a:t>
            </a:r>
            <a:r>
              <a:rPr lang="en-US" sz="2900" dirty="0">
                <a:solidFill>
                  <a:srgbClr val="FFFF00"/>
                </a:solidFill>
                <a:sym typeface="Wingdings" pitchFamily="2" charset="2"/>
              </a:rPr>
              <a:t>: deterministic 2 buckets</a:t>
            </a:r>
          </a:p>
          <a:p>
            <a:pPr marL="457153" lvl="1" algn="l" defTabSz="914305" eaLnBrk="1" fontAlgn="auto" hangingPunct="1">
              <a:spcAft>
                <a:spcPts val="0"/>
              </a:spcAft>
              <a:defRPr/>
            </a:pPr>
            <a:r>
              <a:rPr lang="en-US" sz="2900" dirty="0">
                <a:solidFill>
                  <a:srgbClr val="FFFF00"/>
                </a:solidFill>
                <a:sym typeface="Wingdings" pitchFamily="2" charset="2"/>
              </a:rPr>
              <a:t>No clustering or contamination</a:t>
            </a:r>
            <a:endParaRPr lang="en-US" sz="2900" dirty="0">
              <a:solidFill>
                <a:srgbClr val="FFFF00"/>
              </a:solidFill>
            </a:endParaRPr>
          </a:p>
        </p:txBody>
      </p:sp>
      <p:sp>
        <p:nvSpPr>
          <p:cNvPr id="3" name="TextBox 3">
            <a:extLst>
              <a:ext uri="{FF2B5EF4-FFF2-40B4-BE49-F238E27FC236}">
                <a16:creationId xmlns:a16="http://schemas.microsoft.com/office/drawing/2014/main" id="{DF4B00EE-15CA-4158-7E37-65BE0425E5A7}"/>
              </a:ext>
            </a:extLst>
          </p:cNvPr>
          <p:cNvSpPr txBox="1"/>
          <p:nvPr/>
        </p:nvSpPr>
        <p:spPr bwMode="auto">
          <a:xfrm>
            <a:off x="862419" y="3857220"/>
            <a:ext cx="6948437" cy="2385268"/>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defTabSz="914305" eaLnBrk="1" fontAlgn="auto" hangingPunct="1">
              <a:spcAft>
                <a:spcPts val="0"/>
              </a:spcAft>
              <a:defRPr/>
            </a:pPr>
            <a:r>
              <a:rPr lang="en-US" sz="3300" dirty="0">
                <a:solidFill>
                  <a:srgbClr val="FFFF00"/>
                </a:solidFill>
              </a:rPr>
              <a:t>Disadvantages: </a:t>
            </a:r>
          </a:p>
          <a:p>
            <a:pPr marL="457153" lvl="1" algn="l" defTabSz="914305" eaLnBrk="1" fontAlgn="auto" hangingPunct="1">
              <a:spcAft>
                <a:spcPts val="0"/>
              </a:spcAft>
              <a:defRPr/>
            </a:pPr>
            <a:r>
              <a:rPr lang="en-US" sz="2900" dirty="0">
                <a:solidFill>
                  <a:srgbClr val="FFFF00"/>
                </a:solidFill>
              </a:rPr>
              <a:t>2 tables</a:t>
            </a:r>
          </a:p>
          <a:p>
            <a:pPr marL="457153" lvl="1" algn="l" defTabSz="914305" eaLnBrk="1" fontAlgn="auto" hangingPunct="1">
              <a:spcAft>
                <a:spcPts val="0"/>
              </a:spcAft>
              <a:defRPr/>
            </a:pPr>
            <a:r>
              <a:rPr lang="en-US" sz="2900" dirty="0">
                <a:solidFill>
                  <a:schemeClr val="bg1"/>
                </a:solidFill>
              </a:rPr>
              <a:t>h</a:t>
            </a:r>
            <a:r>
              <a:rPr lang="en-US" sz="2900" baseline="-25000" dirty="0">
                <a:solidFill>
                  <a:schemeClr val="bg1"/>
                </a:solidFill>
              </a:rPr>
              <a:t>i</a:t>
            </a:r>
            <a:r>
              <a:rPr lang="en-US" sz="2900" dirty="0">
                <a:solidFill>
                  <a:schemeClr val="bg1"/>
                </a:solidFill>
              </a:rPr>
              <a:t>(x)</a:t>
            </a:r>
            <a:r>
              <a:rPr lang="en-US" sz="2900" dirty="0">
                <a:solidFill>
                  <a:srgbClr val="FFFF00"/>
                </a:solidFill>
              </a:rPr>
              <a:t> are complex </a:t>
            </a:r>
          </a:p>
          <a:p>
            <a:pPr marL="457153" lvl="1" algn="l" defTabSz="914305" eaLnBrk="1" fontAlgn="auto" hangingPunct="1">
              <a:spcAft>
                <a:spcPts val="0"/>
              </a:spcAft>
              <a:defRPr/>
            </a:pPr>
            <a:r>
              <a:rPr lang="en-US" sz="2900" dirty="0">
                <a:solidFill>
                  <a:srgbClr val="FFFF00"/>
                </a:solidFill>
              </a:rPr>
              <a:t>As </a:t>
            </a:r>
            <a:r>
              <a:rPr lang="en-US" sz="2900" i="1" dirty="0">
                <a:solidFill>
                  <a:schemeClr val="bg1"/>
                </a:solidFill>
              </a:rPr>
              <a:t>M/N</a:t>
            </a:r>
            <a:r>
              <a:rPr lang="en-US" sz="2900" i="1" dirty="0">
                <a:solidFill>
                  <a:srgbClr val="FFFF00"/>
                </a:solidFill>
              </a:rPr>
              <a:t> </a:t>
            </a:r>
            <a:r>
              <a:rPr lang="en-US" sz="2900" dirty="0">
                <a:solidFill>
                  <a:srgbClr val="FFFF00"/>
                </a:solidFill>
              </a:rPr>
              <a:t>increases </a:t>
            </a:r>
            <a:r>
              <a:rPr lang="en-US" sz="2900" dirty="0">
                <a:solidFill>
                  <a:srgbClr val="FFFF00"/>
                </a:solidFill>
                <a:sym typeface="Wingdings" pitchFamily="2" charset="2"/>
              </a:rPr>
              <a:t> relocation </a:t>
            </a:r>
            <a:r>
              <a:rPr lang="en-US" sz="2900" dirty="0">
                <a:solidFill>
                  <a:srgbClr val="FFFF00"/>
                </a:solidFill>
              </a:rPr>
              <a:t>cycles</a:t>
            </a:r>
          </a:p>
          <a:p>
            <a:pPr marL="457153" lvl="1" algn="l" defTabSz="914305" eaLnBrk="1" fontAlgn="auto" hangingPunct="1">
              <a:spcAft>
                <a:spcPts val="0"/>
              </a:spcAft>
              <a:defRPr/>
            </a:pPr>
            <a:r>
              <a:rPr lang="en-US" sz="2900" dirty="0">
                <a:solidFill>
                  <a:srgbClr val="FFFF00"/>
                </a:solidFill>
                <a:sym typeface="Wingdings" pitchFamily="2" charset="2"/>
              </a:rPr>
              <a:t>Above </a:t>
            </a:r>
            <a:r>
              <a:rPr lang="en-US" sz="2900" i="1" dirty="0">
                <a:solidFill>
                  <a:schemeClr val="bg1"/>
                </a:solidFill>
                <a:sym typeface="Wingdings" pitchFamily="2" charset="2"/>
              </a:rPr>
              <a:t>M/N</a:t>
            </a:r>
            <a:r>
              <a:rPr lang="en-US" sz="2900" dirty="0">
                <a:solidFill>
                  <a:schemeClr val="bg1"/>
                </a:solidFill>
                <a:sym typeface="Wingdings" pitchFamily="2" charset="2"/>
              </a:rPr>
              <a:t> = 0.5 </a:t>
            </a:r>
            <a:r>
              <a:rPr lang="en-US" sz="2900" b="1" dirty="0">
                <a:solidFill>
                  <a:schemeClr val="bg1"/>
                </a:solidFill>
                <a:latin typeface="Consolas" panose="020B0609020204030204" pitchFamily="49" charset="0"/>
                <a:cs typeface="Courier New" panose="02070309020205020404" pitchFamily="49" charset="0"/>
                <a:sym typeface="Wingdings" pitchFamily="2" charset="2"/>
              </a:rPr>
              <a:t>add</a:t>
            </a:r>
            <a:r>
              <a:rPr lang="en-US" sz="2900" dirty="0">
                <a:solidFill>
                  <a:schemeClr val="bg1"/>
                </a:solidFill>
                <a:sym typeface="Wingdings" pitchFamily="2" charset="2"/>
              </a:rPr>
              <a:t>() </a:t>
            </a:r>
            <a:r>
              <a:rPr lang="en-US" sz="2900" dirty="0">
                <a:solidFill>
                  <a:srgbClr val="FFFF00"/>
                </a:solidFill>
                <a:sym typeface="Wingdings" pitchFamily="2" charset="2"/>
              </a:rPr>
              <a:t>does not work!</a:t>
            </a:r>
            <a:endParaRPr lang="en-US" sz="29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pPr eaLnBrk="1" hangingPunct="1"/>
            <a:r>
              <a:rPr lang="en-US" dirty="0"/>
              <a:t>Concurrent Cuckoo Hashing</a:t>
            </a:r>
          </a:p>
        </p:txBody>
      </p:sp>
      <p:sp>
        <p:nvSpPr>
          <p:cNvPr id="2" name="TextBox 1">
            <a:extLst>
              <a:ext uri="{FF2B5EF4-FFF2-40B4-BE49-F238E27FC236}">
                <a16:creationId xmlns:a16="http://schemas.microsoft.com/office/drawing/2014/main" id="{9EE58B73-FDA3-41A6-1FC9-5C24925B22D5}"/>
              </a:ext>
            </a:extLst>
          </p:cNvPr>
          <p:cNvSpPr txBox="1"/>
          <p:nvPr/>
        </p:nvSpPr>
        <p:spPr bwMode="auto">
          <a:xfrm>
            <a:off x="843192" y="2712107"/>
            <a:ext cx="6948437" cy="1107996"/>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defTabSz="914305" eaLnBrk="1" fontAlgn="auto" hangingPunct="1">
              <a:spcAft>
                <a:spcPts val="0"/>
              </a:spcAft>
              <a:defRPr/>
            </a:pPr>
            <a:r>
              <a:rPr lang="en-US" sz="3300" dirty="0">
                <a:solidFill>
                  <a:srgbClr val="FFFF00"/>
                </a:solidFill>
              </a:rPr>
              <a:t>Can lock chain of displacements (see book) </a:t>
            </a:r>
          </a:p>
        </p:txBody>
      </p:sp>
      <p:sp>
        <p:nvSpPr>
          <p:cNvPr id="3" name="TextBox 3">
            <a:extLst>
              <a:ext uri="{FF2B5EF4-FFF2-40B4-BE49-F238E27FC236}">
                <a16:creationId xmlns:a16="http://schemas.microsoft.com/office/drawing/2014/main" id="{6B10DB4D-6B45-9B75-20B5-64C47FEB9319}"/>
              </a:ext>
            </a:extLst>
          </p:cNvPr>
          <p:cNvSpPr txBox="1"/>
          <p:nvPr/>
        </p:nvSpPr>
        <p:spPr bwMode="auto">
          <a:xfrm>
            <a:off x="843192" y="4235601"/>
            <a:ext cx="6948437" cy="1107996"/>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defTabSz="914305" eaLnBrk="1" fontAlgn="auto" hangingPunct="1">
              <a:spcAft>
                <a:spcPts val="0"/>
              </a:spcAft>
              <a:defRPr/>
            </a:pPr>
            <a:r>
              <a:rPr lang="en-US" sz="3300" dirty="0">
                <a:solidFill>
                  <a:srgbClr val="FFFF00"/>
                </a:solidFill>
              </a:rPr>
              <a:t>Or have extra space to keep items as they are displaced step by step.</a:t>
            </a:r>
          </a:p>
        </p:txBody>
      </p:sp>
    </p:spTree>
    <p:extLst>
      <p:ext uri="{BB962C8B-B14F-4D97-AF65-F5344CB8AC3E}">
        <p14:creationId xmlns:p14="http://schemas.microsoft.com/office/powerpoint/2010/main" val="51322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rtlCol="0">
            <a:normAutofit fontScale="90000"/>
          </a:bodyPr>
          <a:lstStyle/>
          <a:p>
            <a:pPr defTabSz="914305" eaLnBrk="1" fontAlgn="auto" hangingPunct="1">
              <a:spcAft>
                <a:spcPts val="0"/>
              </a:spcAft>
              <a:defRPr/>
            </a:pPr>
            <a:r>
              <a:rPr lang="en-US" sz="4900" dirty="0"/>
              <a:t>Hopscotch Hashing</a:t>
            </a:r>
            <a:br>
              <a:rPr lang="en-US" sz="4900" dirty="0"/>
            </a:br>
            <a:endParaRPr lang="en-US" sz="2900" dirty="0"/>
          </a:p>
        </p:txBody>
      </p:sp>
      <p:sp>
        <p:nvSpPr>
          <p:cNvPr id="2" name="TextBox 1">
            <a:extLst>
              <a:ext uri="{FF2B5EF4-FFF2-40B4-BE49-F238E27FC236}">
                <a16:creationId xmlns:a16="http://schemas.microsoft.com/office/drawing/2014/main" id="{87F59F67-3E8A-D57C-3179-45EE7A406E19}"/>
              </a:ext>
            </a:extLst>
          </p:cNvPr>
          <p:cNvSpPr txBox="1"/>
          <p:nvPr/>
        </p:nvSpPr>
        <p:spPr bwMode="auto">
          <a:xfrm>
            <a:off x="1091717" y="2072790"/>
            <a:ext cx="567122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Single Array, Simple hash function</a:t>
            </a:r>
          </a:p>
        </p:txBody>
      </p:sp>
      <p:sp>
        <p:nvSpPr>
          <p:cNvPr id="3" name="TextBox 2">
            <a:extLst>
              <a:ext uri="{FF2B5EF4-FFF2-40B4-BE49-F238E27FC236}">
                <a16:creationId xmlns:a16="http://schemas.microsoft.com/office/drawing/2014/main" id="{A3EF7D43-7E91-B332-5183-2F70B06C97FD}"/>
              </a:ext>
            </a:extLst>
          </p:cNvPr>
          <p:cNvSpPr txBox="1"/>
          <p:nvPr/>
        </p:nvSpPr>
        <p:spPr bwMode="auto">
          <a:xfrm>
            <a:off x="1091717" y="3765880"/>
            <a:ext cx="61685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In neighborhood items found quickly</a:t>
            </a:r>
          </a:p>
        </p:txBody>
      </p:sp>
      <p:sp>
        <p:nvSpPr>
          <p:cNvPr id="4" name="TextBox 3">
            <a:extLst>
              <a:ext uri="{FF2B5EF4-FFF2-40B4-BE49-F238E27FC236}">
                <a16:creationId xmlns:a16="http://schemas.microsoft.com/office/drawing/2014/main" id="{75EA525B-884F-3406-A51F-E97E066313D2}"/>
              </a:ext>
            </a:extLst>
          </p:cNvPr>
          <p:cNvSpPr txBox="1"/>
          <p:nvPr/>
        </p:nvSpPr>
        <p:spPr bwMode="auto">
          <a:xfrm>
            <a:off x="1091717" y="2919335"/>
            <a:ext cx="721406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Idea: define </a:t>
            </a:r>
            <a:r>
              <a:rPr lang="en-US" sz="2800" i="1" dirty="0">
                <a:solidFill>
                  <a:schemeClr val="bg1"/>
                </a:solidFill>
              </a:rPr>
              <a:t>neighborhood</a:t>
            </a:r>
            <a:r>
              <a:rPr lang="en-US" sz="2800" dirty="0">
                <a:solidFill>
                  <a:srgbClr val="FFFF00"/>
                </a:solidFill>
              </a:rPr>
              <a:t> of original bucket </a:t>
            </a:r>
          </a:p>
        </p:txBody>
      </p:sp>
      <p:sp>
        <p:nvSpPr>
          <p:cNvPr id="5" name="TextBox 4">
            <a:extLst>
              <a:ext uri="{FF2B5EF4-FFF2-40B4-BE49-F238E27FC236}">
                <a16:creationId xmlns:a16="http://schemas.microsoft.com/office/drawing/2014/main" id="{2A538D8F-81AB-F005-059F-292021DC6235}"/>
              </a:ext>
            </a:extLst>
          </p:cNvPr>
          <p:cNvSpPr txBox="1"/>
          <p:nvPr/>
        </p:nvSpPr>
        <p:spPr bwMode="auto">
          <a:xfrm>
            <a:off x="1091717" y="4612424"/>
            <a:ext cx="6168577"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Use sequences of displacements to move items into their neighborhood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88950" y="188913"/>
            <a:ext cx="8001000" cy="949325"/>
          </a:xfrm>
          <a:effectLst/>
        </p:spPr>
        <p:txBody>
          <a:bodyPr/>
          <a:lstStyle/>
          <a:p>
            <a:pPr eaLnBrk="1" hangingPunct="1"/>
            <a:r>
              <a:rPr lang="en-US" dirty="0"/>
              <a:t>Hopscotch Hashing</a:t>
            </a:r>
          </a:p>
        </p:txBody>
      </p:sp>
      <p:grpSp>
        <p:nvGrpSpPr>
          <p:cNvPr id="2" name="Group 46"/>
          <p:cNvGrpSpPr>
            <a:grpSpLocks/>
          </p:cNvGrpSpPr>
          <p:nvPr/>
        </p:nvGrpSpPr>
        <p:grpSpPr bwMode="auto">
          <a:xfrm>
            <a:off x="878400" y="2387772"/>
            <a:ext cx="7063200" cy="776589"/>
            <a:chOff x="968346" y="2422515"/>
            <a:chExt cx="7786742" cy="856474"/>
          </a:xfrm>
          <a:effectLst/>
        </p:grpSpPr>
        <p:grpSp>
          <p:nvGrpSpPr>
            <p:cNvPr id="3" name="Group 4"/>
            <p:cNvGrpSpPr>
              <a:grpSpLocks/>
            </p:cNvGrpSpPr>
            <p:nvPr/>
          </p:nvGrpSpPr>
          <p:grpSpPr bwMode="auto">
            <a:xfrm>
              <a:off x="968346" y="2422515"/>
              <a:ext cx="7786742" cy="500861"/>
              <a:chOff x="968346" y="2422515"/>
              <a:chExt cx="7786742" cy="500861"/>
            </a:xfrm>
          </p:grpSpPr>
          <p:sp>
            <p:nvSpPr>
              <p:cNvPr id="10287"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0288"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0289"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0290"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0291"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0292"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0293"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0294"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0295"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0296"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0297"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0298"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0299"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0300"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0301"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0302"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0303"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0304"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0305"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0306"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0267"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0268"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0269"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0270"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0271"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0272"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0273"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0274"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0275"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0276"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0277"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0278"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0279"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0280"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0281"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0282"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0283"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0284"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0285"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0286"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51204" name="TextBox 87"/>
          <p:cNvSpPr txBox="1">
            <a:spLocks noChangeArrowheads="1"/>
          </p:cNvSpPr>
          <p:nvPr/>
        </p:nvSpPr>
        <p:spPr bwMode="auto">
          <a:xfrm>
            <a:off x="360363" y="4189413"/>
            <a:ext cx="8761209" cy="1607250"/>
          </a:xfrm>
          <a:prstGeom prst="rect">
            <a:avLst/>
          </a:prstGeom>
          <a:noFill/>
          <a:ln w="9525">
            <a:noFill/>
            <a:miter lim="800000"/>
            <a:headEnd/>
            <a:tailEnd/>
          </a:ln>
          <a:effectLst/>
        </p:spPr>
        <p:txBody>
          <a:bodyPr wrap="none" lIns="82945" tIns="41473" rIns="82945" bIns="41473">
            <a:spAutoFit/>
          </a:bodyPr>
          <a:lstStyle/>
          <a:p>
            <a:pPr algn="l">
              <a:defRPr/>
            </a:pPr>
            <a:r>
              <a:rPr lang="en-US" sz="3300" dirty="0">
                <a:solidFill>
                  <a:schemeClr val="bg1"/>
                </a:solidFill>
                <a:latin typeface="Consolas" panose="020B0609020204030204" pitchFamily="49" charset="0"/>
                <a:cs typeface="Courier New" pitchFamily="49" charset="0"/>
              </a:rPr>
              <a:t>contains(x)</a:t>
            </a:r>
            <a:r>
              <a:rPr lang="en-US" sz="3300" dirty="0">
                <a:solidFill>
                  <a:srgbClr val="FFFF00"/>
                </a:solidFill>
                <a:latin typeface="Arial" panose="020B0604020202020204" pitchFamily="34" charset="0"/>
                <a:cs typeface="Arial" panose="020B0604020202020204" pitchFamily="34" charset="0"/>
              </a:rPr>
              <a:t> – search in at most </a:t>
            </a:r>
            <a:r>
              <a:rPr lang="en-US" sz="3300" i="1" dirty="0">
                <a:solidFill>
                  <a:schemeClr val="bg1"/>
                </a:solidFill>
                <a:latin typeface="Arial" panose="020B0604020202020204" pitchFamily="34" charset="0"/>
                <a:cs typeface="Arial" panose="020B0604020202020204" pitchFamily="34" charset="0"/>
              </a:rPr>
              <a:t>H</a:t>
            </a:r>
            <a:r>
              <a:rPr lang="en-US" sz="3300" dirty="0">
                <a:solidFill>
                  <a:srgbClr val="FFFF00"/>
                </a:solidFill>
                <a:latin typeface="Arial" panose="020B0604020202020204" pitchFamily="34" charset="0"/>
                <a:cs typeface="Arial" panose="020B0604020202020204" pitchFamily="34" charset="0"/>
              </a:rPr>
              <a:t> buckets </a:t>
            </a:r>
          </a:p>
          <a:p>
            <a:pPr algn="l">
              <a:defRPr/>
            </a:pPr>
            <a:r>
              <a:rPr lang="en-US" sz="3300" dirty="0">
                <a:solidFill>
                  <a:srgbClr val="FFFF00"/>
                </a:solidFill>
                <a:latin typeface="Arial" panose="020B0604020202020204" pitchFamily="34" charset="0"/>
                <a:cs typeface="Arial" panose="020B0604020202020204" pitchFamily="34" charset="0"/>
              </a:rPr>
              <a:t>(the hop-range) based on hop-info bitmap. </a:t>
            </a:r>
          </a:p>
          <a:p>
            <a:pPr algn="l">
              <a:defRPr/>
            </a:pPr>
            <a:r>
              <a:rPr lang="en-US" sz="3300" dirty="0">
                <a:solidFill>
                  <a:srgbClr val="FFFF00"/>
                </a:solidFill>
                <a:latin typeface="Arial" panose="020B0604020202020204" pitchFamily="34" charset="0"/>
                <a:cs typeface="Arial" panose="020B0604020202020204" pitchFamily="34" charset="0"/>
              </a:rPr>
              <a:t>In practice pick </a:t>
            </a:r>
            <a:r>
              <a:rPr lang="en-US" sz="3300" i="1" dirty="0">
                <a:solidFill>
                  <a:schemeClr val="bg1"/>
                </a:solidFill>
                <a:latin typeface="Arial" panose="020B0604020202020204" pitchFamily="34" charset="0"/>
                <a:cs typeface="Arial" panose="020B0604020202020204" pitchFamily="34" charset="0"/>
              </a:rPr>
              <a:t>H</a:t>
            </a:r>
            <a:r>
              <a:rPr lang="en-US" sz="3300" dirty="0">
                <a:solidFill>
                  <a:srgbClr val="FFFF00"/>
                </a:solidFill>
                <a:latin typeface="Arial" panose="020B0604020202020204" pitchFamily="34" charset="0"/>
                <a:cs typeface="Arial" panose="020B0604020202020204" pitchFamily="34" charset="0"/>
              </a:rPr>
              <a:t> to be 32. </a:t>
            </a:r>
            <a:r>
              <a:rPr lang="en-US" sz="3300" dirty="0">
                <a:solidFill>
                  <a:srgbClr val="FFFF00"/>
                </a:solidFill>
                <a:latin typeface="Arial" panose="020B0604020202020204" pitchFamily="34" charset="0"/>
                <a:cs typeface="Arial" panose="020B0604020202020204" pitchFamily="34" charset="0"/>
                <a:sym typeface="Wingdings" pitchFamily="2" charset="2"/>
              </a:rPr>
              <a:t> </a:t>
            </a:r>
            <a:endParaRPr lang="en-US" sz="3300" dirty="0">
              <a:solidFill>
                <a:srgbClr val="FFFF00"/>
              </a:solidFill>
              <a:latin typeface="Arial" panose="020B0604020202020204" pitchFamily="34" charset="0"/>
              <a:cs typeface="Arial" panose="020B0604020202020204" pitchFamily="34" charset="0"/>
            </a:endParaRPr>
          </a:p>
        </p:txBody>
      </p:sp>
      <p:cxnSp>
        <p:nvCxnSpPr>
          <p:cNvPr id="137221" name="Straight Connector 88"/>
          <p:cNvCxnSpPr>
            <a:cxnSpLocks noChangeShapeType="1"/>
          </p:cNvCxnSpPr>
          <p:nvPr/>
        </p:nvCxnSpPr>
        <p:spPr bwMode="auto">
          <a:xfrm rot="5400000" flipH="1" flipV="1">
            <a:off x="1915319" y="2910682"/>
            <a:ext cx="776287" cy="647700"/>
          </a:xfrm>
          <a:prstGeom prst="line">
            <a:avLst/>
          </a:prstGeom>
          <a:noFill/>
          <a:ln w="9525" algn="ctr">
            <a:solidFill>
              <a:schemeClr val="tx1"/>
            </a:solidFill>
            <a:prstDash val="dash"/>
            <a:miter lim="800000"/>
            <a:headEnd/>
            <a:tailEnd/>
          </a:ln>
          <a:effectLst/>
        </p:spPr>
      </p:cxnSp>
      <p:cxnSp>
        <p:nvCxnSpPr>
          <p:cNvPr id="137222" name="Straight Connector 90"/>
          <p:cNvCxnSpPr>
            <a:cxnSpLocks noChangeShapeType="1"/>
          </p:cNvCxnSpPr>
          <p:nvPr/>
        </p:nvCxnSpPr>
        <p:spPr bwMode="auto">
          <a:xfrm rot="16200000" flipV="1">
            <a:off x="2855119" y="3007519"/>
            <a:ext cx="776287" cy="454025"/>
          </a:xfrm>
          <a:prstGeom prst="line">
            <a:avLst/>
          </a:prstGeom>
          <a:noFill/>
          <a:ln w="9525" algn="ctr">
            <a:solidFill>
              <a:schemeClr val="tx1"/>
            </a:solidFill>
            <a:prstDash val="dash"/>
            <a:miter lim="800000"/>
            <a:headEnd/>
            <a:tailEnd/>
          </a:ln>
          <a:effectLst/>
        </p:spPr>
      </p:cxnSp>
      <p:sp>
        <p:nvSpPr>
          <p:cNvPr id="10246" name="TextBox 96"/>
          <p:cNvSpPr txBox="1">
            <a:spLocks noChangeArrowheads="1"/>
          </p:cNvSpPr>
          <p:nvPr/>
        </p:nvSpPr>
        <p:spPr bwMode="auto">
          <a:xfrm>
            <a:off x="2606795" y="2257425"/>
            <a:ext cx="398343" cy="637754"/>
          </a:xfrm>
          <a:prstGeom prst="rect">
            <a:avLst/>
          </a:prstGeom>
          <a:noFill/>
          <a:ln w="9525">
            <a:noFill/>
            <a:miter lim="800000"/>
            <a:headEnd/>
            <a:tailEnd/>
          </a:ln>
          <a:effectLst/>
        </p:spPr>
        <p:txBody>
          <a:bodyPr wrap="none" lIns="82945" tIns="41473" rIns="82945" bIns="41473">
            <a:spAutoFit/>
          </a:bodyPr>
          <a:lstStyle/>
          <a:p>
            <a:pPr>
              <a:defRPr/>
            </a:pPr>
            <a:r>
              <a:rPr lang="en-US" sz="3600" b="1" dirty="0">
                <a:solidFill>
                  <a:srgbClr val="0070C0"/>
                </a:solidFill>
                <a:latin typeface="Arial" panose="020B0604020202020204" pitchFamily="34" charset="0"/>
              </a:rPr>
              <a:t>z</a:t>
            </a:r>
            <a:endParaRPr lang="en-US" sz="3600" dirty="0">
              <a:latin typeface="Arial" panose="020B0604020202020204" pitchFamily="34" charset="0"/>
            </a:endParaRPr>
          </a:p>
        </p:txBody>
      </p:sp>
      <p:sp>
        <p:nvSpPr>
          <p:cNvPr id="10247" name="Rectangle 108"/>
          <p:cNvSpPr>
            <a:spLocks noChangeArrowheads="1"/>
          </p:cNvSpPr>
          <p:nvPr/>
        </p:nvSpPr>
        <p:spPr bwMode="auto">
          <a:xfrm>
            <a:off x="2566329" y="1225550"/>
            <a:ext cx="807109" cy="530032"/>
          </a:xfrm>
          <a:prstGeom prst="rect">
            <a:avLst/>
          </a:prstGeom>
          <a:noFill/>
          <a:ln w="9525">
            <a:noFill/>
            <a:miter lim="800000"/>
            <a:headEnd/>
            <a:tailEnd/>
          </a:ln>
          <a:effectLst/>
        </p:spPr>
        <p:txBody>
          <a:bodyPr wrap="none" lIns="82945" tIns="41473" rIns="82945" bIns="41473">
            <a:spAutoFit/>
          </a:bodyPr>
          <a:lstStyle/>
          <a:p>
            <a:pPr>
              <a:defRPr/>
            </a:pPr>
            <a:r>
              <a:rPr lang="en-US" sz="2900" dirty="0">
                <a:solidFill>
                  <a:srgbClr val="0070C0"/>
                </a:solidFill>
                <a:latin typeface="Arial" panose="020B0604020202020204" pitchFamily="34" charset="0"/>
              </a:rPr>
              <a:t>h(x)</a:t>
            </a:r>
            <a:endParaRPr lang="en-US" sz="2900" dirty="0">
              <a:latin typeface="Arial" panose="020B0604020202020204" pitchFamily="34" charset="0"/>
            </a:endParaRPr>
          </a:p>
        </p:txBody>
      </p:sp>
      <p:sp>
        <p:nvSpPr>
          <p:cNvPr id="111" name="TextBox 110"/>
          <p:cNvSpPr txBox="1"/>
          <p:nvPr/>
        </p:nvSpPr>
        <p:spPr>
          <a:xfrm>
            <a:off x="3635684" y="3622675"/>
            <a:ext cx="871229" cy="530032"/>
          </a:xfrm>
          <a:prstGeom prst="rect">
            <a:avLst/>
          </a:prstGeom>
          <a:noFill/>
          <a:effectLst/>
        </p:spPr>
        <p:txBody>
          <a:bodyPr wrap="none" lIns="82945" tIns="41473" rIns="82945" bIns="41473">
            <a:spAutoFit/>
          </a:bodyPr>
          <a:lstStyle/>
          <a:p>
            <a:pPr>
              <a:defRPr/>
            </a:pPr>
            <a:r>
              <a:rPr lang="en-US" sz="2900" b="1" dirty="0">
                <a:solidFill>
                  <a:srgbClr val="0070C0"/>
                </a:solidFill>
                <a:latin typeface="Arial" panose="020B0604020202020204" pitchFamily="34" charset="0"/>
              </a:rPr>
              <a:t>H=4</a:t>
            </a:r>
          </a:p>
        </p:txBody>
      </p:sp>
      <p:sp>
        <p:nvSpPr>
          <p:cNvPr id="10249" name="TextBox 111"/>
          <p:cNvSpPr txBox="1">
            <a:spLocks noChangeArrowheads="1"/>
          </p:cNvSpPr>
          <p:nvPr/>
        </p:nvSpPr>
        <p:spPr bwMode="auto">
          <a:xfrm>
            <a:off x="3293934" y="2257425"/>
            <a:ext cx="423991" cy="637754"/>
          </a:xfrm>
          <a:prstGeom prst="rect">
            <a:avLst/>
          </a:prstGeom>
          <a:noFill/>
          <a:ln w="9525">
            <a:noFill/>
            <a:miter lim="800000"/>
            <a:headEnd/>
            <a:tailEnd/>
          </a:ln>
          <a:effectLst/>
        </p:spPr>
        <p:txBody>
          <a:bodyPr wrap="none" lIns="82945" tIns="41473" rIns="82945" bIns="41473">
            <a:spAutoFit/>
          </a:bodyPr>
          <a:lstStyle/>
          <a:p>
            <a:pPr>
              <a:defRPr/>
            </a:pPr>
            <a:r>
              <a:rPr lang="en-US" sz="3600" b="1" dirty="0">
                <a:solidFill>
                  <a:srgbClr val="0070C0"/>
                </a:solidFill>
                <a:latin typeface="Arial" panose="020B0604020202020204" pitchFamily="34" charset="0"/>
              </a:rPr>
              <a:t>x</a:t>
            </a:r>
            <a:endParaRPr lang="en-US" sz="3600" dirty="0">
              <a:latin typeface="Arial" panose="020B0604020202020204" pitchFamily="34" charset="0"/>
            </a:endParaRPr>
          </a:p>
        </p:txBody>
      </p:sp>
      <p:grpSp>
        <p:nvGrpSpPr>
          <p:cNvPr id="4" name="Group 85"/>
          <p:cNvGrpSpPr/>
          <p:nvPr/>
        </p:nvGrpSpPr>
        <p:grpSpPr>
          <a:xfrm>
            <a:off x="1979985" y="3619102"/>
            <a:ext cx="1513226" cy="542929"/>
            <a:chOff x="2182795" y="3989389"/>
            <a:chExt cx="1668227" cy="598479"/>
          </a:xfrm>
          <a:effectLst/>
        </p:grpSpPr>
        <p:sp>
          <p:nvSpPr>
            <p:cNvPr id="10260"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71" name="Straight Connector 70"/>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2" name="Straight Connector 71"/>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3" name="Straight Connector 72"/>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81" name="TextBox 80"/>
            <p:cNvSpPr txBox="1"/>
            <p:nvPr/>
          </p:nvSpPr>
          <p:spPr>
            <a:xfrm>
              <a:off x="2185977" y="3994151"/>
              <a:ext cx="431550" cy="593717"/>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82" name="TextBox 81"/>
            <p:cNvSpPr txBox="1"/>
            <p:nvPr/>
          </p:nvSpPr>
          <p:spPr>
            <a:xfrm>
              <a:off x="2590790" y="3994151"/>
              <a:ext cx="431550" cy="593717"/>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3" name="TextBox 82"/>
            <p:cNvSpPr txBox="1"/>
            <p:nvPr/>
          </p:nvSpPr>
          <p:spPr>
            <a:xfrm>
              <a:off x="2995607" y="3994151"/>
              <a:ext cx="431550" cy="593717"/>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84" name="TextBox 83"/>
            <p:cNvSpPr txBox="1"/>
            <p:nvPr/>
          </p:nvSpPr>
          <p:spPr>
            <a:xfrm>
              <a:off x="3419472" y="3989389"/>
              <a:ext cx="431550" cy="593717"/>
            </a:xfrm>
            <a:prstGeom prst="rect">
              <a:avLst/>
            </a:prstGeom>
            <a:noFill/>
          </p:spPr>
          <p:txBody>
            <a:bodyPr wrap="none">
              <a:spAutoFit/>
            </a:bodyPr>
            <a:lstStyle/>
            <a:p>
              <a:pPr>
                <a:defRPr/>
              </a:pPr>
              <a:r>
                <a:rPr lang="en-US" sz="2900" dirty="0">
                  <a:latin typeface="Arial" panose="020B0604020202020204" pitchFamily="34" charset="0"/>
                </a:rPr>
                <a:t>0</a:t>
              </a:r>
            </a:p>
          </p:txBody>
        </p:sp>
      </p:grpSp>
      <p:sp>
        <p:nvSpPr>
          <p:cNvPr id="137228" name="Left Brace 84"/>
          <p:cNvSpPr>
            <a:spLocks/>
          </p:cNvSpPr>
          <p:nvPr/>
        </p:nvSpPr>
        <p:spPr bwMode="auto">
          <a:xfrm rot="5400000">
            <a:off x="3178175" y="1452563"/>
            <a:ext cx="388937" cy="1360488"/>
          </a:xfrm>
          <a:prstGeom prst="leftBrace">
            <a:avLst>
              <a:gd name="adj1" fmla="val 8324"/>
              <a:gd name="adj2" fmla="val 87250"/>
            </a:avLst>
          </a:prstGeom>
          <a:noFill/>
          <a:ln w="31750" algn="ctr">
            <a:solidFill>
              <a:srgbClr val="0070C0"/>
            </a:solidFill>
            <a:miter lim="800000"/>
            <a:headEnd/>
            <a:tailEnd/>
          </a:ln>
          <a:effectLst/>
        </p:spPr>
        <p:txBody>
          <a:bodyPr wrap="none" lIns="82945" tIns="41473" rIns="82945" bIns="41473"/>
          <a:lstStyle/>
          <a:p>
            <a:endParaRPr lang="en-US" dirty="0">
              <a:latin typeface="Arial" panose="020B0604020202020204" pitchFamily="34" charset="0"/>
            </a:endParaRPr>
          </a:p>
        </p:txBody>
      </p:sp>
      <p:grpSp>
        <p:nvGrpSpPr>
          <p:cNvPr id="5" name="Group 3"/>
          <p:cNvGrpSpPr>
            <a:grpSpLocks/>
          </p:cNvGrpSpPr>
          <p:nvPr/>
        </p:nvGrpSpPr>
        <p:grpSpPr bwMode="auto">
          <a:xfrm>
            <a:off x="1007975" y="3234578"/>
            <a:ext cx="969120" cy="777682"/>
            <a:chOff x="4224" y="2256"/>
            <a:chExt cx="912" cy="816"/>
          </a:xfrm>
          <a:effectLst>
            <a:glow rad="101600">
              <a:schemeClr val="accent3">
                <a:satMod val="175000"/>
                <a:alpha val="40000"/>
              </a:schemeClr>
            </a:glow>
          </a:effectLst>
        </p:grpSpPr>
        <p:sp>
          <p:nvSpPr>
            <p:cNvPr id="10251"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2"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3" name="Freeform 6"/>
            <p:cNvSpPr>
              <a:spLocks/>
            </p:cNvSpPr>
            <p:nvPr/>
          </p:nvSpPr>
          <p:spPr bwMode="auto">
            <a:xfrm flipH="1">
              <a:off x="4656" y="225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4"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5"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6"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7" name="Freeform 10"/>
            <p:cNvSpPr>
              <a:spLocks/>
            </p:cNvSpPr>
            <p:nvPr/>
          </p:nvSpPr>
          <p:spPr bwMode="auto">
            <a:xfrm flipH="1">
              <a:off x="4560" y="273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8" name="Freeform 11"/>
            <p:cNvSpPr>
              <a:spLocks/>
            </p:cNvSpPr>
            <p:nvPr/>
          </p:nvSpPr>
          <p:spPr bwMode="auto">
            <a:xfrm flipH="1">
              <a:off x="4752" y="259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9" name="Freeform 12"/>
            <p:cNvSpPr>
              <a:spLocks/>
            </p:cNvSpPr>
            <p:nvPr/>
          </p:nvSpPr>
          <p:spPr bwMode="auto">
            <a:xfrm flipH="1">
              <a:off x="4944" y="244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27871E-6 -4.77192E-6 L 0.17977 0.00021 " pathEditMode="relative" rAng="0" ptsTypes="AA">
                                      <p:cBhvr>
                                        <p:cTn id="14" dur="2000" fill="hold"/>
                                        <p:tgtEl>
                                          <p:spTgt spid="5"/>
                                        </p:tgtEl>
                                        <p:attrNameLst>
                                          <p:attrName>ppt_x</p:attrName>
                                          <p:attrName>ppt_y</p:attrName>
                                        </p:attrNameLst>
                                      </p:cBhvr>
                                      <p:rCtr x="90" y="0"/>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17976 0.00021 C 0.19883 -0.01114 0.21789 -0.02249 0.22341 -0.04457 C 0.22892 -0.06664 0.22104 -0.09943 0.21332 -0.13202 " pathEditMode="relative" ptsTypes="aaA">
                                      <p:cBhvr>
                                        <p:cTn id="18"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88950" y="188913"/>
            <a:ext cx="8001000" cy="949325"/>
          </a:xfrm>
        </p:spPr>
        <p:txBody>
          <a:bodyPr/>
          <a:lstStyle/>
          <a:p>
            <a:pPr eaLnBrk="1" hangingPunct="1"/>
            <a:r>
              <a:rPr lang="en-US" dirty="0"/>
              <a:t>Hopscotch Hashing</a:t>
            </a:r>
          </a:p>
        </p:txBody>
      </p:sp>
      <p:grpSp>
        <p:nvGrpSpPr>
          <p:cNvPr id="2" name="Group 46"/>
          <p:cNvGrpSpPr>
            <a:grpSpLocks/>
          </p:cNvGrpSpPr>
          <p:nvPr/>
        </p:nvGrpSpPr>
        <p:grpSpPr bwMode="auto">
          <a:xfrm>
            <a:off x="878400" y="2387772"/>
            <a:ext cx="7063200" cy="776589"/>
            <a:chOff x="968346" y="2422515"/>
            <a:chExt cx="7786742" cy="856474"/>
          </a:xfrm>
          <a:effectLst/>
        </p:grpSpPr>
        <p:grpSp>
          <p:nvGrpSpPr>
            <p:cNvPr id="3" name="Group 4"/>
            <p:cNvGrpSpPr>
              <a:grpSpLocks/>
            </p:cNvGrpSpPr>
            <p:nvPr/>
          </p:nvGrpSpPr>
          <p:grpSpPr bwMode="auto">
            <a:xfrm>
              <a:off x="968346" y="2422515"/>
              <a:ext cx="7786742" cy="500861"/>
              <a:chOff x="968346" y="2422515"/>
              <a:chExt cx="7786742" cy="500861"/>
            </a:xfrm>
          </p:grpSpPr>
          <p:sp>
            <p:nvSpPr>
              <p:cNvPr id="10287"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0288"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0289"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0290"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0291"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0292"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0293"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0294"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0295"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0296"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0297"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0298"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0299"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0300"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0301"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0302"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0303"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0304"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0305"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0306"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0267"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0268"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0269"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0270"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0271"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0272"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0273"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0274"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0275"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0276"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0277"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0278"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0279"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0280"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0281"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0282"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0283"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0284"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0285"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0286"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52228" name="TextBox 87"/>
          <p:cNvSpPr txBox="1">
            <a:spLocks noChangeArrowheads="1"/>
          </p:cNvSpPr>
          <p:nvPr/>
        </p:nvSpPr>
        <p:spPr bwMode="auto">
          <a:xfrm>
            <a:off x="920441" y="4380624"/>
            <a:ext cx="6573110" cy="514643"/>
          </a:xfrm>
          <a:prstGeom prst="rect">
            <a:avLst/>
          </a:prstGeom>
          <a:noFill/>
          <a:ln w="76200">
            <a:solidFill>
              <a:srgbClr val="00B0F0"/>
            </a:solidFill>
            <a:miter lim="800000"/>
            <a:headEnd/>
            <a:tailEnd/>
          </a:ln>
        </p:spPr>
        <p:txBody>
          <a:bodyPr wrap="none" lIns="82945" tIns="41473" rIns="82945" bIns="41473">
            <a:spAutoFit/>
          </a:bodyPr>
          <a:lstStyle/>
          <a:p>
            <a:pPr algn="l">
              <a:defRPr/>
            </a:pPr>
            <a:r>
              <a:rPr lang="en-US" b="1" dirty="0">
                <a:solidFill>
                  <a:srgbClr val="FFFF00"/>
                </a:solidFill>
                <a:latin typeface="Consolas" panose="020B0609020204030204" pitchFamily="49" charset="0"/>
                <a:cs typeface="Courier New" pitchFamily="49" charset="0"/>
              </a:rPr>
              <a:t>add(x)</a:t>
            </a:r>
            <a:r>
              <a:rPr lang="en-US" sz="2800" dirty="0">
                <a:solidFill>
                  <a:srgbClr val="FFFF00"/>
                </a:solidFill>
                <a:latin typeface="Arial" panose="020B0604020202020204" pitchFamily="34" charset="0"/>
                <a:cs typeface="Arial" panose="020B0604020202020204" pitchFamily="34" charset="0"/>
              </a:rPr>
              <a:t> – probe linearly to find open slot.</a:t>
            </a:r>
          </a:p>
        </p:txBody>
      </p:sp>
      <p:sp>
        <p:nvSpPr>
          <p:cNvPr id="10246" name="TextBox 96"/>
          <p:cNvSpPr txBox="1">
            <a:spLocks noChangeArrowheads="1"/>
          </p:cNvSpPr>
          <p:nvPr/>
        </p:nvSpPr>
        <p:spPr bwMode="auto">
          <a:xfrm>
            <a:off x="3643432" y="2243138"/>
            <a:ext cx="398343" cy="637754"/>
          </a:xfrm>
          <a:prstGeom prst="rect">
            <a:avLst/>
          </a:prstGeom>
          <a:noFill/>
          <a:ln w="9525">
            <a:noFill/>
            <a:miter lim="800000"/>
            <a:headEnd/>
            <a:tailEnd/>
          </a:ln>
          <a:effectLst/>
        </p:spPr>
        <p:txBody>
          <a:bodyPr wrap="none" lIns="82945" tIns="41473" rIns="82945" bIns="41473">
            <a:spAutoFit/>
          </a:bodyPr>
          <a:lstStyle/>
          <a:p>
            <a:pPr>
              <a:defRPr/>
            </a:pPr>
            <a:r>
              <a:rPr lang="en-US" sz="3600" b="1" dirty="0">
                <a:solidFill>
                  <a:srgbClr val="0070C0"/>
                </a:solidFill>
                <a:latin typeface="Arial" panose="020B0604020202020204" pitchFamily="34" charset="0"/>
              </a:rPr>
              <a:t>z</a:t>
            </a:r>
            <a:endParaRPr lang="en-US" sz="3600" dirty="0">
              <a:latin typeface="Arial" panose="020B0604020202020204" pitchFamily="34" charset="0"/>
            </a:endParaRPr>
          </a:p>
        </p:txBody>
      </p:sp>
      <p:sp>
        <p:nvSpPr>
          <p:cNvPr id="10247" name="Rectangle 108"/>
          <p:cNvSpPr>
            <a:spLocks noChangeArrowheads="1"/>
          </p:cNvSpPr>
          <p:nvPr/>
        </p:nvSpPr>
        <p:spPr bwMode="auto">
          <a:xfrm>
            <a:off x="2566329" y="1225550"/>
            <a:ext cx="807109" cy="530032"/>
          </a:xfrm>
          <a:prstGeom prst="rect">
            <a:avLst/>
          </a:prstGeom>
          <a:noFill/>
          <a:ln w="9525">
            <a:noFill/>
            <a:miter lim="800000"/>
            <a:headEnd/>
            <a:tailEnd/>
          </a:ln>
          <a:effectLst/>
        </p:spPr>
        <p:txBody>
          <a:bodyPr wrap="none" lIns="82945" tIns="41473" rIns="82945" bIns="41473">
            <a:spAutoFit/>
          </a:bodyPr>
          <a:lstStyle/>
          <a:p>
            <a:pPr>
              <a:defRPr/>
            </a:pPr>
            <a:r>
              <a:rPr lang="en-US" sz="2900" dirty="0">
                <a:solidFill>
                  <a:srgbClr val="0070C0"/>
                </a:solidFill>
                <a:latin typeface="Arial" panose="020B0604020202020204" pitchFamily="34" charset="0"/>
              </a:rPr>
              <a:t>h(x)</a:t>
            </a:r>
            <a:endParaRPr lang="en-US" sz="2900" dirty="0">
              <a:latin typeface="Arial" panose="020B0604020202020204" pitchFamily="34" charset="0"/>
            </a:endParaRPr>
          </a:p>
        </p:txBody>
      </p:sp>
      <p:sp>
        <p:nvSpPr>
          <p:cNvPr id="138247" name="Left Brace 84"/>
          <p:cNvSpPr>
            <a:spLocks/>
          </p:cNvSpPr>
          <p:nvPr/>
        </p:nvSpPr>
        <p:spPr bwMode="auto">
          <a:xfrm rot="5400000">
            <a:off x="3178175" y="1452563"/>
            <a:ext cx="388937" cy="1360488"/>
          </a:xfrm>
          <a:prstGeom prst="leftBrace">
            <a:avLst>
              <a:gd name="adj1" fmla="val 8324"/>
              <a:gd name="adj2" fmla="val 87250"/>
            </a:avLst>
          </a:prstGeom>
          <a:noFill/>
          <a:ln w="31750" algn="ctr">
            <a:solidFill>
              <a:srgbClr val="0070C0"/>
            </a:solidFill>
            <a:miter lim="800000"/>
            <a:headEnd/>
            <a:tailEnd/>
          </a:ln>
          <a:effectLst/>
        </p:spPr>
        <p:txBody>
          <a:bodyPr wrap="none" lIns="82945" tIns="41473" rIns="82945" bIns="41473"/>
          <a:lstStyle/>
          <a:p>
            <a:endParaRPr lang="en-US" dirty="0">
              <a:latin typeface="Arial" panose="020B0604020202020204" pitchFamily="34" charset="0"/>
            </a:endParaRPr>
          </a:p>
        </p:txBody>
      </p:sp>
      <p:grpSp>
        <p:nvGrpSpPr>
          <p:cNvPr id="4" name="Group 3"/>
          <p:cNvGrpSpPr>
            <a:grpSpLocks/>
          </p:cNvGrpSpPr>
          <p:nvPr/>
        </p:nvGrpSpPr>
        <p:grpSpPr bwMode="auto">
          <a:xfrm>
            <a:off x="1396778" y="1549589"/>
            <a:ext cx="969120" cy="777682"/>
            <a:chOff x="4224" y="2256"/>
            <a:chExt cx="912" cy="816"/>
          </a:xfrm>
          <a:effectLst>
            <a:glow rad="101600">
              <a:schemeClr val="accent3">
                <a:satMod val="175000"/>
                <a:alpha val="40000"/>
              </a:schemeClr>
            </a:glow>
          </a:effectLst>
        </p:grpSpPr>
        <p:sp>
          <p:nvSpPr>
            <p:cNvPr id="10251"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2"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3" name="Freeform 6"/>
            <p:cNvSpPr>
              <a:spLocks/>
            </p:cNvSpPr>
            <p:nvPr/>
          </p:nvSpPr>
          <p:spPr bwMode="auto">
            <a:xfrm flipH="1">
              <a:off x="4656" y="225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4"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5"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6"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7" name="Freeform 10"/>
            <p:cNvSpPr>
              <a:spLocks/>
            </p:cNvSpPr>
            <p:nvPr/>
          </p:nvSpPr>
          <p:spPr bwMode="auto">
            <a:xfrm flipH="1">
              <a:off x="4560" y="273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8" name="Freeform 11"/>
            <p:cNvSpPr>
              <a:spLocks/>
            </p:cNvSpPr>
            <p:nvPr/>
          </p:nvSpPr>
          <p:spPr bwMode="auto">
            <a:xfrm flipH="1">
              <a:off x="4752" y="259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9" name="Freeform 12"/>
            <p:cNvSpPr>
              <a:spLocks/>
            </p:cNvSpPr>
            <p:nvPr/>
          </p:nvSpPr>
          <p:spPr bwMode="auto">
            <a:xfrm flipH="1">
              <a:off x="4944" y="244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grpSp>
      <p:sp>
        <p:nvSpPr>
          <p:cNvPr id="74" name="Rectangle 78"/>
          <p:cNvSpPr>
            <a:spLocks noChangeArrowheads="1"/>
          </p:cNvSpPr>
          <p:nvPr/>
        </p:nvSpPr>
        <p:spPr bwMode="auto">
          <a:xfrm>
            <a:off x="6153150" y="2416175"/>
            <a:ext cx="300038" cy="412750"/>
          </a:xfrm>
          <a:prstGeom prst="rect">
            <a:avLst/>
          </a:prstGeom>
          <a:solidFill>
            <a:schemeClr val="bg1"/>
          </a:solidFill>
          <a:ln w="9525" algn="ctr">
            <a:solidFill>
              <a:schemeClr val="tx1"/>
            </a:solidFill>
            <a:miter lim="800000"/>
            <a:headEnd/>
            <a:tailEnd/>
          </a:ln>
          <a:effectLst/>
        </p:spPr>
        <p:txBody>
          <a:bodyPr wrap="none" lIns="82945" tIns="41473" rIns="82945" bIns="41473"/>
          <a:lstStyle/>
          <a:p>
            <a:pPr>
              <a:defRPr/>
            </a:pPr>
            <a:endParaRPr lang="en-US" dirty="0">
              <a:latin typeface="Arial" panose="020B0604020202020204" pitchFamily="34" charset="0"/>
            </a:endParaRPr>
          </a:p>
        </p:txBody>
      </p:sp>
      <p:grpSp>
        <p:nvGrpSpPr>
          <p:cNvPr id="138250" name="Group 89"/>
          <p:cNvGrpSpPr>
            <a:grpSpLocks/>
          </p:cNvGrpSpPr>
          <p:nvPr/>
        </p:nvGrpSpPr>
        <p:grpSpPr bwMode="auto">
          <a:xfrm>
            <a:off x="1979613" y="2846388"/>
            <a:ext cx="2527300" cy="1316037"/>
            <a:chOff x="2182792" y="3136895"/>
            <a:chExt cx="2786547" cy="1451553"/>
          </a:xfrm>
          <a:effectLst/>
        </p:grpSpPr>
        <p:cxnSp>
          <p:nvCxnSpPr>
            <p:cNvPr id="138272" name="Straight Connector 88"/>
            <p:cNvCxnSpPr>
              <a:cxnSpLocks noChangeShapeType="1"/>
            </p:cNvCxnSpPr>
            <p:nvPr/>
          </p:nvCxnSpPr>
          <p:spPr bwMode="auto">
            <a:xfrm rot="5400000" flipH="1" flipV="1">
              <a:off x="2111356" y="3208333"/>
              <a:ext cx="857254" cy="714382"/>
            </a:xfrm>
            <a:prstGeom prst="line">
              <a:avLst/>
            </a:prstGeom>
            <a:noFill/>
            <a:ln w="9525" algn="ctr">
              <a:solidFill>
                <a:schemeClr val="tx1"/>
              </a:solidFill>
              <a:prstDash val="dash"/>
              <a:miter lim="800000"/>
              <a:headEnd/>
              <a:tailEnd/>
            </a:ln>
          </p:spPr>
        </p:cxnSp>
        <p:cxnSp>
          <p:nvCxnSpPr>
            <p:cNvPr id="138273" name="Straight Connector 90"/>
            <p:cNvCxnSpPr>
              <a:cxnSpLocks noChangeShapeType="1"/>
            </p:cNvCxnSpPr>
            <p:nvPr/>
          </p:nvCxnSpPr>
          <p:spPr bwMode="auto">
            <a:xfrm rot="16200000" flipV="1">
              <a:off x="3147205" y="3315490"/>
              <a:ext cx="857256" cy="500066"/>
            </a:xfrm>
            <a:prstGeom prst="line">
              <a:avLst/>
            </a:prstGeom>
            <a:noFill/>
            <a:ln w="9525" algn="ctr">
              <a:solidFill>
                <a:schemeClr val="tx1"/>
              </a:solidFill>
              <a:prstDash val="dash"/>
              <a:miter lim="800000"/>
              <a:headEnd/>
              <a:tailEnd/>
            </a:ln>
          </p:spPr>
        </p:cxnSp>
        <p:grpSp>
          <p:nvGrpSpPr>
            <p:cNvPr id="6" name="Group 85"/>
            <p:cNvGrpSpPr/>
            <p:nvPr/>
          </p:nvGrpSpPr>
          <p:grpSpPr>
            <a:xfrm>
              <a:off x="2182795" y="3989390"/>
              <a:ext cx="1668229" cy="598833"/>
              <a:chOff x="2182795" y="3989390"/>
              <a:chExt cx="1668229" cy="598833"/>
            </a:xfrm>
            <a:effectLst>
              <a:outerShdw blurRad="50800" dist="38100" dir="2700000" algn="tl" rotWithShape="0">
                <a:prstClr val="black">
                  <a:alpha val="40000"/>
                </a:prstClr>
              </a:outerShdw>
            </a:effectLst>
          </p:grpSpPr>
          <p:sp>
            <p:nvSpPr>
              <p:cNvPr id="10260"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71" name="Straight Connector 70"/>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2" name="Straight Connector 71"/>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3" name="Straight Connector 72"/>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81" name="TextBox 80"/>
              <p:cNvSpPr txBox="1"/>
              <p:nvPr/>
            </p:nvSpPr>
            <p:spPr>
              <a:xfrm>
                <a:off x="2185920" y="3994152"/>
                <a:ext cx="431608" cy="594071"/>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82" name="TextBox 81"/>
              <p:cNvSpPr txBox="1"/>
              <p:nvPr/>
            </p:nvSpPr>
            <p:spPr>
              <a:xfrm>
                <a:off x="2590735" y="3994152"/>
                <a:ext cx="431608" cy="594071"/>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3" name="TextBox 82"/>
              <p:cNvSpPr txBox="1"/>
              <p:nvPr/>
            </p:nvSpPr>
            <p:spPr>
              <a:xfrm>
                <a:off x="2995549" y="3994152"/>
                <a:ext cx="431608" cy="594071"/>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4" name="TextBox 83"/>
              <p:cNvSpPr txBox="1"/>
              <p:nvPr/>
            </p:nvSpPr>
            <p:spPr>
              <a:xfrm>
                <a:off x="3419416" y="3989390"/>
                <a:ext cx="431608" cy="594071"/>
              </a:xfrm>
              <a:prstGeom prst="rect">
                <a:avLst/>
              </a:prstGeom>
              <a:noFill/>
            </p:spPr>
            <p:txBody>
              <a:bodyPr wrap="none">
                <a:spAutoFit/>
              </a:bodyPr>
              <a:lstStyle/>
              <a:p>
                <a:pPr>
                  <a:defRPr/>
                </a:pPr>
                <a:r>
                  <a:rPr lang="en-US" sz="2900" dirty="0">
                    <a:latin typeface="Arial" panose="020B0604020202020204" pitchFamily="34" charset="0"/>
                  </a:rPr>
                  <a:t>1</a:t>
                </a:r>
              </a:p>
            </p:txBody>
          </p:sp>
        </p:grpSp>
        <p:sp>
          <p:nvSpPr>
            <p:cNvPr id="75" name="TextBox 74"/>
            <p:cNvSpPr txBox="1"/>
            <p:nvPr/>
          </p:nvSpPr>
          <p:spPr>
            <a:xfrm>
              <a:off x="4766299" y="3994870"/>
              <a:ext cx="203040" cy="593578"/>
            </a:xfrm>
            <a:prstGeom prst="rect">
              <a:avLst/>
            </a:prstGeom>
            <a:noFill/>
            <a:effectLst>
              <a:outerShdw blurRad="50800" dist="38100" dir="2700000" algn="tl" rotWithShape="0">
                <a:prstClr val="black">
                  <a:alpha val="40000"/>
                </a:prstClr>
              </a:outerShdw>
            </a:effectLst>
          </p:spPr>
          <p:txBody>
            <a:bodyPr wrap="none">
              <a:spAutoFit/>
            </a:bodyPr>
            <a:lstStyle/>
            <a:p>
              <a:pPr>
                <a:defRPr/>
              </a:pPr>
              <a:endParaRPr lang="en-US" sz="2900" b="1" dirty="0">
                <a:solidFill>
                  <a:srgbClr val="0070C0"/>
                </a:solidFill>
                <a:latin typeface="Arial" panose="020B0604020202020204" pitchFamily="34" charset="0"/>
              </a:endParaRPr>
            </a:p>
          </p:txBody>
        </p:sp>
      </p:grpSp>
      <p:sp>
        <p:nvSpPr>
          <p:cNvPr id="10249" name="TextBox 111"/>
          <p:cNvSpPr txBox="1">
            <a:spLocks noChangeArrowheads="1"/>
          </p:cNvSpPr>
          <p:nvPr/>
        </p:nvSpPr>
        <p:spPr bwMode="auto">
          <a:xfrm flipH="1" flipV="1">
            <a:off x="3000375" y="2333625"/>
            <a:ext cx="371475" cy="576263"/>
          </a:xfrm>
          <a:prstGeom prst="rect">
            <a:avLst/>
          </a:prstGeom>
          <a:noFill/>
          <a:ln w="9525">
            <a:noFill/>
            <a:miter lim="800000"/>
            <a:headEnd/>
            <a:tailEnd/>
          </a:ln>
          <a:effectLst/>
        </p:spPr>
        <p:txBody>
          <a:bodyPr lIns="82945" tIns="41473" rIns="82945" bIns="41473">
            <a:spAutoFit/>
          </a:bodyPr>
          <a:lstStyle/>
          <a:p>
            <a:pPr>
              <a:defRPr/>
            </a:pPr>
            <a:r>
              <a:rPr lang="en-US" sz="3200" b="1" dirty="0">
                <a:solidFill>
                  <a:srgbClr val="0070C0"/>
                </a:solidFill>
                <a:latin typeface="Arial" panose="020B0604020202020204" pitchFamily="34" charset="0"/>
              </a:rPr>
              <a:t>x</a:t>
            </a:r>
            <a:endParaRPr lang="en-US" sz="3200" dirty="0">
              <a:latin typeface="Arial" panose="020B0604020202020204" pitchFamily="34" charset="0"/>
            </a:endParaRPr>
          </a:p>
        </p:txBody>
      </p:sp>
      <p:sp>
        <p:nvSpPr>
          <p:cNvPr id="77" name="TextBox 96"/>
          <p:cNvSpPr txBox="1">
            <a:spLocks noChangeArrowheads="1"/>
          </p:cNvSpPr>
          <p:nvPr/>
        </p:nvSpPr>
        <p:spPr bwMode="auto">
          <a:xfrm flipH="1">
            <a:off x="3794125" y="2243138"/>
            <a:ext cx="595313" cy="638175"/>
          </a:xfrm>
          <a:prstGeom prst="rect">
            <a:avLst/>
          </a:prstGeom>
          <a:noFill/>
          <a:ln w="9525">
            <a:noFill/>
            <a:miter lim="800000"/>
            <a:headEnd/>
            <a:tailEnd/>
          </a:ln>
          <a:effectLst/>
        </p:spPr>
        <p:txBody>
          <a:bodyPr lIns="82945" tIns="41473" rIns="82945" bIns="41473">
            <a:spAutoFit/>
          </a:bodyPr>
          <a:lstStyle/>
          <a:p>
            <a:pPr>
              <a:defRPr/>
            </a:pPr>
            <a:r>
              <a:rPr lang="en-US" sz="3600" b="1" dirty="0">
                <a:solidFill>
                  <a:srgbClr val="0070C0"/>
                </a:solidFill>
                <a:latin typeface="Arial" panose="020B0604020202020204" pitchFamily="34" charset="0"/>
              </a:rPr>
              <a:t>r</a:t>
            </a:r>
            <a:endParaRPr lang="en-US" sz="3600" dirty="0">
              <a:latin typeface="Arial" panose="020B0604020202020204" pitchFamily="34" charset="0"/>
            </a:endParaRPr>
          </a:p>
        </p:txBody>
      </p:sp>
      <p:sp>
        <p:nvSpPr>
          <p:cNvPr id="86" name="TextBox 96"/>
          <p:cNvSpPr txBox="1">
            <a:spLocks noChangeArrowheads="1"/>
          </p:cNvSpPr>
          <p:nvPr/>
        </p:nvSpPr>
        <p:spPr bwMode="auto">
          <a:xfrm flipH="1">
            <a:off x="4895850" y="2243138"/>
            <a:ext cx="595313" cy="638175"/>
          </a:xfrm>
          <a:prstGeom prst="rect">
            <a:avLst/>
          </a:prstGeom>
          <a:noFill/>
          <a:ln w="9525">
            <a:noFill/>
            <a:miter lim="800000"/>
            <a:headEnd/>
            <a:tailEnd/>
          </a:ln>
          <a:effectLst/>
        </p:spPr>
        <p:txBody>
          <a:bodyPr lIns="82945" tIns="41473" rIns="82945" bIns="41473">
            <a:spAutoFit/>
          </a:bodyPr>
          <a:lstStyle/>
          <a:p>
            <a:pPr>
              <a:defRPr/>
            </a:pPr>
            <a:r>
              <a:rPr lang="en-US" sz="3600" b="1" dirty="0">
                <a:solidFill>
                  <a:srgbClr val="0070C0"/>
                </a:solidFill>
                <a:latin typeface="Arial" panose="020B0604020202020204" pitchFamily="34" charset="0"/>
              </a:rPr>
              <a:t>s</a:t>
            </a:r>
            <a:endParaRPr lang="en-US" sz="3600" dirty="0">
              <a:latin typeface="Arial" panose="020B0604020202020204" pitchFamily="34" charset="0"/>
            </a:endParaRPr>
          </a:p>
        </p:txBody>
      </p:sp>
      <p:sp>
        <p:nvSpPr>
          <p:cNvPr id="87" name="TextBox 96"/>
          <p:cNvSpPr txBox="1">
            <a:spLocks noChangeArrowheads="1"/>
          </p:cNvSpPr>
          <p:nvPr/>
        </p:nvSpPr>
        <p:spPr bwMode="auto">
          <a:xfrm>
            <a:off x="3268534" y="2243138"/>
            <a:ext cx="423991" cy="637754"/>
          </a:xfrm>
          <a:prstGeom prst="rect">
            <a:avLst/>
          </a:prstGeom>
          <a:noFill/>
          <a:ln w="9525">
            <a:noFill/>
            <a:miter lim="800000"/>
            <a:headEnd/>
            <a:tailEnd/>
          </a:ln>
          <a:effectLst/>
        </p:spPr>
        <p:txBody>
          <a:bodyPr wrap="none" lIns="82945" tIns="41473" rIns="82945" bIns="41473">
            <a:spAutoFit/>
          </a:bodyPr>
          <a:lstStyle/>
          <a:p>
            <a:pPr>
              <a:defRPr/>
            </a:pPr>
            <a:r>
              <a:rPr lang="en-US" sz="3600" b="1" dirty="0">
                <a:solidFill>
                  <a:srgbClr val="0070C0"/>
                </a:solidFill>
                <a:latin typeface="Arial" panose="020B0604020202020204" pitchFamily="34" charset="0"/>
              </a:rPr>
              <a:t>v</a:t>
            </a:r>
            <a:endParaRPr lang="en-US" sz="3600" dirty="0">
              <a:latin typeface="Arial" panose="020B0604020202020204" pitchFamily="34" charset="0"/>
            </a:endParaRPr>
          </a:p>
        </p:txBody>
      </p:sp>
      <p:sp>
        <p:nvSpPr>
          <p:cNvPr id="88" name="TextBox 96"/>
          <p:cNvSpPr txBox="1">
            <a:spLocks noChangeArrowheads="1"/>
          </p:cNvSpPr>
          <p:nvPr/>
        </p:nvSpPr>
        <p:spPr bwMode="auto">
          <a:xfrm>
            <a:off x="2368550" y="2243138"/>
            <a:ext cx="647700" cy="638175"/>
          </a:xfrm>
          <a:prstGeom prst="rect">
            <a:avLst/>
          </a:prstGeom>
          <a:noFill/>
          <a:ln w="9525">
            <a:noFill/>
            <a:miter lim="800000"/>
            <a:headEnd/>
            <a:tailEnd/>
          </a:ln>
          <a:effectLst/>
        </p:spPr>
        <p:txBody>
          <a:bodyPr lIns="82945" tIns="41473" rIns="82945" bIns="41473">
            <a:spAutoFit/>
          </a:bodyPr>
          <a:lstStyle/>
          <a:p>
            <a:pPr>
              <a:defRPr/>
            </a:pPr>
            <a:r>
              <a:rPr lang="en-US" sz="3600" b="1" dirty="0">
                <a:solidFill>
                  <a:srgbClr val="0070C0"/>
                </a:solidFill>
                <a:latin typeface="Arial" panose="020B0604020202020204" pitchFamily="34" charset="0"/>
              </a:rPr>
              <a:t>u</a:t>
            </a:r>
            <a:endParaRPr lang="en-US" sz="3600" dirty="0">
              <a:latin typeface="Arial" panose="020B0604020202020204" pitchFamily="34" charset="0"/>
            </a:endParaRPr>
          </a:p>
        </p:txBody>
      </p:sp>
      <p:sp>
        <p:nvSpPr>
          <p:cNvPr id="89" name="TextBox 96"/>
          <p:cNvSpPr txBox="1">
            <a:spLocks noChangeArrowheads="1"/>
          </p:cNvSpPr>
          <p:nvPr/>
        </p:nvSpPr>
        <p:spPr bwMode="auto">
          <a:xfrm>
            <a:off x="2746375" y="2243138"/>
            <a:ext cx="647700" cy="638175"/>
          </a:xfrm>
          <a:prstGeom prst="rect">
            <a:avLst/>
          </a:prstGeom>
          <a:noFill/>
          <a:ln w="9525">
            <a:noFill/>
            <a:miter lim="800000"/>
            <a:headEnd/>
            <a:tailEnd/>
          </a:ln>
          <a:effectLst/>
        </p:spPr>
        <p:txBody>
          <a:bodyPr lIns="82945" tIns="41473" rIns="82945" bIns="41473">
            <a:spAutoFit/>
          </a:bodyPr>
          <a:lstStyle/>
          <a:p>
            <a:pPr>
              <a:defRPr/>
            </a:pPr>
            <a:r>
              <a:rPr lang="en-US" sz="3600" b="1" dirty="0">
                <a:solidFill>
                  <a:srgbClr val="0070C0"/>
                </a:solidFill>
                <a:latin typeface="Arial" panose="020B0604020202020204" pitchFamily="34" charset="0"/>
              </a:rPr>
              <a:t>w</a:t>
            </a:r>
            <a:endParaRPr lang="en-US" sz="3600" dirty="0">
              <a:latin typeface="Arial" panose="020B0604020202020204" pitchFamily="34" charset="0"/>
            </a:endParaRPr>
          </a:p>
        </p:txBody>
      </p:sp>
      <p:grpSp>
        <p:nvGrpSpPr>
          <p:cNvPr id="7" name="Group 90"/>
          <p:cNvGrpSpPr>
            <a:grpSpLocks/>
          </p:cNvGrpSpPr>
          <p:nvPr/>
        </p:nvGrpSpPr>
        <p:grpSpPr bwMode="auto">
          <a:xfrm>
            <a:off x="4441825" y="2846388"/>
            <a:ext cx="2527300" cy="1316037"/>
            <a:chOff x="2182792" y="3136895"/>
            <a:chExt cx="2786547" cy="1451553"/>
          </a:xfrm>
          <a:effectLst/>
        </p:grpSpPr>
        <p:cxnSp>
          <p:nvCxnSpPr>
            <p:cNvPr id="138268" name="Straight Connector 88"/>
            <p:cNvCxnSpPr>
              <a:cxnSpLocks noChangeShapeType="1"/>
            </p:cNvCxnSpPr>
            <p:nvPr/>
          </p:nvCxnSpPr>
          <p:spPr bwMode="auto">
            <a:xfrm rot="5400000" flipH="1" flipV="1">
              <a:off x="2111356" y="3208333"/>
              <a:ext cx="857254" cy="714382"/>
            </a:xfrm>
            <a:prstGeom prst="line">
              <a:avLst/>
            </a:prstGeom>
            <a:noFill/>
            <a:ln w="9525" algn="ctr">
              <a:solidFill>
                <a:schemeClr val="tx1"/>
              </a:solidFill>
              <a:prstDash val="dash"/>
              <a:miter lim="800000"/>
              <a:headEnd/>
              <a:tailEnd/>
            </a:ln>
          </p:spPr>
        </p:cxnSp>
        <p:cxnSp>
          <p:nvCxnSpPr>
            <p:cNvPr id="138269" name="Straight Connector 90"/>
            <p:cNvCxnSpPr>
              <a:cxnSpLocks noChangeShapeType="1"/>
            </p:cNvCxnSpPr>
            <p:nvPr/>
          </p:nvCxnSpPr>
          <p:spPr bwMode="auto">
            <a:xfrm rot="16200000" flipV="1">
              <a:off x="3147205" y="3315490"/>
              <a:ext cx="857256" cy="500066"/>
            </a:xfrm>
            <a:prstGeom prst="line">
              <a:avLst/>
            </a:prstGeom>
            <a:noFill/>
            <a:ln w="9525" algn="ctr">
              <a:solidFill>
                <a:schemeClr val="tx1"/>
              </a:solidFill>
              <a:prstDash val="dash"/>
              <a:miter lim="800000"/>
              <a:headEnd/>
              <a:tailEnd/>
            </a:ln>
          </p:spPr>
        </p:cxnSp>
        <p:grpSp>
          <p:nvGrpSpPr>
            <p:cNvPr id="8" name="Group 85"/>
            <p:cNvGrpSpPr/>
            <p:nvPr/>
          </p:nvGrpSpPr>
          <p:grpSpPr>
            <a:xfrm>
              <a:off x="2182795" y="3989390"/>
              <a:ext cx="1668228" cy="598833"/>
              <a:chOff x="2182795" y="3989390"/>
              <a:chExt cx="1668228" cy="598833"/>
            </a:xfrm>
            <a:effectLst>
              <a:outerShdw blurRad="50800" dist="38100" dir="2700000" algn="tl" rotWithShape="0">
                <a:prstClr val="black">
                  <a:alpha val="40000"/>
                </a:prstClr>
              </a:outerShdw>
            </a:effectLst>
          </p:grpSpPr>
          <p:sp>
            <p:nvSpPr>
              <p:cNvPr id="96"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97" name="Straight Connector 96"/>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98" name="Straight Connector 97"/>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99" name="Straight Connector 98"/>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00" name="TextBox 99"/>
              <p:cNvSpPr txBox="1"/>
              <p:nvPr/>
            </p:nvSpPr>
            <p:spPr>
              <a:xfrm>
                <a:off x="2185920" y="3994152"/>
                <a:ext cx="431608" cy="594071"/>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01" name="TextBox 100"/>
              <p:cNvSpPr txBox="1"/>
              <p:nvPr/>
            </p:nvSpPr>
            <p:spPr>
              <a:xfrm>
                <a:off x="2590735" y="3994152"/>
                <a:ext cx="431608" cy="594071"/>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02" name="TextBox 101"/>
              <p:cNvSpPr txBox="1"/>
              <p:nvPr/>
            </p:nvSpPr>
            <p:spPr>
              <a:xfrm>
                <a:off x="2995551" y="3994152"/>
                <a:ext cx="431608" cy="594071"/>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03" name="TextBox 102"/>
              <p:cNvSpPr txBox="1"/>
              <p:nvPr/>
            </p:nvSpPr>
            <p:spPr>
              <a:xfrm>
                <a:off x="3419415" y="3989390"/>
                <a:ext cx="431608" cy="594071"/>
              </a:xfrm>
              <a:prstGeom prst="rect">
                <a:avLst/>
              </a:prstGeom>
              <a:noFill/>
            </p:spPr>
            <p:txBody>
              <a:bodyPr wrap="none">
                <a:spAutoFit/>
              </a:bodyPr>
              <a:lstStyle/>
              <a:p>
                <a:pPr>
                  <a:defRPr/>
                </a:pPr>
                <a:r>
                  <a:rPr lang="en-US" sz="2900" dirty="0">
                    <a:latin typeface="Arial" panose="020B0604020202020204" pitchFamily="34" charset="0"/>
                  </a:rPr>
                  <a:t>0</a:t>
                </a:r>
              </a:p>
            </p:txBody>
          </p:sp>
        </p:grpSp>
        <p:sp>
          <p:nvSpPr>
            <p:cNvPr id="95" name="TextBox 94"/>
            <p:cNvSpPr txBox="1"/>
            <p:nvPr/>
          </p:nvSpPr>
          <p:spPr>
            <a:xfrm>
              <a:off x="4766299" y="3994870"/>
              <a:ext cx="203040" cy="593578"/>
            </a:xfrm>
            <a:prstGeom prst="rect">
              <a:avLst/>
            </a:prstGeom>
            <a:noFill/>
            <a:effectLst>
              <a:outerShdw blurRad="50800" dist="38100" dir="2700000" algn="tl" rotWithShape="0">
                <a:prstClr val="black">
                  <a:alpha val="40000"/>
                </a:prstClr>
              </a:outerShdw>
            </a:effectLst>
          </p:spPr>
          <p:txBody>
            <a:bodyPr wrap="none">
              <a:spAutoFit/>
            </a:bodyPr>
            <a:lstStyle/>
            <a:p>
              <a:pPr>
                <a:defRPr/>
              </a:pPr>
              <a:endParaRPr lang="en-US" sz="2900" b="1" dirty="0">
                <a:solidFill>
                  <a:srgbClr val="0070C0"/>
                </a:solidFill>
                <a:latin typeface="Arial" panose="020B0604020202020204" pitchFamily="34" charset="0"/>
              </a:endParaRPr>
            </a:p>
          </p:txBody>
        </p:sp>
      </p:grpSp>
      <p:grpSp>
        <p:nvGrpSpPr>
          <p:cNvPr id="9" name="Group 103"/>
          <p:cNvGrpSpPr>
            <a:grpSpLocks/>
          </p:cNvGrpSpPr>
          <p:nvPr/>
        </p:nvGrpSpPr>
        <p:grpSpPr bwMode="auto">
          <a:xfrm>
            <a:off x="4442378" y="2846388"/>
            <a:ext cx="2526747" cy="1316037"/>
            <a:chOff x="2182792" y="3136895"/>
            <a:chExt cx="2786547" cy="1451553"/>
          </a:xfrm>
          <a:effectLst/>
        </p:grpSpPr>
        <p:cxnSp>
          <p:nvCxnSpPr>
            <p:cNvPr id="138264" name="Straight Connector 88"/>
            <p:cNvCxnSpPr>
              <a:cxnSpLocks noChangeShapeType="1"/>
            </p:cNvCxnSpPr>
            <p:nvPr/>
          </p:nvCxnSpPr>
          <p:spPr bwMode="auto">
            <a:xfrm rot="5400000" flipH="1" flipV="1">
              <a:off x="2111356" y="3208333"/>
              <a:ext cx="857254" cy="714382"/>
            </a:xfrm>
            <a:prstGeom prst="line">
              <a:avLst/>
            </a:prstGeom>
            <a:noFill/>
            <a:ln w="9525" algn="ctr">
              <a:solidFill>
                <a:schemeClr val="tx1"/>
              </a:solidFill>
              <a:prstDash val="dash"/>
              <a:miter lim="800000"/>
              <a:headEnd/>
              <a:tailEnd/>
            </a:ln>
          </p:spPr>
        </p:cxnSp>
        <p:cxnSp>
          <p:nvCxnSpPr>
            <p:cNvPr id="138265" name="Straight Connector 90"/>
            <p:cNvCxnSpPr>
              <a:cxnSpLocks noChangeShapeType="1"/>
            </p:cNvCxnSpPr>
            <p:nvPr/>
          </p:nvCxnSpPr>
          <p:spPr bwMode="auto">
            <a:xfrm rot="16200000" flipV="1">
              <a:off x="3147205" y="3315490"/>
              <a:ext cx="857256" cy="500066"/>
            </a:xfrm>
            <a:prstGeom prst="line">
              <a:avLst/>
            </a:prstGeom>
            <a:noFill/>
            <a:ln w="9525" algn="ctr">
              <a:solidFill>
                <a:schemeClr val="tx1"/>
              </a:solidFill>
              <a:prstDash val="dash"/>
              <a:miter lim="800000"/>
              <a:headEnd/>
              <a:tailEnd/>
            </a:ln>
          </p:spPr>
        </p:cxnSp>
        <p:grpSp>
          <p:nvGrpSpPr>
            <p:cNvPr id="10" name="Group 85"/>
            <p:cNvGrpSpPr/>
            <p:nvPr/>
          </p:nvGrpSpPr>
          <p:grpSpPr>
            <a:xfrm>
              <a:off x="2182795" y="3989390"/>
              <a:ext cx="1668229" cy="598833"/>
              <a:chOff x="2182795" y="3989390"/>
              <a:chExt cx="1668229" cy="598833"/>
            </a:xfrm>
            <a:effectLst>
              <a:outerShdw blurRad="50800" dist="38100" dir="2700000" algn="tl" rotWithShape="0">
                <a:prstClr val="black">
                  <a:alpha val="40000"/>
                </a:prstClr>
              </a:outerShdw>
            </a:effectLst>
          </p:grpSpPr>
          <p:sp>
            <p:nvSpPr>
              <p:cNvPr id="109"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110" name="Straight Connector 109"/>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12" name="Straight Connector 111"/>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13" name="Straight Connector 112"/>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14" name="TextBox 113"/>
              <p:cNvSpPr txBox="1"/>
              <p:nvPr/>
            </p:nvSpPr>
            <p:spPr>
              <a:xfrm>
                <a:off x="2185825" y="3994152"/>
                <a:ext cx="431702" cy="594071"/>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15" name="TextBox 114"/>
              <p:cNvSpPr txBox="1"/>
              <p:nvPr/>
            </p:nvSpPr>
            <p:spPr>
              <a:xfrm>
                <a:off x="2590639" y="3994152"/>
                <a:ext cx="431702" cy="594071"/>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16" name="TextBox 115"/>
              <p:cNvSpPr txBox="1"/>
              <p:nvPr/>
            </p:nvSpPr>
            <p:spPr>
              <a:xfrm>
                <a:off x="2995455" y="3994152"/>
                <a:ext cx="431702" cy="594071"/>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17" name="TextBox 116"/>
              <p:cNvSpPr txBox="1"/>
              <p:nvPr/>
            </p:nvSpPr>
            <p:spPr>
              <a:xfrm>
                <a:off x="3419322" y="3989390"/>
                <a:ext cx="431702" cy="594071"/>
              </a:xfrm>
              <a:prstGeom prst="rect">
                <a:avLst/>
              </a:prstGeom>
              <a:noFill/>
            </p:spPr>
            <p:txBody>
              <a:bodyPr wrap="none">
                <a:spAutoFit/>
              </a:bodyPr>
              <a:lstStyle/>
              <a:p>
                <a:pPr>
                  <a:defRPr/>
                </a:pPr>
                <a:r>
                  <a:rPr lang="en-US" sz="2900" dirty="0">
                    <a:latin typeface="Arial" panose="020B0604020202020204" pitchFamily="34" charset="0"/>
                  </a:rPr>
                  <a:t>1</a:t>
                </a:r>
              </a:p>
            </p:txBody>
          </p:sp>
        </p:grpSp>
        <p:sp>
          <p:nvSpPr>
            <p:cNvPr id="108" name="TextBox 107"/>
            <p:cNvSpPr txBox="1"/>
            <p:nvPr/>
          </p:nvSpPr>
          <p:spPr>
            <a:xfrm>
              <a:off x="4766255" y="3994870"/>
              <a:ext cx="203084" cy="593578"/>
            </a:xfrm>
            <a:prstGeom prst="rect">
              <a:avLst/>
            </a:prstGeom>
            <a:noFill/>
            <a:effectLst>
              <a:outerShdw blurRad="50800" dist="38100" dir="2700000" algn="tl" rotWithShape="0">
                <a:prstClr val="black">
                  <a:alpha val="40000"/>
                </a:prstClr>
              </a:outerShdw>
            </a:effectLst>
          </p:spPr>
          <p:txBody>
            <a:bodyPr wrap="none">
              <a:spAutoFit/>
            </a:bodyPr>
            <a:lstStyle/>
            <a:p>
              <a:pPr>
                <a:defRPr/>
              </a:pPr>
              <a:endParaRPr lang="en-US" sz="2900" b="1" dirty="0">
                <a:solidFill>
                  <a:srgbClr val="0070C0"/>
                </a:solidFill>
                <a:latin typeface="Arial" panose="020B0604020202020204" pitchFamily="34" charset="0"/>
              </a:endParaRPr>
            </a:p>
          </p:txBody>
        </p:sp>
      </p:grpSp>
      <p:grpSp>
        <p:nvGrpSpPr>
          <p:cNvPr id="11" name="Group 89"/>
          <p:cNvGrpSpPr>
            <a:grpSpLocks/>
          </p:cNvGrpSpPr>
          <p:nvPr/>
        </p:nvGrpSpPr>
        <p:grpSpPr bwMode="auto">
          <a:xfrm>
            <a:off x="1979613" y="2846388"/>
            <a:ext cx="2527300" cy="1316037"/>
            <a:chOff x="2182792" y="3136895"/>
            <a:chExt cx="2786547" cy="1451789"/>
          </a:xfrm>
          <a:effectLst/>
        </p:grpSpPr>
        <p:cxnSp>
          <p:nvCxnSpPr>
            <p:cNvPr id="138260" name="Straight Connector 88"/>
            <p:cNvCxnSpPr>
              <a:cxnSpLocks noChangeShapeType="1"/>
            </p:cNvCxnSpPr>
            <p:nvPr/>
          </p:nvCxnSpPr>
          <p:spPr bwMode="auto">
            <a:xfrm rot="5400000" flipH="1" flipV="1">
              <a:off x="2111356" y="3208333"/>
              <a:ext cx="857254" cy="714382"/>
            </a:xfrm>
            <a:prstGeom prst="line">
              <a:avLst/>
            </a:prstGeom>
            <a:noFill/>
            <a:ln w="9525" algn="ctr">
              <a:solidFill>
                <a:schemeClr val="tx1"/>
              </a:solidFill>
              <a:prstDash val="dash"/>
              <a:miter lim="800000"/>
              <a:headEnd/>
              <a:tailEnd/>
            </a:ln>
          </p:spPr>
        </p:cxnSp>
        <p:cxnSp>
          <p:nvCxnSpPr>
            <p:cNvPr id="138261" name="Straight Connector 90"/>
            <p:cNvCxnSpPr>
              <a:cxnSpLocks noChangeShapeType="1"/>
            </p:cNvCxnSpPr>
            <p:nvPr/>
          </p:nvCxnSpPr>
          <p:spPr bwMode="auto">
            <a:xfrm rot="16200000" flipV="1">
              <a:off x="3147205" y="3315490"/>
              <a:ext cx="857256" cy="500066"/>
            </a:xfrm>
            <a:prstGeom prst="line">
              <a:avLst/>
            </a:prstGeom>
            <a:noFill/>
            <a:ln w="9525" algn="ctr">
              <a:solidFill>
                <a:schemeClr val="tx1"/>
              </a:solidFill>
              <a:prstDash val="dash"/>
              <a:miter lim="800000"/>
              <a:headEnd/>
              <a:tailEnd/>
            </a:ln>
          </p:spPr>
        </p:cxnSp>
        <p:grpSp>
          <p:nvGrpSpPr>
            <p:cNvPr id="12" name="Group 85"/>
            <p:cNvGrpSpPr/>
            <p:nvPr/>
          </p:nvGrpSpPr>
          <p:grpSpPr>
            <a:xfrm>
              <a:off x="2182795" y="3989389"/>
              <a:ext cx="1668229" cy="598930"/>
              <a:chOff x="2182795" y="3989389"/>
              <a:chExt cx="1668229" cy="598930"/>
            </a:xfrm>
            <a:effectLst>
              <a:outerShdw blurRad="50800" dist="38100" dir="2700000" algn="tl" rotWithShape="0">
                <a:prstClr val="black">
                  <a:alpha val="40000"/>
                </a:prstClr>
              </a:outerShdw>
            </a:effectLst>
          </p:grpSpPr>
          <p:sp>
            <p:nvSpPr>
              <p:cNvPr id="119"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120" name="Straight Connector 119"/>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21" name="Straight Connector 120"/>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22" name="Straight Connector 121"/>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23" name="TextBox 122"/>
              <p:cNvSpPr txBox="1"/>
              <p:nvPr/>
            </p:nvSpPr>
            <p:spPr>
              <a:xfrm>
                <a:off x="2185920" y="3994151"/>
                <a:ext cx="431608" cy="594168"/>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24" name="TextBox 123"/>
              <p:cNvSpPr txBox="1"/>
              <p:nvPr/>
            </p:nvSpPr>
            <p:spPr>
              <a:xfrm>
                <a:off x="2590736" y="3994151"/>
                <a:ext cx="431608" cy="594168"/>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25" name="TextBox 124"/>
              <p:cNvSpPr txBox="1"/>
              <p:nvPr/>
            </p:nvSpPr>
            <p:spPr>
              <a:xfrm>
                <a:off x="2995549" y="3994151"/>
                <a:ext cx="431608" cy="594168"/>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26" name="TextBox 125"/>
              <p:cNvSpPr txBox="1"/>
              <p:nvPr/>
            </p:nvSpPr>
            <p:spPr>
              <a:xfrm>
                <a:off x="3419416" y="3989389"/>
                <a:ext cx="431608" cy="594168"/>
              </a:xfrm>
              <a:prstGeom prst="rect">
                <a:avLst/>
              </a:prstGeom>
              <a:noFill/>
            </p:spPr>
            <p:txBody>
              <a:bodyPr wrap="none">
                <a:spAutoFit/>
              </a:bodyPr>
              <a:lstStyle/>
              <a:p>
                <a:pPr>
                  <a:defRPr/>
                </a:pPr>
                <a:r>
                  <a:rPr lang="en-US" sz="2900" dirty="0">
                    <a:latin typeface="Arial" panose="020B0604020202020204" pitchFamily="34" charset="0"/>
                  </a:rPr>
                  <a:t>1</a:t>
                </a:r>
              </a:p>
            </p:txBody>
          </p:sp>
        </p:grpSp>
        <p:sp>
          <p:nvSpPr>
            <p:cNvPr id="118" name="TextBox 117"/>
            <p:cNvSpPr txBox="1"/>
            <p:nvPr/>
          </p:nvSpPr>
          <p:spPr>
            <a:xfrm>
              <a:off x="4766299" y="3995009"/>
              <a:ext cx="203040" cy="593675"/>
            </a:xfrm>
            <a:prstGeom prst="rect">
              <a:avLst/>
            </a:prstGeom>
            <a:noFill/>
            <a:effectLst>
              <a:outerShdw blurRad="50800" dist="38100" dir="2700000" algn="tl" rotWithShape="0">
                <a:prstClr val="black">
                  <a:alpha val="40000"/>
                </a:prstClr>
              </a:outerShdw>
            </a:effectLst>
          </p:spPr>
          <p:txBody>
            <a:bodyPr wrap="none">
              <a:spAutoFit/>
            </a:bodyPr>
            <a:lstStyle/>
            <a:p>
              <a:pPr>
                <a:defRPr/>
              </a:pPr>
              <a:endParaRPr lang="en-US" sz="2900" b="1" dirty="0">
                <a:solidFill>
                  <a:srgbClr val="0070C0"/>
                </a:solidFill>
                <a:latin typeface="Arial" panose="020B0604020202020204" pitchFamily="34" charset="0"/>
              </a:endParaRPr>
            </a:p>
          </p:txBody>
        </p:sp>
      </p:grpSp>
      <p:sp>
        <p:nvSpPr>
          <p:cNvPr id="5" name="TextBox 87">
            <a:extLst>
              <a:ext uri="{FF2B5EF4-FFF2-40B4-BE49-F238E27FC236}">
                <a16:creationId xmlns:a16="http://schemas.microsoft.com/office/drawing/2014/main" id="{6FB318E7-A397-25D8-64B4-99EEB02B7E29}"/>
              </a:ext>
            </a:extLst>
          </p:cNvPr>
          <p:cNvSpPr txBox="1">
            <a:spLocks noChangeArrowheads="1"/>
          </p:cNvSpPr>
          <p:nvPr/>
        </p:nvSpPr>
        <p:spPr bwMode="auto">
          <a:xfrm>
            <a:off x="908678" y="5192396"/>
            <a:ext cx="6807148" cy="945530"/>
          </a:xfrm>
          <a:prstGeom prst="rect">
            <a:avLst/>
          </a:prstGeom>
          <a:noFill/>
          <a:ln w="76200">
            <a:solidFill>
              <a:srgbClr val="FF7C80"/>
            </a:solidFill>
            <a:miter lim="800000"/>
            <a:headEnd/>
            <a:tailEnd/>
          </a:ln>
        </p:spPr>
        <p:txBody>
          <a:bodyPr wrap="none" lIns="82945" tIns="41473" rIns="82945" bIns="41473">
            <a:spAutoFit/>
          </a:bodyPr>
          <a:lstStyle/>
          <a:p>
            <a:pPr algn="l">
              <a:defRPr/>
            </a:pPr>
            <a:r>
              <a:rPr lang="en-US" sz="2800" dirty="0">
                <a:solidFill>
                  <a:srgbClr val="FFFF00"/>
                </a:solidFill>
                <a:latin typeface="Arial" panose="020B0604020202020204" pitchFamily="34" charset="0"/>
                <a:cs typeface="Arial" panose="020B0604020202020204" pitchFamily="34" charset="0"/>
              </a:rPr>
              <a:t>Move the empty slot via sequence of </a:t>
            </a:r>
          </a:p>
          <a:p>
            <a:pPr algn="l">
              <a:defRPr/>
            </a:pPr>
            <a:r>
              <a:rPr lang="en-US" sz="2800" dirty="0">
                <a:solidFill>
                  <a:srgbClr val="FFFF00"/>
                </a:solidFill>
                <a:latin typeface="Arial" panose="020B0604020202020204" pitchFamily="34" charset="0"/>
                <a:cs typeface="Arial" panose="020B0604020202020204" pitchFamily="34" charset="0"/>
              </a:rPr>
              <a:t>displacements into the </a:t>
            </a:r>
            <a:r>
              <a:rPr lang="en-US" sz="2800" i="1" dirty="0">
                <a:solidFill>
                  <a:srgbClr val="FFFF00"/>
                </a:solidFill>
                <a:latin typeface="Arial" panose="020B0604020202020204" pitchFamily="34" charset="0"/>
                <a:cs typeface="Arial" panose="020B0604020202020204" pitchFamily="34" charset="0"/>
              </a:rPr>
              <a:t>hop-range</a:t>
            </a:r>
            <a:r>
              <a:rPr lang="en-US" sz="2800" dirty="0">
                <a:solidFill>
                  <a:srgbClr val="FFFF00"/>
                </a:solidFill>
                <a:latin typeface="Arial" panose="020B0604020202020204" pitchFamily="34" charset="0"/>
                <a:cs typeface="Arial" panose="020B0604020202020204" pitchFamily="34" charset="0"/>
              </a:rPr>
              <a:t> of </a:t>
            </a:r>
            <a:r>
              <a:rPr lang="en-US" sz="2800" i="1" dirty="0">
                <a:solidFill>
                  <a:schemeClr val="bg1"/>
                </a:solidFill>
                <a:latin typeface="Arial" panose="020B0604020202020204" pitchFamily="34" charset="0"/>
                <a:cs typeface="Arial" panose="020B0604020202020204" pitchFamily="34" charset="0"/>
              </a:rPr>
              <a:t>h(x)</a:t>
            </a:r>
            <a:r>
              <a:rPr lang="en-US" sz="2800" dirty="0">
                <a:solidFill>
                  <a:srgbClr val="FFFF00"/>
                </a:solidFill>
                <a:latin typeface="Arial" panose="020B0604020202020204" pitchFamily="34" charset="0"/>
                <a:cs typeface="Arial" panose="020B060402020202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3.49614E-6 -1.43998E-6 L 0.52324 -0.00168 " pathEditMode="relative" rAng="0" ptsTypes="AA">
                                      <p:cBhvr>
                                        <p:cTn id="10" dur="2000" fill="hold"/>
                                        <p:tgtEl>
                                          <p:spTgt spid="4"/>
                                        </p:tgtEl>
                                        <p:attrNameLst>
                                          <p:attrName>ppt_x</p:attrName>
                                          <p:attrName>ppt_y</p:attrName>
                                        </p:attrNameLst>
                                      </p:cBhvr>
                                      <p:rCtr x="26200" y="-100"/>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63 0.00042 C -0.02821 -0.02564 -0.05672 -0.0515 -0.075 -0.05129 C -0.09343 -0.05066 -0.10446 -0.00546 -0.11013 0.00379 " pathEditMode="relative" rAng="0" ptsTypes="aaA">
                                      <p:cBhvr>
                                        <p:cTn id="18" dur="2000" fill="hold"/>
                                        <p:tgtEl>
                                          <p:spTgt spid="74"/>
                                        </p:tgtEl>
                                        <p:attrNameLst>
                                          <p:attrName>ppt_x</p:attrName>
                                          <p:attrName>ppt_y</p:attrName>
                                        </p:attrNameLst>
                                      </p:cBhvr>
                                      <p:rCtr x="-5500" y="-2400"/>
                                    </p:animMotion>
                                  </p:childTnLst>
                                </p:cTn>
                              </p:par>
                              <p:par>
                                <p:cTn id="19" presetID="0" presetClass="path" presetSubtype="0" accel="50000" decel="50000" fill="hold" grpId="0" nodeType="withEffect">
                                  <p:stCondLst>
                                    <p:cond delay="0"/>
                                  </p:stCondLst>
                                  <p:childTnLst>
                                    <p:animMotion origin="layout" path="M 0.01135 0.01492 C 0.02978 0.03637 0.04821 0.05823 0.06602 0.05676 C 0.08351 0.05571 0.10903 0.0164 0.11785 0.00841 " pathEditMode="relative" rAng="0" ptsTypes="aaA">
                                      <p:cBhvr>
                                        <p:cTn id="20" dur="2000" fill="hold"/>
                                        <p:tgtEl>
                                          <p:spTgt spid="86"/>
                                        </p:tgtEl>
                                        <p:attrNameLst>
                                          <p:attrName>ppt_x</p:attrName>
                                          <p:attrName>ppt_y</p:attrName>
                                        </p:attrNameLst>
                                      </p:cBhvr>
                                      <p:rCtr x="5300" y="1800"/>
                                    </p:animMotion>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1" nodeType="clickEffect">
                                  <p:stCondLst>
                                    <p:cond delay="0"/>
                                  </p:stCondLst>
                                  <p:childTnLst>
                                    <p:animMotion origin="layout" path="M -0.11013 0.00379 C -0.12809 -0.03342 -0.14558 -0.07021 -0.16591 -0.07063 C -0.18639 -0.07084 -0.22168 -0.01051 -0.23224 0.00106 " pathEditMode="relative" rAng="0" ptsTypes="aaA">
                                      <p:cBhvr>
                                        <p:cTn id="28" dur="2000" fill="hold"/>
                                        <p:tgtEl>
                                          <p:spTgt spid="74"/>
                                        </p:tgtEl>
                                        <p:attrNameLst>
                                          <p:attrName>ppt_x</p:attrName>
                                          <p:attrName>ppt_y</p:attrName>
                                        </p:attrNameLst>
                                      </p:cBhvr>
                                      <p:rCtr x="-6100" y="-3700"/>
                                    </p:animMotion>
                                  </p:childTnLst>
                                </p:cTn>
                              </p:par>
                              <p:par>
                                <p:cTn id="29" presetID="0" presetClass="path" presetSubtype="0" accel="50000" decel="50000" fill="hold" grpId="0" nodeType="withEffect">
                                  <p:stCondLst>
                                    <p:cond delay="0"/>
                                  </p:stCondLst>
                                  <p:childTnLst>
                                    <p:animMotion origin="layout" path="M 0.00977 0.01219 C 0.02931 0.03636 0.04948 0.06138 0.06838 0.06054 C 0.0876 0.06033 0.11439 0.01892 0.12416 0.01135 " pathEditMode="relative" rAng="0" ptsTypes="aaA">
                                      <p:cBhvr>
                                        <p:cTn id="30" dur="2000" fill="hold"/>
                                        <p:tgtEl>
                                          <p:spTgt spid="77"/>
                                        </p:tgtEl>
                                        <p:attrNameLst>
                                          <p:attrName>ppt_x</p:attrName>
                                          <p:attrName>ppt_y</p:attrName>
                                        </p:attrNameLst>
                                      </p:cBhvr>
                                      <p:rCtr x="5700" y="2400"/>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4.9031E-6 -6.07526E-7 C 0.01529 0.02985 0.03167 0.06012 0.05153 0.0618 C 0.07169 0.06391 0.09548 0.03574 0.11975 0.00841 " pathEditMode="relative" rAng="0" ptsTypes="aaA">
                                      <p:cBhvr>
                                        <p:cTn id="34" dur="2000" fill="hold"/>
                                        <p:tgtEl>
                                          <p:spTgt spid="89"/>
                                        </p:tgtEl>
                                        <p:attrNameLst>
                                          <p:attrName>ppt_x</p:attrName>
                                          <p:attrName>ppt_y</p:attrName>
                                        </p:attrNameLst>
                                      </p:cBhvr>
                                      <p:rCtr x="6000" y="3200"/>
                                    </p:animMotion>
                                  </p:childTnLst>
                                </p:cTn>
                              </p:par>
                              <p:par>
                                <p:cTn id="35" presetID="0" presetClass="path" presetSubtype="0" accel="50000" decel="50000" fill="hold" grpId="2" nodeType="withEffect">
                                  <p:stCondLst>
                                    <p:cond delay="0"/>
                                  </p:stCondLst>
                                  <p:childTnLst>
                                    <p:animMotion origin="layout" path="M -0.23224 0.00105 C -0.25587 -0.02607 -0.27982 -0.05319 -0.29809 -0.05256 C -0.31653 -0.05235 -0.32945 -0.02481 -0.343 0.00315 " pathEditMode="relative" rAng="-447296" ptsTypes="aaA">
                                      <p:cBhvr>
                                        <p:cTn id="36" dur="2000" fill="hold"/>
                                        <p:tgtEl>
                                          <p:spTgt spid="74"/>
                                        </p:tgtEl>
                                        <p:attrNameLst>
                                          <p:attrName>ppt_x</p:attrName>
                                          <p:attrName>ppt_y</p:attrName>
                                        </p:attrNameLst>
                                      </p:cBhvr>
                                      <p:rCtr x="-5800" y="-240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24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4" grpId="2" animBg="1"/>
      <p:bldP spid="10249" grpId="0"/>
      <p:bldP spid="77" grpId="0"/>
      <p:bldP spid="86" grpId="0"/>
      <p:bldP spid="89"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dirty="0"/>
              <a:t>Hopscotch Hashing</a:t>
            </a:r>
          </a:p>
        </p:txBody>
      </p:sp>
      <p:sp>
        <p:nvSpPr>
          <p:cNvPr id="2" name="TextBox 1">
            <a:extLst>
              <a:ext uri="{FF2B5EF4-FFF2-40B4-BE49-F238E27FC236}">
                <a16:creationId xmlns:a16="http://schemas.microsoft.com/office/drawing/2014/main" id="{A11F946D-869E-D2A6-EE68-97B849E7F2C9}"/>
              </a:ext>
            </a:extLst>
          </p:cNvPr>
          <p:cNvSpPr txBox="1"/>
          <p:nvPr/>
        </p:nvSpPr>
        <p:spPr bwMode="auto">
          <a:xfrm>
            <a:off x="977405" y="1960670"/>
            <a:ext cx="7724348" cy="892552"/>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chemeClr val="bg1"/>
                </a:solidFill>
                <a:latin typeface="Consolas" panose="020B0609020204030204" pitchFamily="49" charset="0"/>
                <a:cs typeface="Courier New" panose="02070309020205020404" pitchFamily="49" charset="0"/>
              </a:rPr>
              <a:t>contains</a:t>
            </a:r>
          </a:p>
          <a:p>
            <a:pPr lvl="1" algn="l" eaLnBrk="1" hangingPunct="1"/>
            <a:r>
              <a:rPr lang="en-US" sz="2400" dirty="0">
                <a:solidFill>
                  <a:srgbClr val="FFFF00"/>
                </a:solidFill>
              </a:rPr>
              <a:t>wait-free, just look in neighborhood</a:t>
            </a:r>
            <a:endParaRPr lang="en-US" sz="2400" i="1" dirty="0">
              <a:solidFill>
                <a:srgbClr val="FFFF00"/>
              </a:solidFill>
            </a:endParaRPr>
          </a:p>
        </p:txBody>
      </p:sp>
      <p:sp>
        <p:nvSpPr>
          <p:cNvPr id="3" name="TextBox 2">
            <a:extLst>
              <a:ext uri="{FF2B5EF4-FFF2-40B4-BE49-F238E27FC236}">
                <a16:creationId xmlns:a16="http://schemas.microsoft.com/office/drawing/2014/main" id="{3D193D9A-D78C-46B5-D2CD-4C954A7BDD47}"/>
              </a:ext>
            </a:extLst>
          </p:cNvPr>
          <p:cNvSpPr txBox="1"/>
          <p:nvPr/>
        </p:nvSpPr>
        <p:spPr bwMode="auto">
          <a:xfrm>
            <a:off x="977405" y="4337150"/>
            <a:ext cx="6371553" cy="1631216"/>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chemeClr val="bg1"/>
                </a:solidFill>
                <a:latin typeface="Consolas" panose="020B0609020204030204" pitchFamily="49" charset="0"/>
                <a:cs typeface="Courier New" panose="02070309020205020404" pitchFamily="49" charset="0"/>
                <a:sym typeface="Wingdings" pitchFamily="2" charset="2"/>
              </a:rPr>
              <a:t>resize</a:t>
            </a:r>
          </a:p>
          <a:p>
            <a:pPr lvl="1" algn="l" eaLnBrk="1" hangingPunct="1"/>
            <a:r>
              <a:rPr lang="en-US" sz="2400" dirty="0">
                <a:solidFill>
                  <a:srgbClr val="FFFF00"/>
                </a:solidFill>
                <a:sym typeface="Wingdings" pitchFamily="2" charset="2"/>
              </a:rPr>
              <a:t>neighborhood full less likely as </a:t>
            </a:r>
            <a:r>
              <a:rPr lang="en-US" sz="2400" i="1" dirty="0">
                <a:solidFill>
                  <a:schemeClr val="bg1"/>
                </a:solidFill>
                <a:sym typeface="Wingdings" pitchFamily="2" charset="2"/>
              </a:rPr>
              <a:t>H  log n</a:t>
            </a:r>
          </a:p>
          <a:p>
            <a:pPr lvl="1" algn="l" eaLnBrk="1" hangingPunct="1"/>
            <a:r>
              <a:rPr lang="en-US" sz="2400" dirty="0">
                <a:solidFill>
                  <a:srgbClr val="FFFF00"/>
                </a:solidFill>
                <a:sym typeface="Wingdings" pitchFamily="2" charset="2"/>
              </a:rPr>
              <a:t>one word </a:t>
            </a:r>
            <a:r>
              <a:rPr lang="en-US" sz="2400" dirty="0">
                <a:solidFill>
                  <a:srgbClr val="FFFF00"/>
                </a:solidFill>
              </a:rPr>
              <a:t>hop-info bitmap, or use smaller </a:t>
            </a:r>
            <a:r>
              <a:rPr lang="en-US" sz="2400" i="1" dirty="0">
                <a:solidFill>
                  <a:schemeClr val="bg1"/>
                </a:solidFill>
              </a:rPr>
              <a:t>H</a:t>
            </a:r>
            <a:r>
              <a:rPr lang="en-US" sz="2400" dirty="0">
                <a:solidFill>
                  <a:srgbClr val="FFFF00"/>
                </a:solidFill>
              </a:rPr>
              <a:t> and default to linear probing of bucket</a:t>
            </a:r>
          </a:p>
        </p:txBody>
      </p:sp>
      <p:sp>
        <p:nvSpPr>
          <p:cNvPr id="4" name="TextBox 3">
            <a:extLst>
              <a:ext uri="{FF2B5EF4-FFF2-40B4-BE49-F238E27FC236}">
                <a16:creationId xmlns:a16="http://schemas.microsoft.com/office/drawing/2014/main" id="{FFC36EF1-08AF-83A6-51F2-04BB6B982453}"/>
              </a:ext>
            </a:extLst>
          </p:cNvPr>
          <p:cNvSpPr txBox="1"/>
          <p:nvPr/>
        </p:nvSpPr>
        <p:spPr bwMode="auto">
          <a:xfrm>
            <a:off x="977405" y="3148910"/>
            <a:ext cx="6718041" cy="892552"/>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chemeClr val="bg1"/>
                </a:solidFill>
                <a:latin typeface="Consolas" panose="020B0609020204030204" pitchFamily="49" charset="0"/>
                <a:cs typeface="Courier New" panose="02070309020205020404" pitchFamily="49" charset="0"/>
              </a:rPr>
              <a:t>add</a:t>
            </a:r>
          </a:p>
          <a:p>
            <a:pPr lvl="1" algn="l" eaLnBrk="1" hangingPunct="1"/>
            <a:r>
              <a:rPr lang="en-US" sz="2400" dirty="0">
                <a:solidFill>
                  <a:srgbClr val="FFFF00"/>
                </a:solidFill>
              </a:rPr>
              <a:t>Expected distance same as in linear probing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670560" y="441960"/>
            <a:ext cx="7772400" cy="1143000"/>
          </a:xfrm>
        </p:spPr>
        <p:txBody>
          <a:bodyPr/>
          <a:lstStyle/>
          <a:p>
            <a:pPr eaLnBrk="1" hangingPunct="1"/>
            <a:r>
              <a:rPr lang="en-US" dirty="0"/>
              <a:t>Advantages</a:t>
            </a:r>
          </a:p>
        </p:txBody>
      </p:sp>
      <p:sp>
        <p:nvSpPr>
          <p:cNvPr id="4" name="TextBox 3">
            <a:extLst>
              <a:ext uri="{FF2B5EF4-FFF2-40B4-BE49-F238E27FC236}">
                <a16:creationId xmlns:a16="http://schemas.microsoft.com/office/drawing/2014/main" id="{97E67858-F04D-D1FF-8DCC-73C764B9DD9C}"/>
              </a:ext>
            </a:extLst>
          </p:cNvPr>
          <p:cNvSpPr txBox="1"/>
          <p:nvPr/>
        </p:nvSpPr>
        <p:spPr bwMode="auto">
          <a:xfrm>
            <a:off x="864071" y="2129096"/>
            <a:ext cx="564092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Good locality and cache behavior </a:t>
            </a:r>
          </a:p>
        </p:txBody>
      </p:sp>
      <p:sp>
        <p:nvSpPr>
          <p:cNvPr id="5" name="TextBox 4">
            <a:extLst>
              <a:ext uri="{FF2B5EF4-FFF2-40B4-BE49-F238E27FC236}">
                <a16:creationId xmlns:a16="http://schemas.microsoft.com/office/drawing/2014/main" id="{7BCAEBD2-6E88-63A1-BFCA-85B59DD772F4}"/>
              </a:ext>
            </a:extLst>
          </p:cNvPr>
          <p:cNvSpPr txBox="1"/>
          <p:nvPr/>
        </p:nvSpPr>
        <p:spPr bwMode="auto">
          <a:xfrm>
            <a:off x="864071" y="3858372"/>
            <a:ext cx="661514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sym typeface="Wingdings" pitchFamily="2" charset="2"/>
              </a:rPr>
              <a:t>Move cost to </a:t>
            </a:r>
            <a:r>
              <a:rPr lang="en-US" sz="2800" dirty="0">
                <a:solidFill>
                  <a:schemeClr val="bg1"/>
                </a:solidFill>
                <a:latin typeface="Consolas" panose="020B0609020204030204" pitchFamily="49" charset="0"/>
                <a:cs typeface="Courier New" pitchFamily="49" charset="0"/>
              </a:rPr>
              <a:t>add() </a:t>
            </a:r>
            <a:r>
              <a:rPr lang="en-US" sz="2800" dirty="0">
                <a:solidFill>
                  <a:srgbClr val="FFFF00"/>
                </a:solidFill>
                <a:sym typeface="Wingdings" pitchFamily="2" charset="2"/>
              </a:rPr>
              <a:t>from </a:t>
            </a:r>
            <a:r>
              <a:rPr lang="en-US" sz="2800" dirty="0">
                <a:solidFill>
                  <a:schemeClr val="bg1"/>
                </a:solidFill>
                <a:latin typeface="Consolas" panose="020B0609020204030204" pitchFamily="49" charset="0"/>
                <a:cs typeface="Courier New" pitchFamily="49" charset="0"/>
              </a:rPr>
              <a:t>contains(x)</a:t>
            </a:r>
            <a:endParaRPr lang="en-US" sz="2800" dirty="0">
              <a:solidFill>
                <a:schemeClr val="bg1"/>
              </a:solidFill>
              <a:sym typeface="Wingdings" pitchFamily="2" charset="2"/>
            </a:endParaRPr>
          </a:p>
        </p:txBody>
      </p:sp>
      <p:sp>
        <p:nvSpPr>
          <p:cNvPr id="6" name="TextBox 3">
            <a:extLst>
              <a:ext uri="{FF2B5EF4-FFF2-40B4-BE49-F238E27FC236}">
                <a16:creationId xmlns:a16="http://schemas.microsoft.com/office/drawing/2014/main" id="{7540B38E-A959-E419-5672-C47E215A9B18}"/>
              </a:ext>
            </a:extLst>
          </p:cNvPr>
          <p:cNvSpPr txBox="1"/>
          <p:nvPr/>
        </p:nvSpPr>
        <p:spPr bwMode="auto">
          <a:xfrm>
            <a:off x="864071" y="2993734"/>
            <a:ext cx="7914112"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As table density (</a:t>
            </a:r>
            <a:r>
              <a:rPr lang="en-US" sz="2800" i="1" dirty="0">
                <a:solidFill>
                  <a:schemeClr val="bg1"/>
                </a:solidFill>
              </a:rPr>
              <a:t>M/N</a:t>
            </a:r>
            <a:r>
              <a:rPr lang="en-US" sz="2800" dirty="0">
                <a:solidFill>
                  <a:srgbClr val="FFFF00"/>
                </a:solidFill>
              </a:rPr>
              <a:t>) increases </a:t>
            </a:r>
            <a:r>
              <a:rPr lang="en-US" sz="2800" dirty="0">
                <a:solidFill>
                  <a:srgbClr val="FFFF00"/>
                </a:solidFill>
                <a:sym typeface="Wingdings" pitchFamily="2" charset="2"/>
              </a:rPr>
              <a:t> less resizing</a:t>
            </a:r>
          </a:p>
        </p:txBody>
      </p:sp>
      <p:sp>
        <p:nvSpPr>
          <p:cNvPr id="7" name="TextBox 6">
            <a:extLst>
              <a:ext uri="{FF2B5EF4-FFF2-40B4-BE49-F238E27FC236}">
                <a16:creationId xmlns:a16="http://schemas.microsoft.com/office/drawing/2014/main" id="{F32567AA-78FF-1C64-638D-E1A52240183E}"/>
              </a:ext>
            </a:extLst>
          </p:cNvPr>
          <p:cNvSpPr txBox="1"/>
          <p:nvPr/>
        </p:nvSpPr>
        <p:spPr bwMode="auto">
          <a:xfrm>
            <a:off x="864071" y="4723010"/>
            <a:ext cx="326520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sym typeface="Wingdings" pitchFamily="2" charset="2"/>
              </a:rPr>
              <a:t>Easy to parallelize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88950" y="463550"/>
            <a:ext cx="8035925" cy="884238"/>
          </a:xfrm>
        </p:spPr>
        <p:txBody>
          <a:bodyPr/>
          <a:lstStyle/>
          <a:p>
            <a:pPr eaLnBrk="1" hangingPunct="1"/>
            <a:r>
              <a:rPr lang="en-US" dirty="0"/>
              <a:t>Recall: Concurrent Chained  Hashing</a:t>
            </a:r>
          </a:p>
        </p:txBody>
      </p:sp>
      <p:grpSp>
        <p:nvGrpSpPr>
          <p:cNvPr id="2" name="Group 46"/>
          <p:cNvGrpSpPr>
            <a:grpSpLocks/>
          </p:cNvGrpSpPr>
          <p:nvPr/>
        </p:nvGrpSpPr>
        <p:grpSpPr bwMode="auto">
          <a:xfrm>
            <a:off x="878400" y="3770317"/>
            <a:ext cx="7063200" cy="776589"/>
            <a:chOff x="968346" y="2422515"/>
            <a:chExt cx="7786742" cy="856474"/>
          </a:xfrm>
          <a:effectLst>
            <a:outerShdw blurRad="50800" dist="38100" dir="2700000" algn="tl" rotWithShape="0">
              <a:prstClr val="black">
                <a:alpha val="40000"/>
              </a:prstClr>
            </a:outerShdw>
          </a:effectLst>
        </p:grpSpPr>
        <p:grpSp>
          <p:nvGrpSpPr>
            <p:cNvPr id="3" name="Group 4"/>
            <p:cNvGrpSpPr>
              <a:grpSpLocks/>
            </p:cNvGrpSpPr>
            <p:nvPr/>
          </p:nvGrpSpPr>
          <p:grpSpPr bwMode="auto">
            <a:xfrm>
              <a:off x="968346" y="2422515"/>
              <a:ext cx="7786742" cy="500861"/>
              <a:chOff x="968346" y="2422515"/>
              <a:chExt cx="7786742" cy="500861"/>
            </a:xfrm>
          </p:grpSpPr>
          <p:sp>
            <p:nvSpPr>
              <p:cNvPr id="7214"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7215"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7216"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7217"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7218"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7219"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7220"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7221"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7222"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7223"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7224"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7225"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7226"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7227"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7228"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7229"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7230"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7231"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7232"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7233"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7194"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7195"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7196"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7197"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7198"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7199"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7200"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7201"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7202"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7203"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7204"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7205"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7206"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7207"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7208"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7209"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7210"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7211"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7212"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7213"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7172" name="Rectangle 47"/>
          <p:cNvSpPr>
            <a:spLocks noChangeArrowheads="1"/>
          </p:cNvSpPr>
          <p:nvPr/>
        </p:nvSpPr>
        <p:spPr bwMode="auto">
          <a:xfrm>
            <a:off x="1201738" y="3105150"/>
            <a:ext cx="325437" cy="454025"/>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cxnSp>
        <p:nvCxnSpPr>
          <p:cNvPr id="7173" name="Straight Arrow Connector 54"/>
          <p:cNvCxnSpPr>
            <a:cxnSpLocks noChangeShapeType="1"/>
            <a:endCxn id="7172" idx="2"/>
          </p:cNvCxnSpPr>
          <p:nvPr/>
        </p:nvCxnSpPr>
        <p:spPr bwMode="auto">
          <a:xfrm rot="16200000" flipV="1">
            <a:off x="1154113" y="3768725"/>
            <a:ext cx="452438" cy="33337"/>
          </a:xfrm>
          <a:prstGeom prst="curvedConnector3">
            <a:avLst>
              <a:gd name="adj1" fmla="val 50000"/>
            </a:avLst>
          </a:prstGeom>
          <a:noFill/>
          <a:ln w="57150" algn="ctr">
            <a:solidFill>
              <a:schemeClr val="bg1"/>
            </a:solidFill>
            <a:miter lim="800000"/>
            <a:headEnd/>
            <a:tailEnd type="stealth" w="lg" len="lg"/>
          </a:ln>
          <a:effectLst>
            <a:outerShdw blurRad="50800" dist="38100" dir="2700000" algn="tl" rotWithShape="0">
              <a:prstClr val="black">
                <a:alpha val="40000"/>
              </a:prstClr>
            </a:outerShdw>
          </a:effectLst>
        </p:spPr>
      </p:cxnSp>
      <p:sp>
        <p:nvSpPr>
          <p:cNvPr id="7174" name="Rectangle 58"/>
          <p:cNvSpPr>
            <a:spLocks noChangeArrowheads="1"/>
          </p:cNvSpPr>
          <p:nvPr/>
        </p:nvSpPr>
        <p:spPr bwMode="auto">
          <a:xfrm>
            <a:off x="1201738" y="2392363"/>
            <a:ext cx="325437" cy="454025"/>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cxnSp>
        <p:nvCxnSpPr>
          <p:cNvPr id="7175" name="Straight Arrow Connector 54"/>
          <p:cNvCxnSpPr>
            <a:cxnSpLocks noChangeShapeType="1"/>
            <a:endCxn id="7174" idx="2"/>
          </p:cNvCxnSpPr>
          <p:nvPr/>
        </p:nvCxnSpPr>
        <p:spPr bwMode="auto">
          <a:xfrm rot="16200000" flipV="1">
            <a:off x="1137444" y="3072607"/>
            <a:ext cx="452437" cy="0"/>
          </a:xfrm>
          <a:prstGeom prst="curvedConnector3">
            <a:avLst>
              <a:gd name="adj1" fmla="val 50000"/>
            </a:avLst>
          </a:prstGeom>
          <a:noFill/>
          <a:ln w="57150" algn="ctr">
            <a:solidFill>
              <a:schemeClr val="bg1"/>
            </a:solidFill>
            <a:miter lim="800000"/>
            <a:headEnd/>
            <a:tailEnd type="stealth" w="lg" len="lg"/>
          </a:ln>
          <a:effectLst>
            <a:outerShdw blurRad="50800" dist="38100" dir="2700000" algn="tl" rotWithShape="0">
              <a:prstClr val="black">
                <a:alpha val="40000"/>
              </a:prstClr>
            </a:outerShdw>
          </a:effectLst>
        </p:spPr>
      </p:cxnSp>
      <p:sp>
        <p:nvSpPr>
          <p:cNvPr id="7176" name="Rectangle 64"/>
          <p:cNvSpPr>
            <a:spLocks noChangeArrowheads="1"/>
          </p:cNvSpPr>
          <p:nvPr/>
        </p:nvSpPr>
        <p:spPr bwMode="auto">
          <a:xfrm>
            <a:off x="1914525" y="3105150"/>
            <a:ext cx="325438" cy="454025"/>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cxnSp>
        <p:nvCxnSpPr>
          <p:cNvPr id="7177" name="Straight Arrow Connector 54"/>
          <p:cNvCxnSpPr>
            <a:cxnSpLocks noChangeShapeType="1"/>
            <a:endCxn id="7176" idx="2"/>
          </p:cNvCxnSpPr>
          <p:nvPr/>
        </p:nvCxnSpPr>
        <p:spPr bwMode="auto">
          <a:xfrm rot="16200000" flipV="1">
            <a:off x="1866900" y="3768725"/>
            <a:ext cx="452438" cy="33338"/>
          </a:xfrm>
          <a:prstGeom prst="curvedConnector3">
            <a:avLst>
              <a:gd name="adj1" fmla="val 50000"/>
            </a:avLst>
          </a:prstGeom>
          <a:noFill/>
          <a:ln w="57150" algn="ctr">
            <a:solidFill>
              <a:schemeClr val="bg1"/>
            </a:solidFill>
            <a:miter lim="800000"/>
            <a:headEnd/>
            <a:tailEnd type="stealth" w="lg" len="lg"/>
          </a:ln>
          <a:effectLst>
            <a:outerShdw blurRad="50800" dist="38100" dir="2700000" algn="tl" rotWithShape="0">
              <a:prstClr val="black">
                <a:alpha val="40000"/>
              </a:prstClr>
            </a:outerShdw>
          </a:effectLst>
        </p:spPr>
      </p:cxnSp>
      <p:sp>
        <p:nvSpPr>
          <p:cNvPr id="7178" name="Rectangle 68"/>
          <p:cNvSpPr>
            <a:spLocks noChangeArrowheads="1"/>
          </p:cNvSpPr>
          <p:nvPr/>
        </p:nvSpPr>
        <p:spPr bwMode="auto">
          <a:xfrm>
            <a:off x="3340100" y="3105150"/>
            <a:ext cx="325438" cy="454025"/>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cxnSp>
        <p:nvCxnSpPr>
          <p:cNvPr id="7179" name="Straight Arrow Connector 54"/>
          <p:cNvCxnSpPr>
            <a:cxnSpLocks noChangeShapeType="1"/>
            <a:endCxn id="7178" idx="2"/>
          </p:cNvCxnSpPr>
          <p:nvPr/>
        </p:nvCxnSpPr>
        <p:spPr bwMode="auto">
          <a:xfrm rot="16200000" flipV="1">
            <a:off x="3292475" y="3768725"/>
            <a:ext cx="452438" cy="33338"/>
          </a:xfrm>
          <a:prstGeom prst="curvedConnector3">
            <a:avLst>
              <a:gd name="adj1" fmla="val 50000"/>
            </a:avLst>
          </a:prstGeom>
          <a:noFill/>
          <a:ln w="57150" algn="ctr">
            <a:solidFill>
              <a:schemeClr val="bg1"/>
            </a:solidFill>
            <a:miter lim="800000"/>
            <a:headEnd/>
            <a:tailEnd type="stealth" w="lg" len="lg"/>
          </a:ln>
          <a:effectLst>
            <a:outerShdw blurRad="50800" dist="38100" dir="2700000" algn="tl" rotWithShape="0">
              <a:prstClr val="black">
                <a:alpha val="40000"/>
              </a:prstClr>
            </a:outerShdw>
          </a:effectLst>
        </p:spPr>
      </p:cxnSp>
      <p:sp>
        <p:nvSpPr>
          <p:cNvPr id="7180" name="Rectangle 72"/>
          <p:cNvSpPr>
            <a:spLocks noChangeArrowheads="1"/>
          </p:cNvSpPr>
          <p:nvPr/>
        </p:nvSpPr>
        <p:spPr bwMode="auto">
          <a:xfrm>
            <a:off x="5091113" y="3105150"/>
            <a:ext cx="323850" cy="454025"/>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cxnSp>
        <p:nvCxnSpPr>
          <p:cNvPr id="7181" name="Straight Arrow Connector 54"/>
          <p:cNvCxnSpPr>
            <a:cxnSpLocks noChangeShapeType="1"/>
            <a:endCxn id="7180" idx="2"/>
          </p:cNvCxnSpPr>
          <p:nvPr/>
        </p:nvCxnSpPr>
        <p:spPr bwMode="auto">
          <a:xfrm rot="16200000" flipV="1">
            <a:off x="5042694" y="3769519"/>
            <a:ext cx="452438" cy="31750"/>
          </a:xfrm>
          <a:prstGeom prst="curvedConnector3">
            <a:avLst>
              <a:gd name="adj1" fmla="val 50000"/>
            </a:avLst>
          </a:prstGeom>
          <a:noFill/>
          <a:ln w="57150" algn="ctr">
            <a:solidFill>
              <a:schemeClr val="bg1"/>
            </a:solidFill>
            <a:miter lim="800000"/>
            <a:headEnd/>
            <a:tailEnd type="stealth" w="lg" len="lg"/>
          </a:ln>
          <a:effectLst>
            <a:outerShdw blurRad="50800" dist="38100" dir="2700000" algn="tl" rotWithShape="0">
              <a:prstClr val="black">
                <a:alpha val="40000"/>
              </a:prstClr>
            </a:outerShdw>
          </a:effectLst>
        </p:spPr>
      </p:cxnSp>
      <p:sp>
        <p:nvSpPr>
          <p:cNvPr id="7182" name="Rectangle 74"/>
          <p:cNvSpPr>
            <a:spLocks noChangeArrowheads="1"/>
          </p:cNvSpPr>
          <p:nvPr/>
        </p:nvSpPr>
        <p:spPr bwMode="auto">
          <a:xfrm>
            <a:off x="5091113" y="2392363"/>
            <a:ext cx="323850" cy="454025"/>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cxnSp>
        <p:nvCxnSpPr>
          <p:cNvPr id="7183" name="Straight Arrow Connector 54"/>
          <p:cNvCxnSpPr>
            <a:cxnSpLocks noChangeShapeType="1"/>
            <a:endCxn id="7182" idx="2"/>
          </p:cNvCxnSpPr>
          <p:nvPr/>
        </p:nvCxnSpPr>
        <p:spPr bwMode="auto">
          <a:xfrm rot="16200000" flipV="1">
            <a:off x="5026819" y="3072607"/>
            <a:ext cx="452437" cy="0"/>
          </a:xfrm>
          <a:prstGeom prst="curvedConnector3">
            <a:avLst>
              <a:gd name="adj1" fmla="val 50000"/>
            </a:avLst>
          </a:prstGeom>
          <a:noFill/>
          <a:ln w="57150" algn="ctr">
            <a:solidFill>
              <a:schemeClr val="bg1"/>
            </a:solidFill>
            <a:miter lim="800000"/>
            <a:headEnd/>
            <a:tailEnd type="stealth" w="lg" len="lg"/>
          </a:ln>
          <a:effectLst>
            <a:outerShdw blurRad="50800" dist="38100" dir="2700000" algn="tl" rotWithShape="0">
              <a:prstClr val="black">
                <a:alpha val="40000"/>
              </a:prstClr>
            </a:outerShdw>
          </a:effectLst>
        </p:spPr>
      </p:cxnSp>
      <p:sp>
        <p:nvSpPr>
          <p:cNvPr id="7184" name="Rectangle 76"/>
          <p:cNvSpPr>
            <a:spLocks noChangeArrowheads="1"/>
          </p:cNvSpPr>
          <p:nvPr/>
        </p:nvSpPr>
        <p:spPr bwMode="auto">
          <a:xfrm>
            <a:off x="5091113" y="1679575"/>
            <a:ext cx="323850" cy="454025"/>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cxnSp>
        <p:nvCxnSpPr>
          <p:cNvPr id="7185" name="Straight Arrow Connector 54"/>
          <p:cNvCxnSpPr>
            <a:cxnSpLocks noChangeShapeType="1"/>
            <a:endCxn id="7184" idx="2"/>
          </p:cNvCxnSpPr>
          <p:nvPr/>
        </p:nvCxnSpPr>
        <p:spPr bwMode="auto">
          <a:xfrm rot="16200000" flipV="1">
            <a:off x="5026819" y="2359819"/>
            <a:ext cx="452438" cy="0"/>
          </a:xfrm>
          <a:prstGeom prst="curvedConnector3">
            <a:avLst>
              <a:gd name="adj1" fmla="val 50000"/>
            </a:avLst>
          </a:prstGeom>
          <a:noFill/>
          <a:ln w="57150" algn="ctr">
            <a:solidFill>
              <a:schemeClr val="bg1"/>
            </a:solidFill>
            <a:miter lim="800000"/>
            <a:headEnd/>
            <a:tailEnd type="stealth" w="lg" len="lg"/>
          </a:ln>
          <a:effectLst>
            <a:outerShdw blurRad="50800" dist="38100" dir="2700000" algn="tl" rotWithShape="0">
              <a:prstClr val="black">
                <a:alpha val="40000"/>
              </a:prstClr>
            </a:outerShdw>
          </a:effectLst>
        </p:spPr>
      </p:cxnSp>
      <p:sp>
        <p:nvSpPr>
          <p:cNvPr id="7186" name="Rectangle 82"/>
          <p:cNvSpPr>
            <a:spLocks noChangeArrowheads="1"/>
          </p:cNvSpPr>
          <p:nvPr/>
        </p:nvSpPr>
        <p:spPr bwMode="auto">
          <a:xfrm>
            <a:off x="6516688" y="3105150"/>
            <a:ext cx="323850" cy="454025"/>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cxnSp>
        <p:nvCxnSpPr>
          <p:cNvPr id="7187" name="Straight Arrow Connector 54"/>
          <p:cNvCxnSpPr>
            <a:cxnSpLocks noChangeShapeType="1"/>
            <a:endCxn id="7186" idx="2"/>
          </p:cNvCxnSpPr>
          <p:nvPr/>
        </p:nvCxnSpPr>
        <p:spPr bwMode="auto">
          <a:xfrm rot="16200000" flipV="1">
            <a:off x="6452394" y="3785394"/>
            <a:ext cx="452438" cy="0"/>
          </a:xfrm>
          <a:prstGeom prst="curvedConnector3">
            <a:avLst>
              <a:gd name="adj1" fmla="val 50000"/>
            </a:avLst>
          </a:prstGeom>
          <a:noFill/>
          <a:ln w="57150" algn="ctr">
            <a:solidFill>
              <a:schemeClr val="bg1"/>
            </a:solidFill>
            <a:miter lim="800000"/>
            <a:headEnd/>
            <a:tailEnd type="stealth" w="lg" len="lg"/>
          </a:ln>
          <a:effectLst>
            <a:outerShdw blurRad="50800" dist="38100" dir="2700000" algn="tl" rotWithShape="0">
              <a:prstClr val="black">
                <a:alpha val="40000"/>
              </a:prstClr>
            </a:outerShdw>
          </a:effectLst>
        </p:spPr>
      </p:cxnSp>
      <p:cxnSp>
        <p:nvCxnSpPr>
          <p:cNvPr id="143400" name="Straight Connector 141"/>
          <p:cNvCxnSpPr>
            <a:cxnSpLocks noChangeShapeType="1"/>
          </p:cNvCxnSpPr>
          <p:nvPr/>
        </p:nvCxnSpPr>
        <p:spPr bwMode="auto">
          <a:xfrm rot="16200000" flipH="1">
            <a:off x="1830388" y="3471863"/>
            <a:ext cx="1066800" cy="2571750"/>
          </a:xfrm>
          <a:prstGeom prst="line">
            <a:avLst/>
          </a:prstGeom>
          <a:noFill/>
          <a:ln w="22225" algn="ctr">
            <a:solidFill>
              <a:schemeClr val="bg1"/>
            </a:solidFill>
            <a:prstDash val="sysDash"/>
            <a:miter lim="800000"/>
            <a:headEnd/>
            <a:tailEnd/>
          </a:ln>
        </p:spPr>
      </p:cxnSp>
      <p:cxnSp>
        <p:nvCxnSpPr>
          <p:cNvPr id="143401" name="Straight Connector 142"/>
          <p:cNvCxnSpPr>
            <a:cxnSpLocks noChangeShapeType="1"/>
          </p:cNvCxnSpPr>
          <p:nvPr/>
        </p:nvCxnSpPr>
        <p:spPr bwMode="auto">
          <a:xfrm rot="16200000" flipH="1">
            <a:off x="2705894" y="4347369"/>
            <a:ext cx="1066800" cy="820738"/>
          </a:xfrm>
          <a:prstGeom prst="line">
            <a:avLst/>
          </a:prstGeom>
          <a:noFill/>
          <a:ln w="22225" algn="ctr">
            <a:solidFill>
              <a:schemeClr val="bg1"/>
            </a:solidFill>
            <a:prstDash val="sysDash"/>
            <a:miter lim="800000"/>
            <a:headEnd/>
            <a:tailEnd/>
          </a:ln>
        </p:spPr>
      </p:cxnSp>
      <p:cxnSp>
        <p:nvCxnSpPr>
          <p:cNvPr id="143402" name="Straight Connector 145"/>
          <p:cNvCxnSpPr>
            <a:cxnSpLocks noChangeShapeType="1"/>
          </p:cNvCxnSpPr>
          <p:nvPr/>
        </p:nvCxnSpPr>
        <p:spPr bwMode="auto">
          <a:xfrm rot="-5400000" flipH="1" flipV="1">
            <a:off x="3578226" y="4295775"/>
            <a:ext cx="1066800" cy="923925"/>
          </a:xfrm>
          <a:prstGeom prst="line">
            <a:avLst/>
          </a:prstGeom>
          <a:noFill/>
          <a:ln w="22225" algn="ctr">
            <a:solidFill>
              <a:schemeClr val="bg1"/>
            </a:solidFill>
            <a:prstDash val="sysDash"/>
            <a:miter lim="800000"/>
            <a:headEnd/>
            <a:tailEnd/>
          </a:ln>
        </p:spPr>
      </p:cxnSp>
      <p:cxnSp>
        <p:nvCxnSpPr>
          <p:cNvPr id="143403" name="Straight Connector 152"/>
          <p:cNvCxnSpPr>
            <a:cxnSpLocks noChangeShapeType="1"/>
          </p:cNvCxnSpPr>
          <p:nvPr/>
        </p:nvCxnSpPr>
        <p:spPr bwMode="auto">
          <a:xfrm rot="10800000" flipV="1">
            <a:off x="3649663" y="4271963"/>
            <a:ext cx="2606675" cy="1019175"/>
          </a:xfrm>
          <a:prstGeom prst="line">
            <a:avLst/>
          </a:prstGeom>
          <a:noFill/>
          <a:ln w="22225" algn="ctr">
            <a:solidFill>
              <a:schemeClr val="bg1"/>
            </a:solidFill>
            <a:prstDash val="sysDash"/>
            <a:miter lim="800000"/>
            <a:headEnd/>
            <a:tailEnd/>
          </a:ln>
        </p:spPr>
      </p:cxnSp>
      <p:sp>
        <p:nvSpPr>
          <p:cNvPr id="157" name="TextBox 156"/>
          <p:cNvSpPr txBox="1"/>
          <p:nvPr/>
        </p:nvSpPr>
        <p:spPr>
          <a:xfrm>
            <a:off x="5592763" y="5057775"/>
            <a:ext cx="3262312" cy="1422400"/>
          </a:xfrm>
          <a:prstGeom prst="rect">
            <a:avLst/>
          </a:prstGeom>
          <a:noFill/>
        </p:spPr>
        <p:txBody>
          <a:bodyPr lIns="82945" tIns="41473" rIns="82945" bIns="41473">
            <a:spAutoFit/>
          </a:bodyPr>
          <a:lstStyle/>
          <a:p>
            <a:pPr algn="l">
              <a:defRPr/>
            </a:pPr>
            <a:r>
              <a:rPr lang="en-US" sz="2900" dirty="0">
                <a:solidFill>
                  <a:srgbClr val="00B0F0"/>
                </a:solidFill>
                <a:latin typeface="Arial" panose="020B0604020202020204" pitchFamily="34" charset="0"/>
                <a:cs typeface="Arial" panose="020B0604020202020204" pitchFamily="34" charset="0"/>
              </a:rPr>
              <a:t>Lock for </a:t>
            </a:r>
            <a:r>
              <a:rPr lang="en-US" sz="2900" dirty="0">
                <a:solidFill>
                  <a:schemeClr val="bg1"/>
                </a:solidFill>
                <a:latin typeface="Consolas" panose="020B0609020204030204" pitchFamily="49" charset="0"/>
                <a:cs typeface="Courier New" pitchFamily="49" charset="0"/>
              </a:rPr>
              <a:t>add()</a:t>
            </a:r>
            <a:r>
              <a:rPr lang="en-US" sz="2900" i="1" dirty="0">
                <a:solidFill>
                  <a:schemeClr val="bg1"/>
                </a:solidFill>
                <a:latin typeface="Arial" panose="020B0604020202020204" pitchFamily="34" charset="0"/>
                <a:cs typeface="Arial" panose="020B0604020202020204" pitchFamily="34" charset="0"/>
              </a:rPr>
              <a:t> </a:t>
            </a:r>
          </a:p>
          <a:p>
            <a:pPr algn="l">
              <a:defRPr/>
            </a:pPr>
            <a:r>
              <a:rPr lang="en-US" sz="2900" dirty="0">
                <a:solidFill>
                  <a:srgbClr val="00B0F0"/>
                </a:solidFill>
                <a:latin typeface="Arial" panose="020B0604020202020204" pitchFamily="34" charset="0"/>
                <a:cs typeface="Arial" panose="020B0604020202020204" pitchFamily="34" charset="0"/>
              </a:rPr>
              <a:t>and unsuccessful </a:t>
            </a:r>
          </a:p>
          <a:p>
            <a:pPr algn="l">
              <a:defRPr/>
            </a:pPr>
            <a:r>
              <a:rPr lang="en-US" sz="2900" dirty="0">
                <a:solidFill>
                  <a:schemeClr val="bg1"/>
                </a:solidFill>
                <a:latin typeface="Consolas" panose="020B0609020204030204" pitchFamily="49" charset="0"/>
                <a:cs typeface="Courier New" pitchFamily="49" charset="0"/>
              </a:rPr>
              <a:t>contains()</a:t>
            </a:r>
          </a:p>
        </p:txBody>
      </p:sp>
      <p:sp>
        <p:nvSpPr>
          <p:cNvPr id="158" name="TextBox 157"/>
          <p:cNvSpPr txBox="1"/>
          <p:nvPr/>
        </p:nvSpPr>
        <p:spPr>
          <a:xfrm>
            <a:off x="425450" y="5373688"/>
            <a:ext cx="2419730" cy="530032"/>
          </a:xfrm>
          <a:prstGeom prst="rect">
            <a:avLst/>
          </a:prstGeom>
          <a:noFill/>
        </p:spPr>
        <p:txBody>
          <a:bodyPr wrap="none" lIns="82945" tIns="41473" rIns="82945" bIns="41473">
            <a:spAutoFit/>
          </a:bodyPr>
          <a:lstStyle/>
          <a:p>
            <a:pPr algn="l">
              <a:defRPr/>
            </a:pPr>
            <a:r>
              <a:rPr lang="en-US" sz="2900" dirty="0">
                <a:solidFill>
                  <a:srgbClr val="00B0F0"/>
                </a:solidFill>
                <a:latin typeface="Arial" panose="020B0604020202020204" pitchFamily="34" charset="0"/>
                <a:cs typeface="Arial" panose="020B0604020202020204" pitchFamily="34" charset="0"/>
              </a:rPr>
              <a:t>Striped Locks</a:t>
            </a:r>
            <a:endParaRPr lang="en-US" sz="2900" i="1" dirty="0">
              <a:solidFill>
                <a:srgbClr val="00B0F0"/>
              </a:solidFill>
              <a:latin typeface="Arial" panose="020B0604020202020204" pitchFamily="34" charset="0"/>
              <a:cs typeface="Arial" panose="020B0604020202020204" pitchFamily="34" charset="0"/>
            </a:endParaRPr>
          </a:p>
        </p:txBody>
      </p:sp>
      <p:grpSp>
        <p:nvGrpSpPr>
          <p:cNvPr id="127" name="Group 126"/>
          <p:cNvGrpSpPr/>
          <p:nvPr/>
        </p:nvGrpSpPr>
        <p:grpSpPr>
          <a:xfrm>
            <a:off x="3458076" y="5324474"/>
            <a:ext cx="1914690" cy="625475"/>
            <a:chOff x="3458076" y="5324474"/>
            <a:chExt cx="1914690" cy="625475"/>
          </a:xfrm>
          <a:solidFill>
            <a:schemeClr val="bg1"/>
          </a:solidFill>
        </p:grpSpPr>
        <p:grpSp>
          <p:nvGrpSpPr>
            <p:cNvPr id="98" name="Group 4"/>
            <p:cNvGrpSpPr>
              <a:grpSpLocks/>
            </p:cNvGrpSpPr>
            <p:nvPr/>
          </p:nvGrpSpPr>
          <p:grpSpPr bwMode="auto">
            <a:xfrm>
              <a:off x="3458076" y="5324474"/>
              <a:ext cx="428790" cy="625475"/>
              <a:chOff x="2208" y="1920"/>
              <a:chExt cx="1152" cy="1680"/>
            </a:xfrm>
            <a:grpFill/>
          </p:grpSpPr>
          <p:sp>
            <p:nvSpPr>
              <p:cNvPr id="102" name="Oval 5"/>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03"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04"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05"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106" name="Group 4"/>
            <p:cNvGrpSpPr>
              <a:grpSpLocks/>
            </p:cNvGrpSpPr>
            <p:nvPr/>
          </p:nvGrpSpPr>
          <p:grpSpPr bwMode="auto">
            <a:xfrm>
              <a:off x="3829551" y="5324474"/>
              <a:ext cx="428790" cy="625475"/>
              <a:chOff x="2208" y="1920"/>
              <a:chExt cx="1152" cy="1680"/>
            </a:xfrm>
            <a:grpFill/>
          </p:grpSpPr>
          <p:sp>
            <p:nvSpPr>
              <p:cNvPr id="107" name="Oval 5"/>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08"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09"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10"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111" name="Group 4"/>
            <p:cNvGrpSpPr>
              <a:grpSpLocks/>
            </p:cNvGrpSpPr>
            <p:nvPr/>
          </p:nvGrpSpPr>
          <p:grpSpPr bwMode="auto">
            <a:xfrm>
              <a:off x="4201026" y="5324474"/>
              <a:ext cx="428790" cy="625475"/>
              <a:chOff x="2208" y="1920"/>
              <a:chExt cx="1152" cy="1680"/>
            </a:xfrm>
            <a:grpFill/>
          </p:grpSpPr>
          <p:sp>
            <p:nvSpPr>
              <p:cNvPr id="112" name="Oval 5"/>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13"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14"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15"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116" name="Group 4"/>
            <p:cNvGrpSpPr>
              <a:grpSpLocks/>
            </p:cNvGrpSpPr>
            <p:nvPr/>
          </p:nvGrpSpPr>
          <p:grpSpPr bwMode="auto">
            <a:xfrm>
              <a:off x="4572501" y="5324474"/>
              <a:ext cx="428790" cy="625475"/>
              <a:chOff x="2208" y="1920"/>
              <a:chExt cx="1152" cy="1680"/>
            </a:xfrm>
            <a:grpFill/>
          </p:grpSpPr>
          <p:sp>
            <p:nvSpPr>
              <p:cNvPr id="117" name="Oval 5"/>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18"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19"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20"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121" name="Group 4"/>
            <p:cNvGrpSpPr>
              <a:grpSpLocks/>
            </p:cNvGrpSpPr>
            <p:nvPr/>
          </p:nvGrpSpPr>
          <p:grpSpPr bwMode="auto">
            <a:xfrm>
              <a:off x="4943976" y="5324474"/>
              <a:ext cx="428790" cy="625475"/>
              <a:chOff x="2208" y="1920"/>
              <a:chExt cx="1152" cy="1680"/>
            </a:xfrm>
            <a:grpFill/>
          </p:grpSpPr>
          <p:sp>
            <p:nvSpPr>
              <p:cNvPr id="122" name="Oval 5"/>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23"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24"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25"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88950" y="188913"/>
            <a:ext cx="8001000" cy="949325"/>
          </a:xfrm>
        </p:spPr>
        <p:txBody>
          <a:bodyPr/>
          <a:lstStyle/>
          <a:p>
            <a:pPr eaLnBrk="1" hangingPunct="1"/>
            <a:r>
              <a:rPr lang="en-US" dirty="0"/>
              <a:t>Concurrent Simple Hopscotch </a:t>
            </a:r>
          </a:p>
        </p:txBody>
      </p:sp>
      <p:grpSp>
        <p:nvGrpSpPr>
          <p:cNvPr id="2" name="Group 46"/>
          <p:cNvGrpSpPr>
            <a:grpSpLocks/>
          </p:cNvGrpSpPr>
          <p:nvPr/>
        </p:nvGrpSpPr>
        <p:grpSpPr bwMode="auto">
          <a:xfrm>
            <a:off x="878400" y="2387772"/>
            <a:ext cx="7063200" cy="776589"/>
            <a:chOff x="968346" y="2422515"/>
            <a:chExt cx="7786742" cy="856474"/>
          </a:xfrm>
          <a:effectLst>
            <a:outerShdw blurRad="50800" dist="38100" dir="2700000" algn="tl" rotWithShape="0">
              <a:prstClr val="black">
                <a:alpha val="40000"/>
              </a:prstClr>
            </a:outerShdw>
          </a:effectLst>
        </p:grpSpPr>
        <p:grpSp>
          <p:nvGrpSpPr>
            <p:cNvPr id="3" name="Group 4"/>
            <p:cNvGrpSpPr>
              <a:grpSpLocks/>
            </p:cNvGrpSpPr>
            <p:nvPr/>
          </p:nvGrpSpPr>
          <p:grpSpPr bwMode="auto">
            <a:xfrm>
              <a:off x="968346" y="2422515"/>
              <a:ext cx="7786742" cy="500861"/>
              <a:chOff x="968346" y="2422515"/>
              <a:chExt cx="7786742" cy="500861"/>
            </a:xfrm>
          </p:grpSpPr>
          <p:sp>
            <p:nvSpPr>
              <p:cNvPr id="10287"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0288"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0289"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0290"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0291"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0292"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0293"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0294"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0295"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0296"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0297"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0298"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0299"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0300"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0301"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0302"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0303"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0304"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0305"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0306"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0267"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0268"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0269"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0270"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0271"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0272"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0273"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0274"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0275"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0276"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0277"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0278"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0279"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0280"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0281"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0282"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0283"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0284"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0285"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0286"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144388" name="TextBox 87"/>
          <p:cNvSpPr txBox="1">
            <a:spLocks noChangeArrowheads="1"/>
          </p:cNvSpPr>
          <p:nvPr/>
        </p:nvSpPr>
        <p:spPr bwMode="auto">
          <a:xfrm>
            <a:off x="1590676" y="5049838"/>
            <a:ext cx="4411772" cy="514643"/>
          </a:xfrm>
          <a:prstGeom prst="rect">
            <a:avLst/>
          </a:prstGeom>
          <a:noFill/>
          <a:ln w="9525">
            <a:noFill/>
            <a:miter lim="800000"/>
            <a:headEnd/>
            <a:tailEnd/>
          </a:ln>
        </p:spPr>
        <p:txBody>
          <a:bodyPr wrap="square" lIns="82945" tIns="41473" rIns="82945" bIns="41473">
            <a:spAutoFit/>
          </a:bodyPr>
          <a:lstStyle/>
          <a:p>
            <a:pPr algn="l"/>
            <a:r>
              <a:rPr lang="en-US" sz="2800" i="1" dirty="0">
                <a:solidFill>
                  <a:srgbClr val="00B0F0"/>
                </a:solidFill>
                <a:latin typeface="Arial" panose="020B0604020202020204" pitchFamily="34" charset="0"/>
                <a:cs typeface="Arial" panose="020B0604020202020204" pitchFamily="34" charset="0"/>
              </a:rPr>
              <a:t> </a:t>
            </a:r>
            <a:r>
              <a:rPr lang="en-US" sz="2800" dirty="0">
                <a:solidFill>
                  <a:schemeClr val="bg1"/>
                </a:solidFill>
                <a:latin typeface="Consolas" panose="020B0609020204030204" pitchFamily="49" charset="0"/>
                <a:cs typeface="Courier New" pitchFamily="49" charset="0"/>
              </a:rPr>
              <a:t>contains()</a:t>
            </a:r>
            <a:r>
              <a:rPr lang="en-US" sz="2800" i="1" dirty="0">
                <a:solidFill>
                  <a:schemeClr val="bg1"/>
                </a:solidFill>
                <a:latin typeface="Arial" panose="020B0604020202020204" pitchFamily="34" charset="0"/>
              </a:rPr>
              <a:t> </a:t>
            </a:r>
            <a:r>
              <a:rPr lang="en-US" sz="2800" dirty="0">
                <a:solidFill>
                  <a:srgbClr val="00B0F0"/>
                </a:solidFill>
                <a:latin typeface="Arial" panose="020B0604020202020204" pitchFamily="34" charset="0"/>
              </a:rPr>
              <a:t>is wait-free</a:t>
            </a:r>
          </a:p>
        </p:txBody>
      </p:sp>
      <p:sp>
        <p:nvSpPr>
          <p:cNvPr id="10247" name="Rectangle 108"/>
          <p:cNvSpPr>
            <a:spLocks noChangeArrowheads="1"/>
          </p:cNvSpPr>
          <p:nvPr/>
        </p:nvSpPr>
        <p:spPr bwMode="auto">
          <a:xfrm>
            <a:off x="2566329" y="1225550"/>
            <a:ext cx="807109" cy="530032"/>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lIns="82945" tIns="41473" rIns="82945" bIns="41473">
            <a:spAutoFit/>
          </a:bodyPr>
          <a:lstStyle/>
          <a:p>
            <a:pPr>
              <a:defRPr/>
            </a:pPr>
            <a:r>
              <a:rPr lang="en-US" sz="2900" dirty="0">
                <a:solidFill>
                  <a:srgbClr val="00B0F0"/>
                </a:solidFill>
                <a:latin typeface="Arial" panose="020B0604020202020204" pitchFamily="34" charset="0"/>
              </a:rPr>
              <a:t>h(x)</a:t>
            </a:r>
          </a:p>
        </p:txBody>
      </p:sp>
      <p:sp>
        <p:nvSpPr>
          <p:cNvPr id="144390" name="Left Brace 84"/>
          <p:cNvSpPr>
            <a:spLocks/>
          </p:cNvSpPr>
          <p:nvPr/>
        </p:nvSpPr>
        <p:spPr bwMode="auto">
          <a:xfrm rot="5400000">
            <a:off x="3178175" y="1452563"/>
            <a:ext cx="388937" cy="1360488"/>
          </a:xfrm>
          <a:prstGeom prst="leftBrace">
            <a:avLst>
              <a:gd name="adj1" fmla="val 8324"/>
              <a:gd name="adj2" fmla="val 87250"/>
            </a:avLst>
          </a:prstGeom>
          <a:noFill/>
          <a:ln w="31750" algn="ctr">
            <a:solidFill>
              <a:srgbClr val="00B0F0"/>
            </a:solidFill>
            <a:miter lim="800000"/>
            <a:headEnd/>
            <a:tailEnd/>
          </a:ln>
        </p:spPr>
        <p:txBody>
          <a:bodyPr wrap="none" lIns="82945" tIns="41473" rIns="82945" bIns="41473"/>
          <a:lstStyle/>
          <a:p>
            <a:endParaRPr lang="en-US" dirty="0">
              <a:latin typeface="Arial" panose="020B0604020202020204" pitchFamily="34" charset="0"/>
            </a:endParaRPr>
          </a:p>
        </p:txBody>
      </p:sp>
      <p:cxnSp>
        <p:nvCxnSpPr>
          <p:cNvPr id="144411" name="Straight Connector 109"/>
          <p:cNvCxnSpPr>
            <a:cxnSpLocks noChangeShapeType="1"/>
          </p:cNvCxnSpPr>
          <p:nvPr/>
        </p:nvCxnSpPr>
        <p:spPr bwMode="auto">
          <a:xfrm rot="16200000" flipH="1">
            <a:off x="1829594" y="2094707"/>
            <a:ext cx="1068387" cy="2571750"/>
          </a:xfrm>
          <a:prstGeom prst="line">
            <a:avLst/>
          </a:prstGeom>
          <a:noFill/>
          <a:ln w="22225" algn="ctr">
            <a:solidFill>
              <a:schemeClr val="bg1"/>
            </a:solidFill>
            <a:prstDash val="sysDash"/>
            <a:miter lim="800000"/>
            <a:headEnd/>
            <a:tailEnd/>
          </a:ln>
        </p:spPr>
      </p:cxnSp>
      <p:cxnSp>
        <p:nvCxnSpPr>
          <p:cNvPr id="144412" name="Straight Connector 111"/>
          <p:cNvCxnSpPr>
            <a:cxnSpLocks noChangeShapeType="1"/>
          </p:cNvCxnSpPr>
          <p:nvPr/>
        </p:nvCxnSpPr>
        <p:spPr bwMode="auto">
          <a:xfrm rot="16200000" flipH="1">
            <a:off x="2705100" y="2970213"/>
            <a:ext cx="1068387" cy="820738"/>
          </a:xfrm>
          <a:prstGeom prst="line">
            <a:avLst/>
          </a:prstGeom>
          <a:noFill/>
          <a:ln w="22225" algn="ctr">
            <a:solidFill>
              <a:schemeClr val="bg1"/>
            </a:solidFill>
            <a:prstDash val="sysDash"/>
            <a:miter lim="800000"/>
            <a:headEnd/>
            <a:tailEnd/>
          </a:ln>
        </p:spPr>
      </p:cxnSp>
      <p:cxnSp>
        <p:nvCxnSpPr>
          <p:cNvPr id="144413" name="Straight Connector 112"/>
          <p:cNvCxnSpPr>
            <a:cxnSpLocks noChangeShapeType="1"/>
          </p:cNvCxnSpPr>
          <p:nvPr/>
        </p:nvCxnSpPr>
        <p:spPr bwMode="auto">
          <a:xfrm rot="-5400000" flipH="1" flipV="1">
            <a:off x="3577432" y="2918619"/>
            <a:ext cx="1068387" cy="923925"/>
          </a:xfrm>
          <a:prstGeom prst="line">
            <a:avLst/>
          </a:prstGeom>
          <a:noFill/>
          <a:ln w="22225" algn="ctr">
            <a:solidFill>
              <a:schemeClr val="bg1"/>
            </a:solidFill>
            <a:prstDash val="sysDash"/>
            <a:miter lim="800000"/>
            <a:headEnd/>
            <a:tailEnd/>
          </a:ln>
        </p:spPr>
      </p:cxnSp>
      <p:cxnSp>
        <p:nvCxnSpPr>
          <p:cNvPr id="144414" name="Straight Connector 113"/>
          <p:cNvCxnSpPr>
            <a:cxnSpLocks noChangeShapeType="1"/>
          </p:cNvCxnSpPr>
          <p:nvPr/>
        </p:nvCxnSpPr>
        <p:spPr bwMode="auto">
          <a:xfrm rot="10800000" flipV="1">
            <a:off x="3649663" y="2894013"/>
            <a:ext cx="2606675" cy="1020762"/>
          </a:xfrm>
          <a:prstGeom prst="line">
            <a:avLst/>
          </a:prstGeom>
          <a:noFill/>
          <a:ln w="22225" algn="ctr">
            <a:solidFill>
              <a:schemeClr val="bg1"/>
            </a:solidFill>
            <a:prstDash val="sysDash"/>
            <a:miter lim="800000"/>
            <a:headEnd/>
            <a:tailEnd/>
          </a:ln>
        </p:spPr>
      </p:cxnSp>
      <p:grpSp>
        <p:nvGrpSpPr>
          <p:cNvPr id="4" name="Group 3">
            <a:extLst>
              <a:ext uri="{FF2B5EF4-FFF2-40B4-BE49-F238E27FC236}">
                <a16:creationId xmlns:a16="http://schemas.microsoft.com/office/drawing/2014/main" id="{72456CF3-9C18-4893-7AD3-7EC98F311723}"/>
              </a:ext>
            </a:extLst>
          </p:cNvPr>
          <p:cNvGrpSpPr/>
          <p:nvPr/>
        </p:nvGrpSpPr>
        <p:grpSpPr>
          <a:xfrm>
            <a:off x="3547297" y="3986684"/>
            <a:ext cx="1914690" cy="625475"/>
            <a:chOff x="3458076" y="5324474"/>
            <a:chExt cx="1914690" cy="625475"/>
          </a:xfrm>
          <a:solidFill>
            <a:schemeClr val="bg1"/>
          </a:solidFill>
        </p:grpSpPr>
        <p:grpSp>
          <p:nvGrpSpPr>
            <p:cNvPr id="5" name="Group 4">
              <a:extLst>
                <a:ext uri="{FF2B5EF4-FFF2-40B4-BE49-F238E27FC236}">
                  <a16:creationId xmlns:a16="http://schemas.microsoft.com/office/drawing/2014/main" id="{5F0C6D87-3568-471D-45A6-86B2DB293456}"/>
                </a:ext>
              </a:extLst>
            </p:cNvPr>
            <p:cNvGrpSpPr>
              <a:grpSpLocks/>
            </p:cNvGrpSpPr>
            <p:nvPr/>
          </p:nvGrpSpPr>
          <p:grpSpPr bwMode="auto">
            <a:xfrm>
              <a:off x="3458076" y="5324474"/>
              <a:ext cx="428790" cy="625475"/>
              <a:chOff x="2208" y="1920"/>
              <a:chExt cx="1152" cy="1680"/>
            </a:xfrm>
            <a:grpFill/>
          </p:grpSpPr>
          <p:sp>
            <p:nvSpPr>
              <p:cNvPr id="26" name="Oval 5">
                <a:extLst>
                  <a:ext uri="{FF2B5EF4-FFF2-40B4-BE49-F238E27FC236}">
                    <a16:creationId xmlns:a16="http://schemas.microsoft.com/office/drawing/2014/main" id="{4067E9BA-6D51-5A9D-CF0C-B6EBFBB1082E}"/>
                  </a:ext>
                </a:extLst>
              </p:cNvPr>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7" name="Oval 6">
                <a:extLst>
                  <a:ext uri="{FF2B5EF4-FFF2-40B4-BE49-F238E27FC236}">
                    <a16:creationId xmlns:a16="http://schemas.microsoft.com/office/drawing/2014/main" id="{A1C658EC-EFB2-FFC2-A794-B41D4C78E251}"/>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8" name="AutoShape 7">
                <a:extLst>
                  <a:ext uri="{FF2B5EF4-FFF2-40B4-BE49-F238E27FC236}">
                    <a16:creationId xmlns:a16="http://schemas.microsoft.com/office/drawing/2014/main" id="{92595A67-1D2D-22D8-CDBD-414F14E4613E}"/>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29" name="AutoShape 8">
                <a:extLst>
                  <a:ext uri="{FF2B5EF4-FFF2-40B4-BE49-F238E27FC236}">
                    <a16:creationId xmlns:a16="http://schemas.microsoft.com/office/drawing/2014/main" id="{51C442EB-CEF1-4EC3-40CF-0DAFF340E863}"/>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6" name="Group 4">
              <a:extLst>
                <a:ext uri="{FF2B5EF4-FFF2-40B4-BE49-F238E27FC236}">
                  <a16:creationId xmlns:a16="http://schemas.microsoft.com/office/drawing/2014/main" id="{BF686B66-8756-5A40-AAFC-83FD258467E4}"/>
                </a:ext>
              </a:extLst>
            </p:cNvPr>
            <p:cNvGrpSpPr>
              <a:grpSpLocks/>
            </p:cNvGrpSpPr>
            <p:nvPr/>
          </p:nvGrpSpPr>
          <p:grpSpPr bwMode="auto">
            <a:xfrm>
              <a:off x="3829551" y="5324474"/>
              <a:ext cx="428790" cy="625475"/>
              <a:chOff x="2208" y="1920"/>
              <a:chExt cx="1152" cy="1680"/>
            </a:xfrm>
            <a:grpFill/>
          </p:grpSpPr>
          <p:sp>
            <p:nvSpPr>
              <p:cNvPr id="22" name="Oval 5">
                <a:extLst>
                  <a:ext uri="{FF2B5EF4-FFF2-40B4-BE49-F238E27FC236}">
                    <a16:creationId xmlns:a16="http://schemas.microsoft.com/office/drawing/2014/main" id="{FE952B29-8CC7-2999-6509-23D33B492134}"/>
                  </a:ext>
                </a:extLst>
              </p:cNvPr>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3" name="Oval 6">
                <a:extLst>
                  <a:ext uri="{FF2B5EF4-FFF2-40B4-BE49-F238E27FC236}">
                    <a16:creationId xmlns:a16="http://schemas.microsoft.com/office/drawing/2014/main" id="{82DC1C2B-925D-52E9-24A8-2ABF3C9835FF}"/>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4" name="AutoShape 7">
                <a:extLst>
                  <a:ext uri="{FF2B5EF4-FFF2-40B4-BE49-F238E27FC236}">
                    <a16:creationId xmlns:a16="http://schemas.microsoft.com/office/drawing/2014/main" id="{01FAB42D-65D3-75AC-F06B-A3F09A3F788E}"/>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25" name="AutoShape 8">
                <a:extLst>
                  <a:ext uri="{FF2B5EF4-FFF2-40B4-BE49-F238E27FC236}">
                    <a16:creationId xmlns:a16="http://schemas.microsoft.com/office/drawing/2014/main" id="{CFB0CD8B-431D-B618-AD78-E7B76840CCB4}"/>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7" name="Group 4">
              <a:extLst>
                <a:ext uri="{FF2B5EF4-FFF2-40B4-BE49-F238E27FC236}">
                  <a16:creationId xmlns:a16="http://schemas.microsoft.com/office/drawing/2014/main" id="{C5E8E568-BD2C-D257-DB87-E6855ADEA581}"/>
                </a:ext>
              </a:extLst>
            </p:cNvPr>
            <p:cNvGrpSpPr>
              <a:grpSpLocks/>
            </p:cNvGrpSpPr>
            <p:nvPr/>
          </p:nvGrpSpPr>
          <p:grpSpPr bwMode="auto">
            <a:xfrm>
              <a:off x="4201026" y="5324474"/>
              <a:ext cx="428790" cy="625475"/>
              <a:chOff x="2208" y="1920"/>
              <a:chExt cx="1152" cy="1680"/>
            </a:xfrm>
            <a:grpFill/>
          </p:grpSpPr>
          <p:sp>
            <p:nvSpPr>
              <p:cNvPr id="18" name="Oval 5">
                <a:extLst>
                  <a:ext uri="{FF2B5EF4-FFF2-40B4-BE49-F238E27FC236}">
                    <a16:creationId xmlns:a16="http://schemas.microsoft.com/office/drawing/2014/main" id="{4B5F05A7-8FAE-2F4B-5245-F8B5B926B5CE}"/>
                  </a:ext>
                </a:extLst>
              </p:cNvPr>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9" name="Oval 6">
                <a:extLst>
                  <a:ext uri="{FF2B5EF4-FFF2-40B4-BE49-F238E27FC236}">
                    <a16:creationId xmlns:a16="http://schemas.microsoft.com/office/drawing/2014/main" id="{95FBCB00-C65A-C549-051B-979DDA2B702F}"/>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0" name="AutoShape 7">
                <a:extLst>
                  <a:ext uri="{FF2B5EF4-FFF2-40B4-BE49-F238E27FC236}">
                    <a16:creationId xmlns:a16="http://schemas.microsoft.com/office/drawing/2014/main" id="{48506BAB-9FC5-BE95-BB09-6F1B9971EDC5}"/>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21" name="AutoShape 8">
                <a:extLst>
                  <a:ext uri="{FF2B5EF4-FFF2-40B4-BE49-F238E27FC236}">
                    <a16:creationId xmlns:a16="http://schemas.microsoft.com/office/drawing/2014/main" id="{84DC309F-0784-290D-2F2E-F1611CF77463}"/>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8" name="Group 4">
              <a:extLst>
                <a:ext uri="{FF2B5EF4-FFF2-40B4-BE49-F238E27FC236}">
                  <a16:creationId xmlns:a16="http://schemas.microsoft.com/office/drawing/2014/main" id="{F5DF99FC-0D8D-D52F-6EDA-336137AF9114}"/>
                </a:ext>
              </a:extLst>
            </p:cNvPr>
            <p:cNvGrpSpPr>
              <a:grpSpLocks/>
            </p:cNvGrpSpPr>
            <p:nvPr/>
          </p:nvGrpSpPr>
          <p:grpSpPr bwMode="auto">
            <a:xfrm>
              <a:off x="4572501" y="5324474"/>
              <a:ext cx="428790" cy="625475"/>
              <a:chOff x="2208" y="1920"/>
              <a:chExt cx="1152" cy="1680"/>
            </a:xfrm>
            <a:grpFill/>
          </p:grpSpPr>
          <p:sp>
            <p:nvSpPr>
              <p:cNvPr id="14" name="Oval 5">
                <a:extLst>
                  <a:ext uri="{FF2B5EF4-FFF2-40B4-BE49-F238E27FC236}">
                    <a16:creationId xmlns:a16="http://schemas.microsoft.com/office/drawing/2014/main" id="{7DB7129B-A8F6-67AA-6D54-E5F10A19BE4E}"/>
                  </a:ext>
                </a:extLst>
              </p:cNvPr>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5" name="Oval 6">
                <a:extLst>
                  <a:ext uri="{FF2B5EF4-FFF2-40B4-BE49-F238E27FC236}">
                    <a16:creationId xmlns:a16="http://schemas.microsoft.com/office/drawing/2014/main" id="{AF781A58-C418-6DDD-76A9-EA6325B191DC}"/>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6" name="AutoShape 7">
                <a:extLst>
                  <a:ext uri="{FF2B5EF4-FFF2-40B4-BE49-F238E27FC236}">
                    <a16:creationId xmlns:a16="http://schemas.microsoft.com/office/drawing/2014/main" id="{03392931-7F38-6537-AAC5-69F9A05DF7C7}"/>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7" name="AutoShape 8">
                <a:extLst>
                  <a:ext uri="{FF2B5EF4-FFF2-40B4-BE49-F238E27FC236}">
                    <a16:creationId xmlns:a16="http://schemas.microsoft.com/office/drawing/2014/main" id="{4103C6F9-6F36-7C77-45C7-7D2AD9171091}"/>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9" name="Group 4">
              <a:extLst>
                <a:ext uri="{FF2B5EF4-FFF2-40B4-BE49-F238E27FC236}">
                  <a16:creationId xmlns:a16="http://schemas.microsoft.com/office/drawing/2014/main" id="{7367F770-1A0B-8E8B-48BB-3772478D4AEE}"/>
                </a:ext>
              </a:extLst>
            </p:cNvPr>
            <p:cNvGrpSpPr>
              <a:grpSpLocks/>
            </p:cNvGrpSpPr>
            <p:nvPr/>
          </p:nvGrpSpPr>
          <p:grpSpPr bwMode="auto">
            <a:xfrm>
              <a:off x="4943976" y="5324474"/>
              <a:ext cx="428790" cy="625475"/>
              <a:chOff x="2208" y="1920"/>
              <a:chExt cx="1152" cy="1680"/>
            </a:xfrm>
            <a:grpFill/>
          </p:grpSpPr>
          <p:sp>
            <p:nvSpPr>
              <p:cNvPr id="10" name="Oval 5">
                <a:extLst>
                  <a:ext uri="{FF2B5EF4-FFF2-40B4-BE49-F238E27FC236}">
                    <a16:creationId xmlns:a16="http://schemas.microsoft.com/office/drawing/2014/main" id="{F25351FE-DAD2-2338-D51D-39973D5310FB}"/>
                  </a:ext>
                </a:extLst>
              </p:cNvPr>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1" name="Oval 6">
                <a:extLst>
                  <a:ext uri="{FF2B5EF4-FFF2-40B4-BE49-F238E27FC236}">
                    <a16:creationId xmlns:a16="http://schemas.microsoft.com/office/drawing/2014/main" id="{2957834A-A115-2F8C-14B5-CE1487DC3BA6}"/>
                  </a:ext>
                </a:extLst>
              </p:cNvPr>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2" name="AutoShape 7">
                <a:extLst>
                  <a:ext uri="{FF2B5EF4-FFF2-40B4-BE49-F238E27FC236}">
                    <a16:creationId xmlns:a16="http://schemas.microsoft.com/office/drawing/2014/main" id="{0DDB4474-97D6-6409-107E-7916296A5F62}"/>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3" name="AutoShape 8">
                <a:extLst>
                  <a:ext uri="{FF2B5EF4-FFF2-40B4-BE49-F238E27FC236}">
                    <a16:creationId xmlns:a16="http://schemas.microsoft.com/office/drawing/2014/main" id="{53F2CA62-570A-118A-5983-5F337E207501}"/>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Group 4"/>
          <p:cNvGrpSpPr>
            <a:grpSpLocks/>
          </p:cNvGrpSpPr>
          <p:nvPr/>
        </p:nvGrpSpPr>
        <p:grpSpPr bwMode="auto">
          <a:xfrm>
            <a:off x="2672263" y="1171574"/>
            <a:ext cx="428790" cy="625475"/>
            <a:chOff x="2208" y="1920"/>
            <a:chExt cx="1152" cy="1680"/>
          </a:xfrm>
        </p:grpSpPr>
        <p:sp>
          <p:nvSpPr>
            <p:cNvPr id="119" name="Oval 5"/>
            <p:cNvSpPr>
              <a:spLocks noChangeArrowheads="1"/>
            </p:cNvSpPr>
            <p:nvPr/>
          </p:nvSpPr>
          <p:spPr bwMode="auto">
            <a:xfrm>
              <a:off x="2208" y="2448"/>
              <a:ext cx="1152" cy="1152"/>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20"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21"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22"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92" name="Group 4"/>
          <p:cNvGrpSpPr>
            <a:grpSpLocks/>
          </p:cNvGrpSpPr>
          <p:nvPr/>
        </p:nvGrpSpPr>
        <p:grpSpPr bwMode="auto">
          <a:xfrm>
            <a:off x="2672263" y="1171574"/>
            <a:ext cx="428790" cy="625475"/>
            <a:chOff x="2208" y="1920"/>
            <a:chExt cx="1152" cy="1680"/>
          </a:xfrm>
        </p:grpSpPr>
        <p:sp>
          <p:nvSpPr>
            <p:cNvPr id="114" name="Oval 5"/>
            <p:cNvSpPr>
              <a:spLocks noChangeArrowheads="1"/>
            </p:cNvSpPr>
            <p:nvPr/>
          </p:nvSpPr>
          <p:spPr bwMode="auto">
            <a:xfrm>
              <a:off x="2208" y="2448"/>
              <a:ext cx="1152" cy="1152"/>
            </a:xfrm>
            <a:prstGeom prst="ellipse">
              <a:avLst/>
            </a:prstGeom>
            <a:solidFill>
              <a:srgbClr val="FF0000"/>
            </a:solidFill>
            <a:ln w="9525" algn="ctr">
              <a:solidFill>
                <a:srgbClr val="FF0000"/>
              </a:solidFill>
              <a:round/>
              <a:headEnd/>
              <a:tailEnd/>
            </a:ln>
          </p:spPr>
          <p:txBody>
            <a:bodyPr wrap="none" anchor="ctr"/>
            <a:lstStyle/>
            <a:p>
              <a:endParaRPr lang="en-US" dirty="0">
                <a:latin typeface="Arial" panose="020B0604020202020204" pitchFamily="34" charset="0"/>
              </a:endParaRPr>
            </a:p>
          </p:txBody>
        </p:sp>
        <p:sp>
          <p:nvSpPr>
            <p:cNvPr id="115" name="Oval 6"/>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16"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17"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solidFill>
                <a:srgbClr val="FF0000"/>
              </a:solidFill>
              <a:miter lim="800000"/>
              <a:headEnd/>
              <a:tailEnd/>
            </a:ln>
          </p:spPr>
          <p:txBody>
            <a:bodyPr wrap="none" anchor="ctr"/>
            <a:lstStyle/>
            <a:p>
              <a:endParaRPr lang="en-US" dirty="0">
                <a:latin typeface="Arial" panose="020B0604020202020204" pitchFamily="34" charset="0"/>
              </a:endParaRPr>
            </a:p>
          </p:txBody>
        </p:sp>
      </p:grpSp>
      <p:sp>
        <p:nvSpPr>
          <p:cNvPr id="145410" name="Rectangle 2"/>
          <p:cNvSpPr>
            <a:spLocks noGrp="1" noChangeArrowheads="1"/>
          </p:cNvSpPr>
          <p:nvPr>
            <p:ph type="title"/>
          </p:nvPr>
        </p:nvSpPr>
        <p:spPr>
          <a:xfrm>
            <a:off x="488950" y="188913"/>
            <a:ext cx="8001000" cy="949325"/>
          </a:xfrm>
        </p:spPr>
        <p:txBody>
          <a:bodyPr/>
          <a:lstStyle/>
          <a:p>
            <a:pPr eaLnBrk="1" hangingPunct="1"/>
            <a:r>
              <a:rPr lang="en-US" dirty="0"/>
              <a:t>Concurrent Simple Hopscotch</a:t>
            </a:r>
          </a:p>
        </p:txBody>
      </p:sp>
      <p:grpSp>
        <p:nvGrpSpPr>
          <p:cNvPr id="2" name="Group 46"/>
          <p:cNvGrpSpPr>
            <a:grpSpLocks/>
          </p:cNvGrpSpPr>
          <p:nvPr/>
        </p:nvGrpSpPr>
        <p:grpSpPr bwMode="auto">
          <a:xfrm>
            <a:off x="878400" y="2387772"/>
            <a:ext cx="7063200" cy="776589"/>
            <a:chOff x="968346" y="2422515"/>
            <a:chExt cx="7786742" cy="856474"/>
          </a:xfrm>
          <a:effectLst>
            <a:outerShdw blurRad="50800" dist="38100" dir="2700000" algn="tl" rotWithShape="0">
              <a:prstClr val="black">
                <a:alpha val="40000"/>
              </a:prstClr>
            </a:outerShdw>
          </a:effectLst>
        </p:grpSpPr>
        <p:grpSp>
          <p:nvGrpSpPr>
            <p:cNvPr id="3" name="Group 4"/>
            <p:cNvGrpSpPr>
              <a:grpSpLocks/>
            </p:cNvGrpSpPr>
            <p:nvPr/>
          </p:nvGrpSpPr>
          <p:grpSpPr bwMode="auto">
            <a:xfrm>
              <a:off x="968346" y="2422515"/>
              <a:ext cx="7786742" cy="500861"/>
              <a:chOff x="968346" y="2422515"/>
              <a:chExt cx="7786742" cy="500861"/>
            </a:xfrm>
          </p:grpSpPr>
          <p:sp>
            <p:nvSpPr>
              <p:cNvPr id="10287"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0288"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0289"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0290"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0291"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0292"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0293"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0294"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0295"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0296"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0297"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0298"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0299"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0300"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0301"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0302"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0303"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0304"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0305"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0306"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0267"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0268"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0269"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0270"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0271"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0272"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0273"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0274"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0275"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0276"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0277"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0278"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0279"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0280"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0281"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0282"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0283"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0284"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0285"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0286"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145412" name="TextBox 87"/>
          <p:cNvSpPr txBox="1">
            <a:spLocks noChangeArrowheads="1"/>
          </p:cNvSpPr>
          <p:nvPr/>
        </p:nvSpPr>
        <p:spPr bwMode="auto">
          <a:xfrm>
            <a:off x="942975" y="4337050"/>
            <a:ext cx="7127875" cy="1652588"/>
          </a:xfrm>
          <a:prstGeom prst="rect">
            <a:avLst/>
          </a:prstGeom>
          <a:noFill/>
          <a:ln w="9525">
            <a:noFill/>
            <a:miter lim="800000"/>
            <a:headEnd/>
            <a:tailEnd/>
          </a:ln>
        </p:spPr>
        <p:txBody>
          <a:bodyPr lIns="82945" tIns="41473" rIns="82945" bIns="41473">
            <a:spAutoFit/>
          </a:bodyPr>
          <a:lstStyle/>
          <a:p>
            <a:pPr algn="l"/>
            <a:r>
              <a:rPr lang="en-US" sz="3300" dirty="0">
                <a:solidFill>
                  <a:schemeClr val="bg1"/>
                </a:solidFill>
                <a:latin typeface="Consolas" panose="020B0609020204030204" pitchFamily="49" charset="0"/>
                <a:cs typeface="Courier New" pitchFamily="49" charset="0"/>
              </a:rPr>
              <a:t>add(x)</a:t>
            </a:r>
            <a:r>
              <a:rPr lang="en-US" sz="3300" dirty="0">
                <a:solidFill>
                  <a:srgbClr val="00B0F0"/>
                </a:solidFill>
                <a:latin typeface="Arial" panose="020B0604020202020204" pitchFamily="34" charset="0"/>
                <a:cs typeface="Arial" panose="020B0604020202020204" pitchFamily="34" charset="0"/>
              </a:rPr>
              <a:t> – lock bucket, mark empty slot using CAS, add </a:t>
            </a:r>
            <a:r>
              <a:rPr lang="en-US" sz="3300" dirty="0">
                <a:solidFill>
                  <a:schemeClr val="bg1"/>
                </a:solidFill>
                <a:latin typeface="Consolas" panose="020B0609020204030204" pitchFamily="49" charset="0"/>
                <a:cs typeface="Courier New" pitchFamily="49" charset="0"/>
              </a:rPr>
              <a:t>x</a:t>
            </a:r>
            <a:r>
              <a:rPr lang="en-US" sz="3300" dirty="0">
                <a:solidFill>
                  <a:srgbClr val="00B0F0"/>
                </a:solidFill>
                <a:latin typeface="Arial" panose="020B0604020202020204" pitchFamily="34" charset="0"/>
                <a:cs typeface="Arial" panose="020B0604020202020204" pitchFamily="34" charset="0"/>
              </a:rPr>
              <a:t> erasing mark</a:t>
            </a:r>
          </a:p>
          <a:p>
            <a:pPr algn="l"/>
            <a:r>
              <a:rPr lang="en-US" sz="3300" dirty="0">
                <a:solidFill>
                  <a:srgbClr val="00B0F0"/>
                </a:solidFill>
                <a:latin typeface="Arial" panose="020B0604020202020204" pitchFamily="34" charset="0"/>
                <a:cs typeface="Arial" panose="020B0604020202020204" pitchFamily="34" charset="0"/>
                <a:sym typeface="Wingdings" pitchFamily="2" charset="2"/>
              </a:rPr>
              <a:t> </a:t>
            </a:r>
            <a:endParaRPr lang="en-US" sz="3300" dirty="0">
              <a:solidFill>
                <a:srgbClr val="00B0F0"/>
              </a:solidFill>
              <a:latin typeface="Arial" panose="020B0604020202020204" pitchFamily="34" charset="0"/>
              <a:cs typeface="Arial" panose="020B0604020202020204" pitchFamily="34" charset="0"/>
            </a:endParaRPr>
          </a:p>
        </p:txBody>
      </p:sp>
      <p:sp>
        <p:nvSpPr>
          <p:cNvPr id="10246" name="TextBox 96"/>
          <p:cNvSpPr txBox="1">
            <a:spLocks noChangeArrowheads="1"/>
          </p:cNvSpPr>
          <p:nvPr/>
        </p:nvSpPr>
        <p:spPr bwMode="auto">
          <a:xfrm>
            <a:off x="2981197" y="2197100"/>
            <a:ext cx="423991" cy="699309"/>
          </a:xfrm>
          <a:prstGeom prst="rect">
            <a:avLst/>
          </a:prstGeom>
          <a:noFill/>
          <a:ln w="9525">
            <a:noFill/>
            <a:miter lim="800000"/>
            <a:headEnd/>
            <a:tailEnd/>
          </a:ln>
          <a:effectLst>
            <a:outerShdw blurRad="50800" dist="38100" dir="2700000" algn="tl" rotWithShape="0">
              <a:prstClr val="black">
                <a:alpha val="40000"/>
              </a:prstClr>
            </a:outerShdw>
          </a:effectLst>
        </p:spPr>
        <p:txBody>
          <a:bodyPr wrap="none" lIns="82945" tIns="41473" rIns="82945" bIns="41473">
            <a:spAutoFit/>
          </a:bodyPr>
          <a:lstStyle/>
          <a:p>
            <a:pPr>
              <a:defRPr/>
            </a:pPr>
            <a:r>
              <a:rPr lang="en-US" sz="4000" b="1" dirty="0">
                <a:solidFill>
                  <a:srgbClr val="0070C0"/>
                </a:solidFill>
                <a:latin typeface="Arial" panose="020B0604020202020204" pitchFamily="34" charset="0"/>
              </a:rPr>
              <a:t>z</a:t>
            </a:r>
            <a:endParaRPr lang="en-US" sz="4000" dirty="0">
              <a:latin typeface="Arial" panose="020B0604020202020204" pitchFamily="34" charset="0"/>
            </a:endParaRPr>
          </a:p>
        </p:txBody>
      </p:sp>
      <p:cxnSp>
        <p:nvCxnSpPr>
          <p:cNvPr id="145415" name="Straight Connector 88"/>
          <p:cNvCxnSpPr>
            <a:cxnSpLocks noChangeShapeType="1"/>
          </p:cNvCxnSpPr>
          <p:nvPr/>
        </p:nvCxnSpPr>
        <p:spPr bwMode="auto">
          <a:xfrm rot="5400000" flipH="1" flipV="1">
            <a:off x="1915319" y="2910682"/>
            <a:ext cx="776287" cy="647700"/>
          </a:xfrm>
          <a:prstGeom prst="line">
            <a:avLst/>
          </a:prstGeom>
          <a:noFill/>
          <a:ln w="9525" algn="ctr">
            <a:solidFill>
              <a:schemeClr val="bg1"/>
            </a:solidFill>
            <a:prstDash val="dash"/>
            <a:miter lim="800000"/>
            <a:headEnd/>
            <a:tailEnd/>
          </a:ln>
        </p:spPr>
      </p:cxnSp>
      <p:cxnSp>
        <p:nvCxnSpPr>
          <p:cNvPr id="145416" name="Straight Connector 90"/>
          <p:cNvCxnSpPr>
            <a:cxnSpLocks noChangeShapeType="1"/>
          </p:cNvCxnSpPr>
          <p:nvPr/>
        </p:nvCxnSpPr>
        <p:spPr bwMode="auto">
          <a:xfrm rot="10800000">
            <a:off x="3016250" y="2846388"/>
            <a:ext cx="1296988" cy="776287"/>
          </a:xfrm>
          <a:prstGeom prst="line">
            <a:avLst/>
          </a:prstGeom>
          <a:noFill/>
          <a:ln w="9525" algn="ctr">
            <a:solidFill>
              <a:schemeClr val="bg1"/>
            </a:solidFill>
            <a:prstDash val="dash"/>
            <a:miter lim="800000"/>
            <a:headEnd/>
            <a:tailEnd/>
          </a:ln>
        </p:spPr>
      </p:cxnSp>
      <p:grpSp>
        <p:nvGrpSpPr>
          <p:cNvPr id="5" name="Group 85"/>
          <p:cNvGrpSpPr/>
          <p:nvPr/>
        </p:nvGrpSpPr>
        <p:grpSpPr>
          <a:xfrm>
            <a:off x="1979985" y="3619102"/>
            <a:ext cx="1513228" cy="542929"/>
            <a:chOff x="2182795" y="3989389"/>
            <a:chExt cx="1668229" cy="598479"/>
          </a:xfrm>
          <a:effectLst>
            <a:glow rad="139700">
              <a:schemeClr val="accent3">
                <a:satMod val="175000"/>
                <a:alpha val="40000"/>
              </a:schemeClr>
            </a:glow>
            <a:outerShdw blurRad="50800" dist="38100" dir="2700000" algn="tl" rotWithShape="0">
              <a:prstClr val="black">
                <a:alpha val="40000"/>
              </a:prstClr>
            </a:outerShdw>
          </a:effectLst>
        </p:grpSpPr>
        <p:sp>
          <p:nvSpPr>
            <p:cNvPr id="10260"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71" name="Straight Connector 70"/>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2" name="Straight Connector 71"/>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3" name="Straight Connector 72"/>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81" name="TextBox 80"/>
            <p:cNvSpPr txBox="1"/>
            <p:nvPr/>
          </p:nvSpPr>
          <p:spPr>
            <a:xfrm>
              <a:off x="2185977" y="3994151"/>
              <a:ext cx="431550" cy="593717"/>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82" name="TextBox 81"/>
            <p:cNvSpPr txBox="1"/>
            <p:nvPr/>
          </p:nvSpPr>
          <p:spPr>
            <a:xfrm>
              <a:off x="2590791" y="3994151"/>
              <a:ext cx="431550" cy="593717"/>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3" name="TextBox 82"/>
            <p:cNvSpPr txBox="1"/>
            <p:nvPr/>
          </p:nvSpPr>
          <p:spPr>
            <a:xfrm>
              <a:off x="2995607" y="3994151"/>
              <a:ext cx="431550" cy="593717"/>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4" name="TextBox 83"/>
            <p:cNvSpPr txBox="1"/>
            <p:nvPr/>
          </p:nvSpPr>
          <p:spPr>
            <a:xfrm>
              <a:off x="3419474" y="3989389"/>
              <a:ext cx="431550" cy="593717"/>
            </a:xfrm>
            <a:prstGeom prst="rect">
              <a:avLst/>
            </a:prstGeom>
            <a:noFill/>
          </p:spPr>
          <p:txBody>
            <a:bodyPr wrap="none">
              <a:spAutoFit/>
            </a:bodyPr>
            <a:lstStyle/>
            <a:p>
              <a:pPr>
                <a:defRPr/>
              </a:pPr>
              <a:r>
                <a:rPr lang="en-US" sz="2900" dirty="0">
                  <a:latin typeface="Arial" panose="020B0604020202020204" pitchFamily="34" charset="0"/>
                </a:rPr>
                <a:t>1</a:t>
              </a:r>
            </a:p>
          </p:txBody>
        </p:sp>
      </p:grpSp>
      <p:sp>
        <p:nvSpPr>
          <p:cNvPr id="77" name="TextBox 96"/>
          <p:cNvSpPr txBox="1">
            <a:spLocks noChangeArrowheads="1"/>
          </p:cNvSpPr>
          <p:nvPr/>
        </p:nvSpPr>
        <p:spPr bwMode="auto">
          <a:xfrm flipH="1">
            <a:off x="3783013" y="2197100"/>
            <a:ext cx="595312"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r</a:t>
            </a:r>
            <a:endParaRPr lang="en-US" sz="4000" dirty="0">
              <a:latin typeface="Arial" panose="020B0604020202020204" pitchFamily="34" charset="0"/>
            </a:endParaRPr>
          </a:p>
        </p:txBody>
      </p:sp>
      <p:sp>
        <p:nvSpPr>
          <p:cNvPr id="87" name="TextBox 96"/>
          <p:cNvSpPr txBox="1">
            <a:spLocks noChangeArrowheads="1"/>
          </p:cNvSpPr>
          <p:nvPr/>
        </p:nvSpPr>
        <p:spPr bwMode="auto">
          <a:xfrm>
            <a:off x="3239679" y="2197100"/>
            <a:ext cx="452846" cy="699309"/>
          </a:xfrm>
          <a:prstGeom prst="rect">
            <a:avLst/>
          </a:prstGeom>
          <a:noFill/>
          <a:ln w="9525">
            <a:noFill/>
            <a:miter lim="800000"/>
            <a:headEnd/>
            <a:tailEnd/>
          </a:ln>
          <a:effectLst>
            <a:outerShdw blurRad="50800" dist="38100" dir="2700000" algn="tl" rotWithShape="0">
              <a:prstClr val="black">
                <a:alpha val="40000"/>
              </a:prstClr>
            </a:outerShdw>
          </a:effectLst>
        </p:spPr>
        <p:txBody>
          <a:bodyPr wrap="none" lIns="82945" tIns="41473" rIns="82945" bIns="41473">
            <a:spAutoFit/>
          </a:bodyPr>
          <a:lstStyle/>
          <a:p>
            <a:pPr>
              <a:defRPr/>
            </a:pPr>
            <a:r>
              <a:rPr lang="en-US" sz="4000" b="1" dirty="0">
                <a:solidFill>
                  <a:srgbClr val="0070C0"/>
                </a:solidFill>
                <a:latin typeface="Arial" panose="020B0604020202020204" pitchFamily="34" charset="0"/>
              </a:rPr>
              <a:t>v</a:t>
            </a:r>
            <a:endParaRPr lang="en-US" sz="4000" dirty="0">
              <a:latin typeface="Arial" panose="020B0604020202020204" pitchFamily="34" charset="0"/>
            </a:endParaRPr>
          </a:p>
        </p:txBody>
      </p:sp>
      <p:sp>
        <p:nvSpPr>
          <p:cNvPr id="88" name="TextBox 96"/>
          <p:cNvSpPr txBox="1">
            <a:spLocks noChangeArrowheads="1"/>
          </p:cNvSpPr>
          <p:nvPr/>
        </p:nvSpPr>
        <p:spPr bwMode="auto">
          <a:xfrm>
            <a:off x="2368550" y="2197100"/>
            <a:ext cx="647700"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u</a:t>
            </a:r>
            <a:endParaRPr lang="en-US" sz="4000" dirty="0">
              <a:latin typeface="Arial" panose="020B0604020202020204" pitchFamily="34" charset="0"/>
            </a:endParaRPr>
          </a:p>
        </p:txBody>
      </p:sp>
      <p:sp>
        <p:nvSpPr>
          <p:cNvPr id="107" name="Rectangle 78"/>
          <p:cNvSpPr>
            <a:spLocks noChangeArrowheads="1"/>
          </p:cNvSpPr>
          <p:nvPr/>
        </p:nvSpPr>
        <p:spPr bwMode="auto">
          <a:xfrm>
            <a:off x="3721100" y="2409825"/>
            <a:ext cx="300038" cy="411163"/>
          </a:xfrm>
          <a:prstGeom prst="rect">
            <a:avLst/>
          </a:prstGeom>
          <a:solidFill>
            <a:schemeClr val="bg1"/>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grpSp>
        <p:nvGrpSpPr>
          <p:cNvPr id="145424" name="Group 203"/>
          <p:cNvGrpSpPr>
            <a:grpSpLocks/>
          </p:cNvGrpSpPr>
          <p:nvPr/>
        </p:nvGrpSpPr>
        <p:grpSpPr bwMode="auto">
          <a:xfrm>
            <a:off x="3535364" y="3622673"/>
            <a:ext cx="777875" cy="538609"/>
            <a:chOff x="3897308" y="3994151"/>
            <a:chExt cx="857256" cy="593045"/>
          </a:xfrm>
          <a:effectLst>
            <a:glow rad="139700">
              <a:schemeClr val="accent3">
                <a:satMod val="175000"/>
                <a:alpha val="40000"/>
              </a:schemeClr>
            </a:glow>
          </a:effectLst>
        </p:grpSpPr>
        <p:sp>
          <p:nvSpPr>
            <p:cNvPr id="160" name="Rectangle 71"/>
            <p:cNvSpPr>
              <a:spLocks noChangeArrowheads="1"/>
            </p:cNvSpPr>
            <p:nvPr/>
          </p:nvSpPr>
          <p:spPr bwMode="auto">
            <a:xfrm rot="16200000">
              <a:off x="4078602" y="3839076"/>
              <a:ext cx="494668" cy="857256"/>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a:lstStyle/>
            <a:p>
              <a:pPr>
                <a:defRPr/>
              </a:pPr>
              <a:endParaRPr lang="en-US" dirty="0">
                <a:latin typeface="Arial" panose="020B0604020202020204" pitchFamily="34" charset="0"/>
              </a:endParaRPr>
            </a:p>
          </p:txBody>
        </p:sp>
        <p:sp>
          <p:nvSpPr>
            <p:cNvPr id="168" name="TextBox 167"/>
            <p:cNvSpPr txBox="1"/>
            <p:nvPr/>
          </p:nvSpPr>
          <p:spPr>
            <a:xfrm>
              <a:off x="4089608" y="3994151"/>
              <a:ext cx="521496" cy="593045"/>
            </a:xfrm>
            <a:prstGeom prst="rect">
              <a:avLst/>
            </a:prstGeom>
            <a:noFill/>
          </p:spPr>
          <p:txBody>
            <a:bodyPr wrap="none">
              <a:spAutoFit/>
            </a:bodyPr>
            <a:lstStyle/>
            <a:p>
              <a:pPr>
                <a:defRPr/>
              </a:pPr>
              <a:r>
                <a:rPr lang="en-US" sz="2900" dirty="0">
                  <a:latin typeface="Arial" panose="020B0604020202020204" pitchFamily="34" charset="0"/>
                </a:rPr>
                <a:t>ts</a:t>
              </a:r>
            </a:p>
          </p:txBody>
        </p:sp>
      </p:grpSp>
      <p:sp>
        <p:nvSpPr>
          <p:cNvPr id="208" name="Rectangle 78"/>
          <p:cNvSpPr>
            <a:spLocks noChangeArrowheads="1"/>
          </p:cNvSpPr>
          <p:nvPr/>
        </p:nvSpPr>
        <p:spPr bwMode="auto">
          <a:xfrm>
            <a:off x="3721100" y="2414588"/>
            <a:ext cx="300038" cy="412750"/>
          </a:xfrm>
          <a:prstGeom prst="rect">
            <a:avLst/>
          </a:prstGeom>
          <a:solidFill>
            <a:srgbClr val="FF0000"/>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grpSp>
        <p:nvGrpSpPr>
          <p:cNvPr id="11" name="Group 209"/>
          <p:cNvGrpSpPr>
            <a:grpSpLocks/>
          </p:cNvGrpSpPr>
          <p:nvPr/>
        </p:nvGrpSpPr>
        <p:grpSpPr bwMode="auto">
          <a:xfrm>
            <a:off x="3460750" y="2203450"/>
            <a:ext cx="647700" cy="708025"/>
            <a:chOff x="4468808" y="1834634"/>
            <a:chExt cx="714380" cy="779615"/>
          </a:xfrm>
        </p:grpSpPr>
        <p:sp>
          <p:nvSpPr>
            <p:cNvPr id="209" name="Rectangle 78"/>
            <p:cNvSpPr>
              <a:spLocks noChangeArrowheads="1"/>
            </p:cNvSpPr>
            <p:nvPr/>
          </p:nvSpPr>
          <p:spPr bwMode="auto">
            <a:xfrm>
              <a:off x="4754210" y="2065372"/>
              <a:ext cx="330925" cy="454484"/>
            </a:xfrm>
            <a:prstGeom prst="rect">
              <a:avLst/>
            </a:prstGeom>
            <a:solidFill>
              <a:schemeClr val="bg1"/>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a:lstStyle/>
            <a:p>
              <a:pPr>
                <a:defRPr/>
              </a:pPr>
              <a:endParaRPr lang="en-US" dirty="0">
                <a:latin typeface="Arial" panose="020B0604020202020204" pitchFamily="34" charset="0"/>
              </a:endParaRPr>
            </a:p>
          </p:txBody>
        </p:sp>
        <p:sp>
          <p:nvSpPr>
            <p:cNvPr id="89" name="TextBox 96"/>
            <p:cNvSpPr txBox="1">
              <a:spLocks noChangeArrowheads="1"/>
            </p:cNvSpPr>
            <p:nvPr/>
          </p:nvSpPr>
          <p:spPr bwMode="auto">
            <a:xfrm>
              <a:off x="4468808" y="1834634"/>
              <a:ext cx="714380" cy="779615"/>
            </a:xfrm>
            <a:prstGeom prst="rect">
              <a:avLst/>
            </a:prstGeom>
            <a:noFill/>
            <a:ln w="9525">
              <a:noFill/>
              <a:miter lim="800000"/>
              <a:headEnd/>
              <a:tailEnd/>
            </a:ln>
            <a:effectLst>
              <a:outerShdw blurRad="50800" dist="38100" dir="2700000" algn="tl" rotWithShape="0">
                <a:prstClr val="black">
                  <a:alpha val="40000"/>
                </a:prstClr>
              </a:outerShdw>
            </a:effectLst>
          </p:spPr>
          <p:txBody>
            <a:bodyPr>
              <a:spAutoFit/>
            </a:bodyPr>
            <a:lstStyle/>
            <a:p>
              <a:pPr>
                <a:defRPr/>
              </a:pPr>
              <a:r>
                <a:rPr lang="en-US" sz="4000" b="1" dirty="0">
                  <a:solidFill>
                    <a:srgbClr val="0070C0"/>
                  </a:solidFill>
                  <a:latin typeface="Arial" panose="020B0604020202020204" pitchFamily="34" charset="0"/>
                </a:rPr>
                <a:t>x</a:t>
              </a:r>
              <a:endParaRPr lang="en-US" sz="4000" dirty="0">
                <a:latin typeface="Arial" panose="020B0604020202020204" pitchFamily="34" charset="0"/>
              </a:endParaRPr>
            </a:p>
          </p:txBody>
        </p:sp>
      </p:grpSp>
      <p:grpSp>
        <p:nvGrpSpPr>
          <p:cNvPr id="4" name="Group 3"/>
          <p:cNvGrpSpPr>
            <a:grpSpLocks/>
          </p:cNvGrpSpPr>
          <p:nvPr/>
        </p:nvGrpSpPr>
        <p:grpSpPr bwMode="auto">
          <a:xfrm>
            <a:off x="1396778" y="1549589"/>
            <a:ext cx="969120" cy="777682"/>
            <a:chOff x="4224" y="2256"/>
            <a:chExt cx="912" cy="816"/>
          </a:xfrm>
          <a:effectLst>
            <a:glow rad="101600">
              <a:schemeClr val="accent3">
                <a:satMod val="175000"/>
                <a:alpha val="40000"/>
              </a:schemeClr>
            </a:glow>
            <a:outerShdw blurRad="50800" dist="38100" dir="2700000" algn="tl" rotWithShape="0">
              <a:prstClr val="black">
                <a:alpha val="40000"/>
              </a:prstClr>
            </a:outerShdw>
          </a:effectLst>
        </p:grpSpPr>
        <p:sp>
          <p:nvSpPr>
            <p:cNvPr id="10251"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2"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3" name="Freeform 6"/>
            <p:cNvSpPr>
              <a:spLocks/>
            </p:cNvSpPr>
            <p:nvPr/>
          </p:nvSpPr>
          <p:spPr bwMode="auto">
            <a:xfrm flipH="1">
              <a:off x="4656" y="225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4"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5"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6"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7" name="Freeform 10"/>
            <p:cNvSpPr>
              <a:spLocks/>
            </p:cNvSpPr>
            <p:nvPr/>
          </p:nvSpPr>
          <p:spPr bwMode="auto">
            <a:xfrm flipH="1">
              <a:off x="4560" y="273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8" name="Freeform 11"/>
            <p:cNvSpPr>
              <a:spLocks/>
            </p:cNvSpPr>
            <p:nvPr/>
          </p:nvSpPr>
          <p:spPr bwMode="auto">
            <a:xfrm flipH="1">
              <a:off x="4752" y="259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9" name="Freeform 12"/>
            <p:cNvSpPr>
              <a:spLocks/>
            </p:cNvSpPr>
            <p:nvPr/>
          </p:nvSpPr>
          <p:spPr bwMode="auto">
            <a:xfrm flipH="1">
              <a:off x="4944" y="244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grpSp>
      <p:grpSp>
        <p:nvGrpSpPr>
          <p:cNvPr id="6" name="Group 4">
            <a:extLst>
              <a:ext uri="{FF2B5EF4-FFF2-40B4-BE49-F238E27FC236}">
                <a16:creationId xmlns:a16="http://schemas.microsoft.com/office/drawing/2014/main" id="{32507E0B-C822-443F-C82A-1086C0803981}"/>
              </a:ext>
            </a:extLst>
          </p:cNvPr>
          <p:cNvGrpSpPr>
            <a:grpSpLocks/>
          </p:cNvGrpSpPr>
          <p:nvPr/>
        </p:nvGrpSpPr>
        <p:grpSpPr bwMode="auto">
          <a:xfrm>
            <a:off x="2824663" y="1323974"/>
            <a:ext cx="428790" cy="625475"/>
            <a:chOff x="2208" y="1920"/>
            <a:chExt cx="1152" cy="1680"/>
          </a:xfrm>
        </p:grpSpPr>
        <p:sp>
          <p:nvSpPr>
            <p:cNvPr id="7" name="Oval 5">
              <a:extLst>
                <a:ext uri="{FF2B5EF4-FFF2-40B4-BE49-F238E27FC236}">
                  <a16:creationId xmlns:a16="http://schemas.microsoft.com/office/drawing/2014/main" id="{71888935-B809-A124-8535-530F60328B6D}"/>
                </a:ext>
              </a:extLst>
            </p:cNvPr>
            <p:cNvSpPr>
              <a:spLocks noChangeArrowheads="1"/>
            </p:cNvSpPr>
            <p:nvPr/>
          </p:nvSpPr>
          <p:spPr bwMode="auto">
            <a:xfrm>
              <a:off x="2208" y="2448"/>
              <a:ext cx="1152" cy="1152"/>
            </a:xfrm>
            <a:prstGeom prst="ellipse">
              <a:avLst/>
            </a:prstGeom>
            <a:solidFill>
              <a:srgbClr val="FF0000"/>
            </a:solidFill>
            <a:ln w="9525" algn="ctr">
              <a:solidFill>
                <a:srgbClr val="FF0000"/>
              </a:solidFill>
              <a:round/>
              <a:headEnd/>
              <a:tailEnd/>
            </a:ln>
          </p:spPr>
          <p:txBody>
            <a:bodyPr wrap="none" anchor="ctr"/>
            <a:lstStyle/>
            <a:p>
              <a:endParaRPr lang="en-US" dirty="0">
                <a:latin typeface="Arial" panose="020B0604020202020204" pitchFamily="34" charset="0"/>
              </a:endParaRPr>
            </a:p>
          </p:txBody>
        </p:sp>
        <p:sp>
          <p:nvSpPr>
            <p:cNvPr id="8" name="Oval 6">
              <a:extLst>
                <a:ext uri="{FF2B5EF4-FFF2-40B4-BE49-F238E27FC236}">
                  <a16:creationId xmlns:a16="http://schemas.microsoft.com/office/drawing/2014/main" id="{2B176D03-B712-3238-E440-ABB2807511D1}"/>
                </a:ext>
              </a:extLst>
            </p:cNvPr>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9" name="AutoShape 7">
              <a:extLst>
                <a:ext uri="{FF2B5EF4-FFF2-40B4-BE49-F238E27FC236}">
                  <a16:creationId xmlns:a16="http://schemas.microsoft.com/office/drawing/2014/main" id="{A72D6106-E3D4-7AE5-ED8B-DC87D612601B}"/>
                </a:ext>
              </a:extLst>
            </p:cNvPr>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0" name="AutoShape 8">
              <a:extLst>
                <a:ext uri="{FF2B5EF4-FFF2-40B4-BE49-F238E27FC236}">
                  <a16:creationId xmlns:a16="http://schemas.microsoft.com/office/drawing/2014/main" id="{4D2A0498-C25C-521B-C984-28FF1EE59252}"/>
                </a:ext>
              </a:extLst>
            </p:cNvPr>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solidFill>
                <a:srgbClr val="FF0000"/>
              </a:solidFill>
              <a:miter lim="800000"/>
              <a:headEnd/>
              <a:tailEnd/>
            </a:ln>
          </p:spPr>
          <p:txBody>
            <a:bodyPr wrap="none" anchor="ctr"/>
            <a:lstStyle/>
            <a:p>
              <a:endParaRPr 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blinds(horizontal)">
                                      <p:cBhvr>
                                        <p:cTn id="11" dur="500"/>
                                        <p:tgtEl>
                                          <p:spTgt spid="92"/>
                                        </p:tgtEl>
                                      </p:cBhvr>
                                    </p:animEffec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8.02899E-6 1.98865E-6 L 0.22152 1.98865E-6 " pathEditMode="relative" ptsTypes="AA">
                                      <p:cBhvr>
                                        <p:cTn id="15" dur="2000" fill="hold"/>
                                        <p:tgtEl>
                                          <p:spTgt spid="4"/>
                                        </p:tgtEl>
                                        <p:attrNameLst>
                                          <p:attrName>ppt_x</p:attrName>
                                          <p:attrName>ppt_y</p:attrName>
                                        </p:attrNameLst>
                                      </p:cBhvr>
                                    </p:animMotion>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0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 presetClass="exit" presetSubtype="10" fill="hold" nodeType="clickEffect">
                                  <p:stCondLst>
                                    <p:cond delay="0"/>
                                  </p:stCondLst>
                                  <p:childTnLst>
                                    <p:animEffect transition="out" filter="blinds(horizontal)">
                                      <p:cBhvr>
                                        <p:cTn id="27" dur="500"/>
                                        <p:tgtEl>
                                          <p:spTgt spid="92"/>
                                        </p:tgtEl>
                                      </p:cBhvr>
                                    </p:animEffect>
                                    <p:set>
                                      <p:cBhvr>
                                        <p:cTn id="28" dur="1" fill="hold">
                                          <p:stCondLst>
                                            <p:cond delay="499"/>
                                          </p:stCondLst>
                                        </p:cTn>
                                        <p:tgtEl>
                                          <p:spTgt spid="9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linds(horizontal)">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xit" presetSubtype="10" fill="hold" nodeType="clickEffect">
                                  <p:stCondLst>
                                    <p:cond delay="0"/>
                                  </p:stCondLst>
                                  <p:childTnLst>
                                    <p:animEffect transition="out" filter="blinds(horizontal)">
                                      <p:cBhvr>
                                        <p:cTn id="37" dur="500"/>
                                        <p:tgtEl>
                                          <p:spTgt spid="6"/>
                                        </p:tgtEl>
                                      </p:cBhvr>
                                    </p:animEffect>
                                    <p:set>
                                      <p:cBhvr>
                                        <p:cTn id="3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88950" y="188913"/>
            <a:ext cx="8001000" cy="949325"/>
          </a:xfrm>
        </p:spPr>
        <p:txBody>
          <a:bodyPr/>
          <a:lstStyle/>
          <a:p>
            <a:pPr eaLnBrk="1" hangingPunct="1"/>
            <a:r>
              <a:rPr lang="en-US" dirty="0"/>
              <a:t>Concurrent Simple Hopscotch</a:t>
            </a:r>
          </a:p>
        </p:txBody>
      </p:sp>
      <p:grpSp>
        <p:nvGrpSpPr>
          <p:cNvPr id="2" name="Group 46"/>
          <p:cNvGrpSpPr>
            <a:grpSpLocks/>
          </p:cNvGrpSpPr>
          <p:nvPr/>
        </p:nvGrpSpPr>
        <p:grpSpPr bwMode="auto">
          <a:xfrm>
            <a:off x="878400" y="2387772"/>
            <a:ext cx="7063200" cy="776589"/>
            <a:chOff x="968346" y="2422515"/>
            <a:chExt cx="7786742" cy="856474"/>
          </a:xfrm>
          <a:effectLst>
            <a:outerShdw blurRad="50800" dist="38100" dir="2700000" algn="tl" rotWithShape="0">
              <a:prstClr val="black">
                <a:alpha val="40000"/>
              </a:prstClr>
            </a:outerShdw>
          </a:effectLst>
        </p:grpSpPr>
        <p:grpSp>
          <p:nvGrpSpPr>
            <p:cNvPr id="3" name="Group 4"/>
            <p:cNvGrpSpPr>
              <a:grpSpLocks/>
            </p:cNvGrpSpPr>
            <p:nvPr/>
          </p:nvGrpSpPr>
          <p:grpSpPr bwMode="auto">
            <a:xfrm>
              <a:off x="968346" y="2422515"/>
              <a:ext cx="7786742" cy="500861"/>
              <a:chOff x="968346" y="2422515"/>
              <a:chExt cx="7786742" cy="500861"/>
            </a:xfrm>
          </p:grpSpPr>
          <p:sp>
            <p:nvSpPr>
              <p:cNvPr id="10287"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0288"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0289"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0290"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0291"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0292"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0293"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0294"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0295"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0296"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0297"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0298"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0299"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0300"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0301"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0302"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0303"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0304"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0305"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0306"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0267"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0268"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0269"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0270"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0271"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0272"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0273"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0274"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0275"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0276"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0277"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0278"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0279"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0280"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0281"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0282"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0283"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0284"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0285"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0286"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146436" name="TextBox 87"/>
          <p:cNvSpPr txBox="1">
            <a:spLocks noChangeArrowheads="1"/>
          </p:cNvSpPr>
          <p:nvPr/>
        </p:nvSpPr>
        <p:spPr bwMode="auto">
          <a:xfrm>
            <a:off x="1598613" y="4337050"/>
            <a:ext cx="7127875" cy="2068915"/>
          </a:xfrm>
          <a:prstGeom prst="rect">
            <a:avLst/>
          </a:prstGeom>
          <a:noFill/>
          <a:ln w="9525">
            <a:noFill/>
            <a:miter lim="800000"/>
            <a:headEnd/>
            <a:tailEnd/>
          </a:ln>
        </p:spPr>
        <p:txBody>
          <a:bodyPr lIns="82945" tIns="41473" rIns="82945" bIns="41473">
            <a:spAutoFit/>
          </a:bodyPr>
          <a:lstStyle/>
          <a:p>
            <a:pPr algn="l"/>
            <a:r>
              <a:rPr lang="en-US" sz="3200" dirty="0">
                <a:solidFill>
                  <a:schemeClr val="bg1"/>
                </a:solidFill>
                <a:latin typeface="Consolas" panose="020B0609020204030204" pitchFamily="49" charset="0"/>
                <a:cs typeface="Courier New" pitchFamily="49" charset="0"/>
              </a:rPr>
              <a:t>add(x)</a:t>
            </a:r>
            <a:r>
              <a:rPr lang="en-US" sz="3200" dirty="0">
                <a:solidFill>
                  <a:srgbClr val="00B0F0"/>
                </a:solidFill>
                <a:latin typeface="Arial" panose="020B0604020202020204" pitchFamily="34" charset="0"/>
                <a:cs typeface="Arial" panose="020B0604020202020204" pitchFamily="34" charset="0"/>
              </a:rPr>
              <a:t> – lock bucket, mark empty slot using CAS, lock bucket and update timestamp of bucket being displaced before erasing old value</a:t>
            </a:r>
            <a:r>
              <a:rPr lang="en-US" sz="3300" dirty="0">
                <a:solidFill>
                  <a:srgbClr val="00B0F0"/>
                </a:solidFill>
                <a:latin typeface="Arial" panose="020B0604020202020204" pitchFamily="34" charset="0"/>
                <a:cs typeface="Arial" panose="020B0604020202020204" pitchFamily="34" charset="0"/>
                <a:sym typeface="Wingdings" pitchFamily="2" charset="2"/>
              </a:rPr>
              <a:t> </a:t>
            </a:r>
            <a:endParaRPr lang="en-US" sz="3300" dirty="0">
              <a:solidFill>
                <a:srgbClr val="00B0F0"/>
              </a:solidFill>
              <a:latin typeface="Arial" panose="020B0604020202020204" pitchFamily="34" charset="0"/>
              <a:cs typeface="Arial" panose="020B0604020202020204" pitchFamily="34" charset="0"/>
            </a:endParaRPr>
          </a:p>
        </p:txBody>
      </p:sp>
      <p:sp>
        <p:nvSpPr>
          <p:cNvPr id="10246" name="TextBox 96"/>
          <p:cNvSpPr txBox="1">
            <a:spLocks noChangeArrowheads="1"/>
          </p:cNvSpPr>
          <p:nvPr/>
        </p:nvSpPr>
        <p:spPr bwMode="auto">
          <a:xfrm>
            <a:off x="2981197" y="2197100"/>
            <a:ext cx="423991" cy="699309"/>
          </a:xfrm>
          <a:prstGeom prst="rect">
            <a:avLst/>
          </a:prstGeom>
          <a:noFill/>
          <a:ln w="9525">
            <a:noFill/>
            <a:miter lim="800000"/>
            <a:headEnd/>
            <a:tailEnd/>
          </a:ln>
          <a:effectLst>
            <a:outerShdw blurRad="50800" dist="38100" dir="2700000" algn="tl" rotWithShape="0">
              <a:prstClr val="black">
                <a:alpha val="40000"/>
              </a:prstClr>
            </a:outerShdw>
          </a:effectLst>
        </p:spPr>
        <p:txBody>
          <a:bodyPr wrap="none" lIns="82945" tIns="41473" rIns="82945" bIns="41473">
            <a:spAutoFit/>
          </a:bodyPr>
          <a:lstStyle/>
          <a:p>
            <a:pPr>
              <a:defRPr/>
            </a:pPr>
            <a:r>
              <a:rPr lang="en-US" sz="4000" b="1" dirty="0">
                <a:solidFill>
                  <a:srgbClr val="0070C0"/>
                </a:solidFill>
                <a:latin typeface="Arial" panose="020B0604020202020204" pitchFamily="34" charset="0"/>
              </a:rPr>
              <a:t>z</a:t>
            </a:r>
            <a:endParaRPr lang="en-US" sz="4000" dirty="0">
              <a:latin typeface="Arial" panose="020B0604020202020204" pitchFamily="34" charset="0"/>
            </a:endParaRPr>
          </a:p>
        </p:txBody>
      </p:sp>
      <p:grpSp>
        <p:nvGrpSpPr>
          <p:cNvPr id="4" name="Group 3"/>
          <p:cNvGrpSpPr>
            <a:grpSpLocks/>
          </p:cNvGrpSpPr>
          <p:nvPr/>
        </p:nvGrpSpPr>
        <p:grpSpPr bwMode="auto">
          <a:xfrm>
            <a:off x="1396778" y="1549589"/>
            <a:ext cx="969120" cy="777682"/>
            <a:chOff x="4224" y="2256"/>
            <a:chExt cx="912" cy="816"/>
          </a:xfrm>
          <a:effectLst>
            <a:glow rad="101600">
              <a:schemeClr val="accent3">
                <a:satMod val="175000"/>
                <a:alpha val="40000"/>
              </a:schemeClr>
            </a:glow>
            <a:outerShdw blurRad="50800" dist="38100" dir="2700000" algn="tl" rotWithShape="0">
              <a:prstClr val="black">
                <a:alpha val="40000"/>
              </a:prstClr>
            </a:outerShdw>
          </a:effectLst>
        </p:grpSpPr>
        <p:sp>
          <p:nvSpPr>
            <p:cNvPr id="10251"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2"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3" name="Freeform 6"/>
            <p:cNvSpPr>
              <a:spLocks/>
            </p:cNvSpPr>
            <p:nvPr/>
          </p:nvSpPr>
          <p:spPr bwMode="auto">
            <a:xfrm flipH="1">
              <a:off x="4656" y="225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4"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5"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6"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7" name="Freeform 10"/>
            <p:cNvSpPr>
              <a:spLocks/>
            </p:cNvSpPr>
            <p:nvPr/>
          </p:nvSpPr>
          <p:spPr bwMode="auto">
            <a:xfrm flipH="1">
              <a:off x="4560" y="273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8" name="Freeform 11"/>
            <p:cNvSpPr>
              <a:spLocks/>
            </p:cNvSpPr>
            <p:nvPr/>
          </p:nvSpPr>
          <p:spPr bwMode="auto">
            <a:xfrm flipH="1">
              <a:off x="4752" y="259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9" name="Freeform 12"/>
            <p:cNvSpPr>
              <a:spLocks/>
            </p:cNvSpPr>
            <p:nvPr/>
          </p:nvSpPr>
          <p:spPr bwMode="auto">
            <a:xfrm flipH="1">
              <a:off x="4944" y="244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grpSp>
      <p:cxnSp>
        <p:nvCxnSpPr>
          <p:cNvPr id="146439" name="Straight Connector 88"/>
          <p:cNvCxnSpPr>
            <a:cxnSpLocks noChangeShapeType="1"/>
          </p:cNvCxnSpPr>
          <p:nvPr/>
        </p:nvCxnSpPr>
        <p:spPr bwMode="auto">
          <a:xfrm rot="5400000" flipH="1" flipV="1">
            <a:off x="1915319" y="2910682"/>
            <a:ext cx="776287" cy="647700"/>
          </a:xfrm>
          <a:prstGeom prst="line">
            <a:avLst/>
          </a:prstGeom>
          <a:noFill/>
          <a:ln w="9525" algn="ctr">
            <a:solidFill>
              <a:schemeClr val="bg1"/>
            </a:solidFill>
            <a:prstDash val="dash"/>
            <a:miter lim="800000"/>
            <a:headEnd/>
            <a:tailEnd/>
          </a:ln>
        </p:spPr>
      </p:cxnSp>
      <p:cxnSp>
        <p:nvCxnSpPr>
          <p:cNvPr id="146440" name="Straight Connector 90"/>
          <p:cNvCxnSpPr>
            <a:cxnSpLocks noChangeShapeType="1"/>
          </p:cNvCxnSpPr>
          <p:nvPr/>
        </p:nvCxnSpPr>
        <p:spPr bwMode="auto">
          <a:xfrm rot="10800000">
            <a:off x="3016250" y="2846388"/>
            <a:ext cx="1296988" cy="776287"/>
          </a:xfrm>
          <a:prstGeom prst="line">
            <a:avLst/>
          </a:prstGeom>
          <a:noFill/>
          <a:ln w="9525" algn="ctr">
            <a:solidFill>
              <a:schemeClr val="bg1"/>
            </a:solidFill>
            <a:prstDash val="dash"/>
            <a:miter lim="800000"/>
            <a:headEnd/>
            <a:tailEnd/>
          </a:ln>
        </p:spPr>
      </p:cxnSp>
      <p:sp>
        <p:nvSpPr>
          <p:cNvPr id="87" name="TextBox 96"/>
          <p:cNvSpPr txBox="1">
            <a:spLocks noChangeArrowheads="1"/>
          </p:cNvSpPr>
          <p:nvPr/>
        </p:nvSpPr>
        <p:spPr bwMode="auto">
          <a:xfrm>
            <a:off x="3239679" y="2197100"/>
            <a:ext cx="452846" cy="699309"/>
          </a:xfrm>
          <a:prstGeom prst="rect">
            <a:avLst/>
          </a:prstGeom>
          <a:noFill/>
          <a:ln w="9525">
            <a:noFill/>
            <a:miter lim="800000"/>
            <a:headEnd/>
            <a:tailEnd/>
          </a:ln>
          <a:effectLst>
            <a:outerShdw blurRad="50800" dist="38100" dir="2700000" algn="tl" rotWithShape="0">
              <a:prstClr val="black">
                <a:alpha val="40000"/>
              </a:prstClr>
            </a:outerShdw>
          </a:effectLst>
        </p:spPr>
        <p:txBody>
          <a:bodyPr wrap="none" lIns="82945" tIns="41473" rIns="82945" bIns="41473">
            <a:spAutoFit/>
          </a:bodyPr>
          <a:lstStyle/>
          <a:p>
            <a:pPr>
              <a:defRPr/>
            </a:pPr>
            <a:r>
              <a:rPr lang="en-US" sz="4000" b="1" dirty="0">
                <a:solidFill>
                  <a:srgbClr val="0070C0"/>
                </a:solidFill>
                <a:latin typeface="Arial" panose="020B0604020202020204" pitchFamily="34" charset="0"/>
              </a:rPr>
              <a:t>v</a:t>
            </a:r>
            <a:endParaRPr lang="en-US" sz="4000" dirty="0">
              <a:latin typeface="Arial" panose="020B0604020202020204" pitchFamily="34" charset="0"/>
            </a:endParaRPr>
          </a:p>
        </p:txBody>
      </p:sp>
      <p:sp>
        <p:nvSpPr>
          <p:cNvPr id="88" name="TextBox 96"/>
          <p:cNvSpPr txBox="1">
            <a:spLocks noChangeArrowheads="1"/>
          </p:cNvSpPr>
          <p:nvPr/>
        </p:nvSpPr>
        <p:spPr bwMode="auto">
          <a:xfrm>
            <a:off x="2368550" y="2197100"/>
            <a:ext cx="647700"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u</a:t>
            </a:r>
            <a:endParaRPr lang="en-US" sz="4000" dirty="0">
              <a:latin typeface="Arial" panose="020B0604020202020204" pitchFamily="34" charset="0"/>
            </a:endParaRPr>
          </a:p>
        </p:txBody>
      </p:sp>
      <p:grpSp>
        <p:nvGrpSpPr>
          <p:cNvPr id="7" name="Group 6">
            <a:extLst>
              <a:ext uri="{FF2B5EF4-FFF2-40B4-BE49-F238E27FC236}">
                <a16:creationId xmlns:a16="http://schemas.microsoft.com/office/drawing/2014/main" id="{D9ADF3AB-D589-9742-6775-FD4F4E2AC8EA}"/>
              </a:ext>
            </a:extLst>
          </p:cNvPr>
          <p:cNvGrpSpPr/>
          <p:nvPr/>
        </p:nvGrpSpPr>
        <p:grpSpPr>
          <a:xfrm>
            <a:off x="1979985" y="3619102"/>
            <a:ext cx="2333254" cy="542929"/>
            <a:chOff x="1979985" y="3619102"/>
            <a:chExt cx="2333254" cy="542929"/>
          </a:xfrm>
          <a:effectLst>
            <a:glow rad="139700">
              <a:schemeClr val="accent3">
                <a:satMod val="175000"/>
                <a:alpha val="40000"/>
              </a:schemeClr>
            </a:glow>
          </a:effectLst>
        </p:grpSpPr>
        <p:grpSp>
          <p:nvGrpSpPr>
            <p:cNvPr id="5" name="Group 85"/>
            <p:cNvGrpSpPr/>
            <p:nvPr/>
          </p:nvGrpSpPr>
          <p:grpSpPr>
            <a:xfrm>
              <a:off x="1979985" y="3619102"/>
              <a:ext cx="1513228" cy="542929"/>
              <a:chOff x="2182795" y="3989389"/>
              <a:chExt cx="1668229" cy="598479"/>
            </a:xfrm>
            <a:effectLst>
              <a:outerShdw blurRad="50800" dist="38100" dir="2700000" algn="tl" rotWithShape="0">
                <a:prstClr val="black">
                  <a:alpha val="40000"/>
                </a:prstClr>
              </a:outerShdw>
            </a:effectLst>
          </p:grpSpPr>
          <p:sp>
            <p:nvSpPr>
              <p:cNvPr id="10260"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71" name="Straight Connector 70"/>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2" name="Straight Connector 71"/>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3" name="Straight Connector 72"/>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81" name="TextBox 80"/>
              <p:cNvSpPr txBox="1"/>
              <p:nvPr/>
            </p:nvSpPr>
            <p:spPr>
              <a:xfrm>
                <a:off x="2185977" y="3994151"/>
                <a:ext cx="431550" cy="593717"/>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82" name="TextBox 81"/>
              <p:cNvSpPr txBox="1"/>
              <p:nvPr/>
            </p:nvSpPr>
            <p:spPr>
              <a:xfrm>
                <a:off x="2590791" y="3994151"/>
                <a:ext cx="431550" cy="593717"/>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3" name="TextBox 82"/>
              <p:cNvSpPr txBox="1"/>
              <p:nvPr/>
            </p:nvSpPr>
            <p:spPr>
              <a:xfrm>
                <a:off x="2995607" y="3994151"/>
                <a:ext cx="431550" cy="593717"/>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4" name="TextBox 83"/>
              <p:cNvSpPr txBox="1"/>
              <p:nvPr/>
            </p:nvSpPr>
            <p:spPr>
              <a:xfrm>
                <a:off x="3419474" y="3989389"/>
                <a:ext cx="431550" cy="593717"/>
              </a:xfrm>
              <a:prstGeom prst="rect">
                <a:avLst/>
              </a:prstGeom>
              <a:noFill/>
            </p:spPr>
            <p:txBody>
              <a:bodyPr wrap="none">
                <a:spAutoFit/>
              </a:bodyPr>
              <a:lstStyle/>
              <a:p>
                <a:pPr>
                  <a:defRPr/>
                </a:pPr>
                <a:r>
                  <a:rPr lang="en-US" sz="2900" dirty="0">
                    <a:latin typeface="Arial" panose="020B0604020202020204" pitchFamily="34" charset="0"/>
                  </a:rPr>
                  <a:t>1</a:t>
                </a:r>
              </a:p>
            </p:txBody>
          </p:sp>
        </p:grpSp>
        <p:grpSp>
          <p:nvGrpSpPr>
            <p:cNvPr id="146446" name="Group 203"/>
            <p:cNvGrpSpPr>
              <a:grpSpLocks/>
            </p:cNvGrpSpPr>
            <p:nvPr/>
          </p:nvGrpSpPr>
          <p:grpSpPr bwMode="auto">
            <a:xfrm>
              <a:off x="3535364" y="3622673"/>
              <a:ext cx="777875" cy="538609"/>
              <a:chOff x="3897308" y="3994151"/>
              <a:chExt cx="857256" cy="593045"/>
            </a:xfrm>
          </p:grpSpPr>
          <p:sp>
            <p:nvSpPr>
              <p:cNvPr id="160" name="Rectangle 71"/>
              <p:cNvSpPr>
                <a:spLocks noChangeArrowheads="1"/>
              </p:cNvSpPr>
              <p:nvPr/>
            </p:nvSpPr>
            <p:spPr bwMode="auto">
              <a:xfrm rot="16200000">
                <a:off x="4078602" y="3839076"/>
                <a:ext cx="494668" cy="857256"/>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a:lstStyle/>
              <a:p>
                <a:pPr>
                  <a:defRPr/>
                </a:pPr>
                <a:endParaRPr lang="en-US" dirty="0">
                  <a:latin typeface="Arial" panose="020B0604020202020204" pitchFamily="34" charset="0"/>
                </a:endParaRPr>
              </a:p>
            </p:txBody>
          </p:sp>
          <p:sp>
            <p:nvSpPr>
              <p:cNvPr id="168" name="TextBox 167"/>
              <p:cNvSpPr txBox="1"/>
              <p:nvPr/>
            </p:nvSpPr>
            <p:spPr>
              <a:xfrm>
                <a:off x="4089608" y="3994151"/>
                <a:ext cx="521496" cy="593045"/>
              </a:xfrm>
              <a:prstGeom prst="rect">
                <a:avLst/>
              </a:prstGeom>
              <a:noFill/>
            </p:spPr>
            <p:txBody>
              <a:bodyPr wrap="none">
                <a:spAutoFit/>
              </a:bodyPr>
              <a:lstStyle/>
              <a:p>
                <a:pPr>
                  <a:defRPr/>
                </a:pPr>
                <a:r>
                  <a:rPr lang="en-US" sz="2900" dirty="0">
                    <a:latin typeface="Arial" panose="020B0604020202020204" pitchFamily="34" charset="0"/>
                  </a:rPr>
                  <a:t>ts</a:t>
                </a:r>
              </a:p>
            </p:txBody>
          </p:sp>
        </p:grpSp>
      </p:grpSp>
      <p:sp>
        <p:nvSpPr>
          <p:cNvPr id="91" name="TextBox 96"/>
          <p:cNvSpPr txBox="1">
            <a:spLocks noChangeArrowheads="1"/>
          </p:cNvSpPr>
          <p:nvPr/>
        </p:nvSpPr>
        <p:spPr bwMode="auto">
          <a:xfrm flipH="1">
            <a:off x="3470275" y="2197100"/>
            <a:ext cx="595313"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r</a:t>
            </a:r>
            <a:endParaRPr lang="en-US" sz="4000" dirty="0">
              <a:latin typeface="Arial" panose="020B0604020202020204" pitchFamily="34" charset="0"/>
            </a:endParaRPr>
          </a:p>
        </p:txBody>
      </p:sp>
      <p:sp>
        <p:nvSpPr>
          <p:cNvPr id="92" name="Rectangle 78"/>
          <p:cNvSpPr>
            <a:spLocks noChangeArrowheads="1"/>
          </p:cNvSpPr>
          <p:nvPr/>
        </p:nvSpPr>
        <p:spPr bwMode="auto">
          <a:xfrm>
            <a:off x="6153150" y="2416175"/>
            <a:ext cx="300038" cy="412750"/>
          </a:xfrm>
          <a:prstGeom prst="rect">
            <a:avLst/>
          </a:prstGeom>
          <a:solidFill>
            <a:schemeClr val="bg1"/>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sp>
        <p:nvSpPr>
          <p:cNvPr id="93" name="TextBox 96"/>
          <p:cNvSpPr txBox="1">
            <a:spLocks noChangeArrowheads="1"/>
          </p:cNvSpPr>
          <p:nvPr/>
        </p:nvSpPr>
        <p:spPr bwMode="auto">
          <a:xfrm flipH="1">
            <a:off x="4895850" y="2197100"/>
            <a:ext cx="595313"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s</a:t>
            </a:r>
            <a:endParaRPr lang="en-US" sz="4000" dirty="0">
              <a:latin typeface="Arial" panose="020B0604020202020204" pitchFamily="34" charset="0"/>
            </a:endParaRPr>
          </a:p>
        </p:txBody>
      </p:sp>
      <p:grpSp>
        <p:nvGrpSpPr>
          <p:cNvPr id="11" name="Group 93"/>
          <p:cNvGrpSpPr>
            <a:grpSpLocks/>
          </p:cNvGrpSpPr>
          <p:nvPr/>
        </p:nvGrpSpPr>
        <p:grpSpPr bwMode="auto">
          <a:xfrm>
            <a:off x="4441825" y="2846388"/>
            <a:ext cx="2527300" cy="1316037"/>
            <a:chOff x="2182792" y="3136897"/>
            <a:chExt cx="2786547" cy="1451550"/>
          </a:xfrm>
        </p:grpSpPr>
        <p:cxnSp>
          <p:nvCxnSpPr>
            <p:cNvPr id="146484" name="Straight Connector 88"/>
            <p:cNvCxnSpPr>
              <a:cxnSpLocks noChangeShapeType="1"/>
            </p:cNvCxnSpPr>
            <p:nvPr/>
          </p:nvCxnSpPr>
          <p:spPr bwMode="auto">
            <a:xfrm rot="5400000" flipH="1" flipV="1">
              <a:off x="2111356" y="3208333"/>
              <a:ext cx="857254" cy="714382"/>
            </a:xfrm>
            <a:prstGeom prst="line">
              <a:avLst/>
            </a:prstGeom>
            <a:noFill/>
            <a:ln w="9525" algn="ctr">
              <a:solidFill>
                <a:schemeClr val="tx1"/>
              </a:solidFill>
              <a:prstDash val="dash"/>
              <a:miter lim="800000"/>
              <a:headEnd/>
              <a:tailEnd/>
            </a:ln>
          </p:spPr>
        </p:cxnSp>
        <p:grpSp>
          <p:nvGrpSpPr>
            <p:cNvPr id="12" name="Group 85"/>
            <p:cNvGrpSpPr/>
            <p:nvPr/>
          </p:nvGrpSpPr>
          <p:grpSpPr>
            <a:xfrm>
              <a:off x="2182795" y="3989391"/>
              <a:ext cx="1668228" cy="598831"/>
              <a:chOff x="2182795" y="3989391"/>
              <a:chExt cx="1668228" cy="598831"/>
            </a:xfrm>
            <a:effectLst>
              <a:outerShdw blurRad="50800" dist="38100" dir="2700000" algn="tl" rotWithShape="0">
                <a:prstClr val="black">
                  <a:alpha val="40000"/>
                </a:prstClr>
              </a:outerShdw>
            </a:effectLst>
          </p:grpSpPr>
          <p:sp>
            <p:nvSpPr>
              <p:cNvPr id="99"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100" name="Straight Connector 99"/>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01" name="Straight Connector 100"/>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02" name="Straight Connector 101"/>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03" name="TextBox 102"/>
              <p:cNvSpPr txBox="1"/>
              <p:nvPr/>
            </p:nvSpPr>
            <p:spPr>
              <a:xfrm>
                <a:off x="2185920" y="3994151"/>
                <a:ext cx="431608" cy="594069"/>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04" name="TextBox 103"/>
              <p:cNvSpPr txBox="1"/>
              <p:nvPr/>
            </p:nvSpPr>
            <p:spPr>
              <a:xfrm>
                <a:off x="2590735" y="3994153"/>
                <a:ext cx="431608" cy="594069"/>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05" name="TextBox 104"/>
              <p:cNvSpPr txBox="1"/>
              <p:nvPr/>
            </p:nvSpPr>
            <p:spPr>
              <a:xfrm>
                <a:off x="2995551" y="3994153"/>
                <a:ext cx="431608" cy="594069"/>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06" name="TextBox 105"/>
              <p:cNvSpPr txBox="1"/>
              <p:nvPr/>
            </p:nvSpPr>
            <p:spPr>
              <a:xfrm>
                <a:off x="3419415" y="3989391"/>
                <a:ext cx="431608" cy="594069"/>
              </a:xfrm>
              <a:prstGeom prst="rect">
                <a:avLst/>
              </a:prstGeom>
              <a:noFill/>
            </p:spPr>
            <p:txBody>
              <a:bodyPr wrap="none">
                <a:spAutoFit/>
              </a:bodyPr>
              <a:lstStyle/>
              <a:p>
                <a:pPr>
                  <a:defRPr/>
                </a:pPr>
                <a:r>
                  <a:rPr lang="en-US" sz="2900" dirty="0">
                    <a:latin typeface="Arial" panose="020B0604020202020204" pitchFamily="34" charset="0"/>
                  </a:rPr>
                  <a:t>0</a:t>
                </a:r>
              </a:p>
            </p:txBody>
          </p:sp>
        </p:grpSp>
        <p:sp>
          <p:nvSpPr>
            <p:cNvPr id="98" name="TextBox 97"/>
            <p:cNvSpPr txBox="1"/>
            <p:nvPr/>
          </p:nvSpPr>
          <p:spPr>
            <a:xfrm>
              <a:off x="4766299" y="3994870"/>
              <a:ext cx="203040" cy="593577"/>
            </a:xfrm>
            <a:prstGeom prst="rect">
              <a:avLst/>
            </a:prstGeom>
            <a:noFill/>
            <a:effectLst>
              <a:outerShdw blurRad="50800" dist="38100" dir="2700000" algn="tl" rotWithShape="0">
                <a:prstClr val="black">
                  <a:alpha val="40000"/>
                </a:prstClr>
              </a:outerShdw>
            </a:effectLst>
          </p:spPr>
          <p:txBody>
            <a:bodyPr wrap="none">
              <a:spAutoFit/>
            </a:bodyPr>
            <a:lstStyle/>
            <a:p>
              <a:pPr>
                <a:defRPr/>
              </a:pPr>
              <a:endParaRPr lang="en-US" sz="2900" b="1" dirty="0">
                <a:solidFill>
                  <a:srgbClr val="0070C0"/>
                </a:solidFill>
                <a:latin typeface="Arial" panose="020B0604020202020204" pitchFamily="34" charset="0"/>
              </a:endParaRPr>
            </a:p>
          </p:txBody>
        </p:sp>
      </p:grpSp>
      <p:grpSp>
        <p:nvGrpSpPr>
          <p:cNvPr id="146451" name="Group 125"/>
          <p:cNvGrpSpPr>
            <a:grpSpLocks/>
          </p:cNvGrpSpPr>
          <p:nvPr/>
        </p:nvGrpSpPr>
        <p:grpSpPr bwMode="auto">
          <a:xfrm>
            <a:off x="4441825" y="2846388"/>
            <a:ext cx="2527300" cy="1316484"/>
            <a:chOff x="4897436" y="3136895"/>
            <a:chExt cx="2786547" cy="1452048"/>
          </a:xfrm>
        </p:grpSpPr>
        <p:cxnSp>
          <p:nvCxnSpPr>
            <p:cNvPr id="146477" name="Straight Connector 88"/>
            <p:cNvCxnSpPr>
              <a:cxnSpLocks noChangeShapeType="1"/>
            </p:cNvCxnSpPr>
            <p:nvPr/>
          </p:nvCxnSpPr>
          <p:spPr bwMode="auto">
            <a:xfrm rot="5400000" flipH="1" flipV="1">
              <a:off x="4826000" y="3208333"/>
              <a:ext cx="857254" cy="714382"/>
            </a:xfrm>
            <a:prstGeom prst="line">
              <a:avLst/>
            </a:prstGeom>
            <a:noFill/>
            <a:ln w="9525" algn="ctr">
              <a:solidFill>
                <a:schemeClr val="tx1"/>
              </a:solidFill>
              <a:prstDash val="dash"/>
              <a:miter lim="800000"/>
              <a:headEnd/>
              <a:tailEnd/>
            </a:ln>
          </p:spPr>
        </p:cxnSp>
        <p:cxnSp>
          <p:nvCxnSpPr>
            <p:cNvPr id="146478" name="Straight Connector 90"/>
            <p:cNvCxnSpPr>
              <a:cxnSpLocks noChangeShapeType="1"/>
            </p:cNvCxnSpPr>
            <p:nvPr/>
          </p:nvCxnSpPr>
          <p:spPr bwMode="auto">
            <a:xfrm rot="10800000">
              <a:off x="6040444" y="3136895"/>
              <a:ext cx="1357322" cy="857256"/>
            </a:xfrm>
            <a:prstGeom prst="line">
              <a:avLst/>
            </a:prstGeom>
            <a:noFill/>
            <a:ln w="9525" algn="ctr">
              <a:solidFill>
                <a:schemeClr val="tx1"/>
              </a:solidFill>
              <a:prstDash val="dash"/>
              <a:miter lim="800000"/>
              <a:headEnd/>
              <a:tailEnd/>
            </a:ln>
          </p:spPr>
        </p:cxnSp>
        <p:grpSp>
          <p:nvGrpSpPr>
            <p:cNvPr id="14" name="Group 85"/>
            <p:cNvGrpSpPr/>
            <p:nvPr/>
          </p:nvGrpSpPr>
          <p:grpSpPr>
            <a:xfrm>
              <a:off x="4897439" y="3994151"/>
              <a:ext cx="1654892" cy="594074"/>
              <a:chOff x="2182795" y="3994151"/>
              <a:chExt cx="1654892" cy="594074"/>
            </a:xfrm>
            <a:effectLst>
              <a:outerShdw blurRad="50800" dist="38100" dir="2700000" algn="tl" rotWithShape="0">
                <a:prstClr val="black">
                  <a:alpha val="40000"/>
                </a:prstClr>
              </a:outerShdw>
            </a:effectLst>
          </p:grpSpPr>
          <p:sp>
            <p:nvSpPr>
              <p:cNvPr id="114"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115" name="Straight Connector 114"/>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16" name="Straight Connector 115"/>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17" name="Straight Connector 116"/>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18" name="TextBox 117"/>
              <p:cNvSpPr txBox="1"/>
              <p:nvPr/>
            </p:nvSpPr>
            <p:spPr>
              <a:xfrm>
                <a:off x="2185921" y="3994151"/>
                <a:ext cx="431608" cy="594072"/>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19" name="TextBox 118"/>
              <p:cNvSpPr txBox="1"/>
              <p:nvPr/>
            </p:nvSpPr>
            <p:spPr>
              <a:xfrm>
                <a:off x="2590735" y="3994153"/>
                <a:ext cx="431608" cy="594072"/>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20" name="TextBox 119"/>
              <p:cNvSpPr txBox="1"/>
              <p:nvPr/>
            </p:nvSpPr>
            <p:spPr>
              <a:xfrm>
                <a:off x="2995550" y="3994153"/>
                <a:ext cx="431608" cy="594072"/>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21" name="TextBox 120"/>
              <p:cNvSpPr txBox="1"/>
              <p:nvPr/>
            </p:nvSpPr>
            <p:spPr>
              <a:xfrm>
                <a:off x="3406079" y="3994153"/>
                <a:ext cx="431608" cy="594072"/>
              </a:xfrm>
              <a:prstGeom prst="rect">
                <a:avLst/>
              </a:prstGeom>
              <a:noFill/>
            </p:spPr>
            <p:txBody>
              <a:bodyPr wrap="none">
                <a:spAutoFit/>
              </a:bodyPr>
              <a:lstStyle/>
              <a:p>
                <a:pPr>
                  <a:defRPr/>
                </a:pPr>
                <a:r>
                  <a:rPr lang="en-US" sz="2900" dirty="0">
                    <a:latin typeface="Arial" panose="020B0604020202020204" pitchFamily="34" charset="0"/>
                  </a:rPr>
                  <a:t>0</a:t>
                </a:r>
              </a:p>
            </p:txBody>
          </p:sp>
        </p:grpSp>
        <p:sp>
          <p:nvSpPr>
            <p:cNvPr id="113" name="TextBox 112"/>
            <p:cNvSpPr txBox="1"/>
            <p:nvPr/>
          </p:nvSpPr>
          <p:spPr>
            <a:xfrm>
              <a:off x="7480943" y="3994871"/>
              <a:ext cx="203040" cy="593579"/>
            </a:xfrm>
            <a:prstGeom prst="rect">
              <a:avLst/>
            </a:prstGeom>
            <a:noFill/>
            <a:effectLst>
              <a:outerShdw blurRad="50800" dist="38100" dir="2700000" algn="tl" rotWithShape="0">
                <a:prstClr val="black">
                  <a:alpha val="40000"/>
                </a:prstClr>
              </a:outerShdw>
            </a:effectLst>
          </p:spPr>
          <p:txBody>
            <a:bodyPr wrap="none">
              <a:spAutoFit/>
            </a:bodyPr>
            <a:lstStyle/>
            <a:p>
              <a:pPr>
                <a:defRPr/>
              </a:pPr>
              <a:endParaRPr lang="en-US" sz="2900" b="1" dirty="0">
                <a:solidFill>
                  <a:srgbClr val="0070C0"/>
                </a:solidFill>
                <a:latin typeface="Arial" panose="020B0604020202020204" pitchFamily="34" charset="0"/>
              </a:endParaRPr>
            </a:p>
          </p:txBody>
        </p:sp>
        <p:grpSp>
          <p:nvGrpSpPr>
            <p:cNvPr id="146481" name="Group 203"/>
            <p:cNvGrpSpPr>
              <a:grpSpLocks/>
            </p:cNvGrpSpPr>
            <p:nvPr/>
          </p:nvGrpSpPr>
          <p:grpSpPr bwMode="auto">
            <a:xfrm>
              <a:off x="6612773" y="3994871"/>
              <a:ext cx="857668" cy="594072"/>
              <a:chOff x="3898132" y="3994871"/>
              <a:chExt cx="857668" cy="594072"/>
            </a:xfrm>
          </p:grpSpPr>
          <p:sp>
            <p:nvSpPr>
              <p:cNvPr id="123" name="Rectangle 71"/>
              <p:cNvSpPr>
                <a:spLocks noChangeArrowheads="1"/>
              </p:cNvSpPr>
              <p:nvPr/>
            </p:nvSpPr>
            <p:spPr bwMode="auto">
              <a:xfrm rot="16200000">
                <a:off x="4080079" y="3839188"/>
                <a:ext cx="493774" cy="857668"/>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a:lstStyle/>
              <a:p>
                <a:pPr>
                  <a:defRPr/>
                </a:pPr>
                <a:endParaRPr lang="en-US" dirty="0">
                  <a:latin typeface="Arial" panose="020B0604020202020204" pitchFamily="34" charset="0"/>
                </a:endParaRPr>
              </a:p>
            </p:txBody>
          </p:sp>
          <p:sp>
            <p:nvSpPr>
              <p:cNvPr id="124" name="TextBox 123"/>
              <p:cNvSpPr txBox="1"/>
              <p:nvPr/>
            </p:nvSpPr>
            <p:spPr>
              <a:xfrm>
                <a:off x="4090525" y="3994871"/>
                <a:ext cx="521747" cy="594072"/>
              </a:xfrm>
              <a:prstGeom prst="rect">
                <a:avLst/>
              </a:prstGeom>
              <a:noFill/>
            </p:spPr>
            <p:txBody>
              <a:bodyPr wrap="none">
                <a:spAutoFit/>
              </a:bodyPr>
              <a:lstStyle/>
              <a:p>
                <a:pPr>
                  <a:defRPr/>
                </a:pPr>
                <a:r>
                  <a:rPr lang="en-US" sz="2900" dirty="0">
                    <a:latin typeface="Arial" panose="020B0604020202020204" pitchFamily="34" charset="0"/>
                  </a:rPr>
                  <a:t>ts</a:t>
                </a:r>
              </a:p>
            </p:txBody>
          </p:sp>
        </p:grpSp>
      </p:grpSp>
      <p:sp>
        <p:nvSpPr>
          <p:cNvPr id="208" name="Rectangle 78"/>
          <p:cNvSpPr>
            <a:spLocks noChangeArrowheads="1"/>
          </p:cNvSpPr>
          <p:nvPr/>
        </p:nvSpPr>
        <p:spPr bwMode="auto">
          <a:xfrm>
            <a:off x="6154738" y="2417763"/>
            <a:ext cx="300037" cy="412750"/>
          </a:xfrm>
          <a:prstGeom prst="rect">
            <a:avLst/>
          </a:prstGeom>
          <a:solidFill>
            <a:srgbClr val="FF0000"/>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lIns="82945" tIns="41473" rIns="82945" bIns="41473"/>
          <a:lstStyle/>
          <a:p>
            <a:pPr>
              <a:defRPr/>
            </a:pPr>
            <a:endParaRPr lang="en-US" dirty="0">
              <a:latin typeface="Arial" panose="020B0604020202020204" pitchFamily="34" charset="0"/>
            </a:endParaRPr>
          </a:p>
        </p:txBody>
      </p:sp>
      <p:sp>
        <p:nvSpPr>
          <p:cNvPr id="127" name="TextBox 96"/>
          <p:cNvSpPr txBox="1">
            <a:spLocks noChangeArrowheads="1"/>
          </p:cNvSpPr>
          <p:nvPr/>
        </p:nvSpPr>
        <p:spPr bwMode="auto">
          <a:xfrm flipH="1">
            <a:off x="4895850" y="2197100"/>
            <a:ext cx="595313"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s</a:t>
            </a:r>
            <a:endParaRPr lang="en-US" sz="4000" dirty="0">
              <a:latin typeface="Arial" panose="020B0604020202020204" pitchFamily="34" charset="0"/>
            </a:endParaRPr>
          </a:p>
        </p:txBody>
      </p:sp>
      <p:grpSp>
        <p:nvGrpSpPr>
          <p:cNvPr id="16" name="Group 128"/>
          <p:cNvGrpSpPr>
            <a:grpSpLocks/>
          </p:cNvGrpSpPr>
          <p:nvPr/>
        </p:nvGrpSpPr>
        <p:grpSpPr bwMode="auto">
          <a:xfrm>
            <a:off x="4442377" y="2846388"/>
            <a:ext cx="2526748" cy="1316484"/>
            <a:chOff x="4897436" y="3136895"/>
            <a:chExt cx="2786547" cy="1452048"/>
          </a:xfrm>
        </p:grpSpPr>
        <p:cxnSp>
          <p:nvCxnSpPr>
            <p:cNvPr id="146470" name="Straight Connector 88"/>
            <p:cNvCxnSpPr>
              <a:cxnSpLocks noChangeShapeType="1"/>
            </p:cNvCxnSpPr>
            <p:nvPr/>
          </p:nvCxnSpPr>
          <p:spPr bwMode="auto">
            <a:xfrm rot="5400000" flipH="1" flipV="1">
              <a:off x="4826000" y="3208333"/>
              <a:ext cx="857254" cy="714382"/>
            </a:xfrm>
            <a:prstGeom prst="line">
              <a:avLst/>
            </a:prstGeom>
            <a:noFill/>
            <a:ln w="9525" algn="ctr">
              <a:solidFill>
                <a:schemeClr val="tx1"/>
              </a:solidFill>
              <a:prstDash val="dash"/>
              <a:miter lim="800000"/>
              <a:headEnd/>
              <a:tailEnd/>
            </a:ln>
          </p:spPr>
        </p:cxnSp>
        <p:cxnSp>
          <p:nvCxnSpPr>
            <p:cNvPr id="146471" name="Straight Connector 90"/>
            <p:cNvCxnSpPr>
              <a:cxnSpLocks noChangeShapeType="1"/>
            </p:cNvCxnSpPr>
            <p:nvPr/>
          </p:nvCxnSpPr>
          <p:spPr bwMode="auto">
            <a:xfrm rot="10800000">
              <a:off x="6040444" y="3136895"/>
              <a:ext cx="1357322" cy="857256"/>
            </a:xfrm>
            <a:prstGeom prst="line">
              <a:avLst/>
            </a:prstGeom>
            <a:noFill/>
            <a:ln w="9525" algn="ctr">
              <a:solidFill>
                <a:schemeClr val="tx1"/>
              </a:solidFill>
              <a:prstDash val="dash"/>
              <a:miter lim="800000"/>
              <a:headEnd/>
              <a:tailEnd/>
            </a:ln>
          </p:spPr>
        </p:cxnSp>
        <p:grpSp>
          <p:nvGrpSpPr>
            <p:cNvPr id="17" name="Group 85"/>
            <p:cNvGrpSpPr/>
            <p:nvPr/>
          </p:nvGrpSpPr>
          <p:grpSpPr>
            <a:xfrm>
              <a:off x="4897439" y="3994151"/>
              <a:ext cx="1654892" cy="594074"/>
              <a:chOff x="2182795" y="3994151"/>
              <a:chExt cx="1654892" cy="594074"/>
            </a:xfrm>
            <a:effectLst>
              <a:outerShdw blurRad="50800" dist="38100" dir="2700000" algn="tl" rotWithShape="0">
                <a:prstClr val="black">
                  <a:alpha val="40000"/>
                </a:prstClr>
              </a:outerShdw>
            </a:effectLst>
          </p:grpSpPr>
          <p:sp>
            <p:nvSpPr>
              <p:cNvPr id="139"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140" name="Straight Connector 139"/>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41" name="Straight Connector 140"/>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42" name="Straight Connector 141"/>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43" name="TextBox 142"/>
              <p:cNvSpPr txBox="1"/>
              <p:nvPr/>
            </p:nvSpPr>
            <p:spPr>
              <a:xfrm>
                <a:off x="2185825" y="3994151"/>
                <a:ext cx="431702" cy="594072"/>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44" name="TextBox 143"/>
              <p:cNvSpPr txBox="1"/>
              <p:nvPr/>
            </p:nvSpPr>
            <p:spPr>
              <a:xfrm>
                <a:off x="2590640" y="3994153"/>
                <a:ext cx="431702" cy="594072"/>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45" name="TextBox 144"/>
              <p:cNvSpPr txBox="1"/>
              <p:nvPr/>
            </p:nvSpPr>
            <p:spPr>
              <a:xfrm>
                <a:off x="2995454" y="3994153"/>
                <a:ext cx="431702" cy="594072"/>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46" name="TextBox 145"/>
              <p:cNvSpPr txBox="1"/>
              <p:nvPr/>
            </p:nvSpPr>
            <p:spPr>
              <a:xfrm>
                <a:off x="3405985" y="3994153"/>
                <a:ext cx="431702" cy="594072"/>
              </a:xfrm>
              <a:prstGeom prst="rect">
                <a:avLst/>
              </a:prstGeom>
              <a:noFill/>
            </p:spPr>
            <p:txBody>
              <a:bodyPr wrap="none">
                <a:spAutoFit/>
              </a:bodyPr>
              <a:lstStyle/>
              <a:p>
                <a:pPr>
                  <a:defRPr/>
                </a:pPr>
                <a:r>
                  <a:rPr lang="en-US" sz="2900" dirty="0">
                    <a:latin typeface="Arial" panose="020B0604020202020204" pitchFamily="34" charset="0"/>
                  </a:rPr>
                  <a:t>1</a:t>
                </a:r>
              </a:p>
            </p:txBody>
          </p:sp>
        </p:grpSp>
        <p:sp>
          <p:nvSpPr>
            <p:cNvPr id="135" name="TextBox 134"/>
            <p:cNvSpPr txBox="1"/>
            <p:nvPr/>
          </p:nvSpPr>
          <p:spPr>
            <a:xfrm>
              <a:off x="7480899" y="3994871"/>
              <a:ext cx="203084" cy="593579"/>
            </a:xfrm>
            <a:prstGeom prst="rect">
              <a:avLst/>
            </a:prstGeom>
            <a:noFill/>
            <a:effectLst>
              <a:outerShdw blurRad="50800" dist="38100" dir="2700000" algn="tl" rotWithShape="0">
                <a:prstClr val="black">
                  <a:alpha val="40000"/>
                </a:prstClr>
              </a:outerShdw>
            </a:effectLst>
          </p:spPr>
          <p:txBody>
            <a:bodyPr wrap="none">
              <a:spAutoFit/>
            </a:bodyPr>
            <a:lstStyle/>
            <a:p>
              <a:pPr>
                <a:defRPr/>
              </a:pPr>
              <a:endParaRPr lang="en-US" sz="2900" b="1" dirty="0">
                <a:solidFill>
                  <a:srgbClr val="0070C0"/>
                </a:solidFill>
                <a:latin typeface="Arial" panose="020B0604020202020204" pitchFamily="34" charset="0"/>
              </a:endParaRPr>
            </a:p>
          </p:txBody>
        </p:sp>
        <p:grpSp>
          <p:nvGrpSpPr>
            <p:cNvPr id="146474" name="Group 203"/>
            <p:cNvGrpSpPr>
              <a:grpSpLocks/>
            </p:cNvGrpSpPr>
            <p:nvPr/>
          </p:nvGrpSpPr>
          <p:grpSpPr bwMode="auto">
            <a:xfrm>
              <a:off x="6612538" y="3994871"/>
              <a:ext cx="857856" cy="594072"/>
              <a:chOff x="3897897" y="3994871"/>
              <a:chExt cx="857856" cy="594072"/>
            </a:xfrm>
          </p:grpSpPr>
          <p:sp>
            <p:nvSpPr>
              <p:cNvPr id="137" name="Rectangle 71"/>
              <p:cNvSpPr>
                <a:spLocks noChangeArrowheads="1"/>
              </p:cNvSpPr>
              <p:nvPr/>
            </p:nvSpPr>
            <p:spPr bwMode="auto">
              <a:xfrm rot="16200000">
                <a:off x="4079938" y="3839094"/>
                <a:ext cx="493774" cy="857856"/>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a:lstStyle/>
              <a:p>
                <a:pPr>
                  <a:defRPr/>
                </a:pPr>
                <a:endParaRPr lang="en-US" dirty="0">
                  <a:latin typeface="Arial" panose="020B0604020202020204" pitchFamily="34" charset="0"/>
                </a:endParaRPr>
              </a:p>
            </p:txBody>
          </p:sp>
          <p:sp>
            <p:nvSpPr>
              <p:cNvPr id="138" name="TextBox 137"/>
              <p:cNvSpPr txBox="1"/>
              <p:nvPr/>
            </p:nvSpPr>
            <p:spPr>
              <a:xfrm>
                <a:off x="4090333" y="3994871"/>
                <a:ext cx="521861" cy="594072"/>
              </a:xfrm>
              <a:prstGeom prst="rect">
                <a:avLst/>
              </a:prstGeom>
              <a:noFill/>
            </p:spPr>
            <p:txBody>
              <a:bodyPr wrap="none">
                <a:spAutoFit/>
              </a:bodyPr>
              <a:lstStyle/>
              <a:p>
                <a:pPr>
                  <a:defRPr/>
                </a:pPr>
                <a:r>
                  <a:rPr lang="en-US" sz="2900" dirty="0">
                    <a:latin typeface="Arial" panose="020B0604020202020204" pitchFamily="34" charset="0"/>
                  </a:rPr>
                  <a:t>ts</a:t>
                </a:r>
              </a:p>
            </p:txBody>
          </p:sp>
        </p:grpSp>
      </p:grpSp>
      <p:cxnSp>
        <p:nvCxnSpPr>
          <p:cNvPr id="146463" name="Straight Connector 88"/>
          <p:cNvCxnSpPr>
            <a:cxnSpLocks noChangeShapeType="1"/>
          </p:cNvCxnSpPr>
          <p:nvPr/>
        </p:nvCxnSpPr>
        <p:spPr bwMode="auto">
          <a:xfrm rot="5400000" flipH="1" flipV="1">
            <a:off x="4377656" y="2911111"/>
            <a:ext cx="777220" cy="647778"/>
          </a:xfrm>
          <a:prstGeom prst="line">
            <a:avLst/>
          </a:prstGeom>
          <a:noFill/>
          <a:ln w="9525" algn="ctr">
            <a:solidFill>
              <a:schemeClr val="bg1"/>
            </a:solidFill>
            <a:prstDash val="dash"/>
            <a:miter lim="800000"/>
            <a:headEnd/>
            <a:tailEnd/>
          </a:ln>
        </p:spPr>
      </p:cxnSp>
      <p:cxnSp>
        <p:nvCxnSpPr>
          <p:cNvPr id="146464" name="Straight Connector 90"/>
          <p:cNvCxnSpPr>
            <a:cxnSpLocks noChangeShapeType="1"/>
          </p:cNvCxnSpPr>
          <p:nvPr/>
        </p:nvCxnSpPr>
        <p:spPr bwMode="auto">
          <a:xfrm rot="10800000">
            <a:off x="5478819" y="2846388"/>
            <a:ext cx="1230774" cy="777222"/>
          </a:xfrm>
          <a:prstGeom prst="line">
            <a:avLst/>
          </a:prstGeom>
          <a:noFill/>
          <a:ln w="9525" algn="ctr">
            <a:solidFill>
              <a:schemeClr val="bg1"/>
            </a:solidFill>
            <a:prstDash val="dash"/>
            <a:miter lim="800000"/>
            <a:headEnd/>
            <a:tailEnd/>
          </a:ln>
        </p:spPr>
      </p:cxnSp>
      <p:sp>
        <p:nvSpPr>
          <p:cNvPr id="155" name="TextBox 154"/>
          <p:cNvSpPr txBox="1"/>
          <p:nvPr/>
        </p:nvSpPr>
        <p:spPr bwMode="auto">
          <a:xfrm>
            <a:off x="6784975" y="3624263"/>
            <a:ext cx="184150" cy="538162"/>
          </a:xfrm>
          <a:prstGeom prst="rect">
            <a:avLst/>
          </a:prstGeom>
          <a:noFill/>
          <a:effectLst>
            <a:outerShdw blurRad="50800" dist="38100" dir="2700000" algn="tl" rotWithShape="0">
              <a:prstClr val="black">
                <a:alpha val="40000"/>
              </a:prstClr>
            </a:outerShdw>
          </a:effectLst>
        </p:spPr>
        <p:txBody>
          <a:bodyPr wrap="none">
            <a:spAutoFit/>
          </a:bodyPr>
          <a:lstStyle/>
          <a:p>
            <a:pPr>
              <a:defRPr/>
            </a:pPr>
            <a:endParaRPr lang="en-US" sz="2900" b="1" dirty="0">
              <a:solidFill>
                <a:srgbClr val="0070C0"/>
              </a:solidFill>
              <a:latin typeface="Arial" panose="020B0604020202020204" pitchFamily="34" charset="0"/>
            </a:endParaRPr>
          </a:p>
        </p:txBody>
      </p:sp>
      <p:grpSp>
        <p:nvGrpSpPr>
          <p:cNvPr id="8" name="Group 7">
            <a:extLst>
              <a:ext uri="{FF2B5EF4-FFF2-40B4-BE49-F238E27FC236}">
                <a16:creationId xmlns:a16="http://schemas.microsoft.com/office/drawing/2014/main" id="{AD4D5E2D-0CB9-7C5B-E871-5B399B714661}"/>
              </a:ext>
            </a:extLst>
          </p:cNvPr>
          <p:cNvGrpSpPr/>
          <p:nvPr/>
        </p:nvGrpSpPr>
        <p:grpSpPr>
          <a:xfrm>
            <a:off x="4442380" y="3623610"/>
            <a:ext cx="2377012" cy="538815"/>
            <a:chOff x="4442380" y="3623610"/>
            <a:chExt cx="2377012" cy="538815"/>
          </a:xfrm>
          <a:effectLst>
            <a:glow rad="139700">
              <a:schemeClr val="accent3">
                <a:satMod val="175000"/>
                <a:alpha val="40000"/>
              </a:schemeClr>
            </a:glow>
          </a:effectLst>
        </p:grpSpPr>
        <p:grpSp>
          <p:nvGrpSpPr>
            <p:cNvPr id="20" name="Group 85"/>
            <p:cNvGrpSpPr/>
            <p:nvPr/>
          </p:nvGrpSpPr>
          <p:grpSpPr bwMode="auto">
            <a:xfrm>
              <a:off x="4442380" y="3623610"/>
              <a:ext cx="1500601" cy="538611"/>
              <a:chOff x="2182795" y="3994151"/>
              <a:chExt cx="1654892" cy="594074"/>
            </a:xfrm>
            <a:effectLst>
              <a:outerShdw blurRad="50800" dist="38100" dir="2700000" algn="tl" rotWithShape="0">
                <a:prstClr val="black">
                  <a:alpha val="40000"/>
                </a:prstClr>
              </a:outerShdw>
            </a:effectLst>
          </p:grpSpPr>
          <p:sp>
            <p:nvSpPr>
              <p:cNvPr id="159"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161" name="Straight Connector 160"/>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62" name="Straight Connector 161"/>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63" name="Straight Connector 162"/>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64" name="TextBox 163"/>
              <p:cNvSpPr txBox="1"/>
              <p:nvPr/>
            </p:nvSpPr>
            <p:spPr>
              <a:xfrm>
                <a:off x="2185825" y="3994151"/>
                <a:ext cx="431702" cy="594072"/>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65" name="TextBox 164"/>
              <p:cNvSpPr txBox="1"/>
              <p:nvPr/>
            </p:nvSpPr>
            <p:spPr>
              <a:xfrm>
                <a:off x="2590640" y="3994153"/>
                <a:ext cx="431702" cy="594072"/>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166" name="TextBox 165"/>
              <p:cNvSpPr txBox="1"/>
              <p:nvPr/>
            </p:nvSpPr>
            <p:spPr>
              <a:xfrm>
                <a:off x="2995454" y="3994153"/>
                <a:ext cx="431702" cy="594072"/>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167" name="TextBox 166"/>
              <p:cNvSpPr txBox="1"/>
              <p:nvPr/>
            </p:nvSpPr>
            <p:spPr>
              <a:xfrm>
                <a:off x="3405985" y="3994153"/>
                <a:ext cx="431702" cy="594072"/>
              </a:xfrm>
              <a:prstGeom prst="rect">
                <a:avLst/>
              </a:prstGeom>
              <a:noFill/>
            </p:spPr>
            <p:txBody>
              <a:bodyPr wrap="none">
                <a:spAutoFit/>
              </a:bodyPr>
              <a:lstStyle/>
              <a:p>
                <a:pPr>
                  <a:defRPr/>
                </a:pPr>
                <a:r>
                  <a:rPr lang="en-US" sz="2900" dirty="0">
                    <a:latin typeface="Arial" panose="020B0604020202020204" pitchFamily="34" charset="0"/>
                  </a:rPr>
                  <a:t>1</a:t>
                </a:r>
              </a:p>
            </p:txBody>
          </p:sp>
        </p:grpSp>
        <p:grpSp>
          <p:nvGrpSpPr>
            <p:cNvPr id="146467" name="Group 203"/>
            <p:cNvGrpSpPr>
              <a:grpSpLocks/>
            </p:cNvGrpSpPr>
            <p:nvPr/>
          </p:nvGrpSpPr>
          <p:grpSpPr bwMode="auto">
            <a:xfrm>
              <a:off x="5741025" y="3623920"/>
              <a:ext cx="1078367" cy="538505"/>
              <a:chOff x="3614969" y="3994493"/>
              <a:chExt cx="1189244" cy="593957"/>
            </a:xfrm>
          </p:grpSpPr>
          <p:sp>
            <p:nvSpPr>
              <p:cNvPr id="157" name="Rectangle 71"/>
              <p:cNvSpPr>
                <a:spLocks noChangeArrowheads="1"/>
              </p:cNvSpPr>
              <p:nvPr/>
            </p:nvSpPr>
            <p:spPr bwMode="auto">
              <a:xfrm rot="16200000">
                <a:off x="4079938" y="3839094"/>
                <a:ext cx="493774" cy="857856"/>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a:lstStyle/>
              <a:p>
                <a:pPr>
                  <a:defRPr/>
                </a:pPr>
                <a:endParaRPr lang="en-US" dirty="0">
                  <a:latin typeface="Arial" panose="020B0604020202020204" pitchFamily="34" charset="0"/>
                </a:endParaRPr>
              </a:p>
            </p:txBody>
          </p:sp>
          <p:sp>
            <p:nvSpPr>
              <p:cNvPr id="158" name="TextBox 157"/>
              <p:cNvSpPr txBox="1"/>
              <p:nvPr/>
            </p:nvSpPr>
            <p:spPr>
              <a:xfrm>
                <a:off x="3614280" y="3994871"/>
                <a:ext cx="1190493" cy="593579"/>
              </a:xfrm>
              <a:prstGeom prst="rect">
                <a:avLst/>
              </a:prstGeom>
              <a:noFill/>
            </p:spPr>
            <p:txBody>
              <a:bodyPr>
                <a:spAutoFit/>
              </a:bodyPr>
              <a:lstStyle/>
              <a:p>
                <a:pPr>
                  <a:defRPr/>
                </a:pPr>
                <a:r>
                  <a:rPr lang="en-US" sz="2900" dirty="0">
                    <a:latin typeface="Arial" panose="020B0604020202020204" pitchFamily="34" charset="0"/>
                  </a:rPr>
                  <a:t>ts+1</a:t>
                </a:r>
              </a:p>
            </p:txBody>
          </p:sp>
        </p:grpSp>
      </p:grpSp>
      <p:grpSp>
        <p:nvGrpSpPr>
          <p:cNvPr id="169" name="Group 4"/>
          <p:cNvGrpSpPr>
            <a:grpSpLocks/>
          </p:cNvGrpSpPr>
          <p:nvPr/>
        </p:nvGrpSpPr>
        <p:grpSpPr bwMode="auto">
          <a:xfrm>
            <a:off x="3519988" y="1114424"/>
            <a:ext cx="428790" cy="625475"/>
            <a:chOff x="2208" y="1920"/>
            <a:chExt cx="1152" cy="1680"/>
          </a:xfrm>
        </p:grpSpPr>
        <p:sp>
          <p:nvSpPr>
            <p:cNvPr id="170" name="Oval 5"/>
            <p:cNvSpPr>
              <a:spLocks noChangeArrowheads="1"/>
            </p:cNvSpPr>
            <p:nvPr/>
          </p:nvSpPr>
          <p:spPr bwMode="auto">
            <a:xfrm>
              <a:off x="2208" y="2448"/>
              <a:ext cx="1152" cy="1152"/>
            </a:xfrm>
            <a:prstGeom prst="ellipse">
              <a:avLst/>
            </a:prstGeom>
            <a:solidFill>
              <a:srgbClr val="FF0000"/>
            </a:solidFill>
            <a:ln w="9525" algn="ctr">
              <a:solidFill>
                <a:srgbClr val="FF0000"/>
              </a:solidFill>
              <a:round/>
              <a:headEnd/>
              <a:tailEnd/>
            </a:ln>
          </p:spPr>
          <p:txBody>
            <a:bodyPr wrap="none" anchor="ctr"/>
            <a:lstStyle/>
            <a:p>
              <a:endParaRPr lang="en-US" dirty="0">
                <a:latin typeface="Arial" panose="020B0604020202020204" pitchFamily="34" charset="0"/>
              </a:endParaRPr>
            </a:p>
          </p:txBody>
        </p:sp>
        <p:sp>
          <p:nvSpPr>
            <p:cNvPr id="171"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2"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73"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solidFill>
                <a:srgbClr val="FF0000"/>
              </a:solidFill>
              <a:miter lim="800000"/>
              <a:headEnd/>
              <a:tailEnd/>
            </a:ln>
          </p:spPr>
          <p:txBody>
            <a:bodyPr wrap="none" anchor="ctr"/>
            <a:lstStyle/>
            <a:p>
              <a:endParaRPr lang="en-US" dirty="0">
                <a:latin typeface="Arial" panose="020B0604020202020204" pitchFamily="34" charset="0"/>
              </a:endParaRPr>
            </a:p>
          </p:txBody>
        </p:sp>
      </p:grpSp>
      <p:grpSp>
        <p:nvGrpSpPr>
          <p:cNvPr id="174" name="Group 4"/>
          <p:cNvGrpSpPr>
            <a:grpSpLocks/>
          </p:cNvGrpSpPr>
          <p:nvPr/>
        </p:nvGrpSpPr>
        <p:grpSpPr bwMode="auto">
          <a:xfrm>
            <a:off x="5748838" y="1142999"/>
            <a:ext cx="428790" cy="625475"/>
            <a:chOff x="2208" y="1920"/>
            <a:chExt cx="1152" cy="1680"/>
          </a:xfrm>
        </p:grpSpPr>
        <p:sp>
          <p:nvSpPr>
            <p:cNvPr id="175" name="Oval 5"/>
            <p:cNvSpPr>
              <a:spLocks noChangeArrowheads="1"/>
            </p:cNvSpPr>
            <p:nvPr/>
          </p:nvSpPr>
          <p:spPr bwMode="auto">
            <a:xfrm>
              <a:off x="2208" y="2448"/>
              <a:ext cx="1152" cy="1152"/>
            </a:xfrm>
            <a:prstGeom prst="ellipse">
              <a:avLst/>
            </a:prstGeom>
            <a:solidFill>
              <a:srgbClr val="FF0000"/>
            </a:solidFill>
            <a:ln w="9525" algn="ctr">
              <a:solidFill>
                <a:srgbClr val="FF0000"/>
              </a:solidFill>
              <a:round/>
              <a:headEnd/>
              <a:tailEnd/>
            </a:ln>
          </p:spPr>
          <p:txBody>
            <a:bodyPr wrap="none" anchor="ctr"/>
            <a:lstStyle/>
            <a:p>
              <a:endParaRPr lang="en-US" dirty="0">
                <a:latin typeface="Arial" panose="020B0604020202020204" pitchFamily="34" charset="0"/>
              </a:endParaRPr>
            </a:p>
          </p:txBody>
        </p:sp>
        <p:sp>
          <p:nvSpPr>
            <p:cNvPr id="178"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81"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82"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solidFill>
                <a:srgbClr val="FF0000"/>
              </a:solidFill>
              <a:miter lim="800000"/>
              <a:headEnd/>
              <a:tailEnd/>
            </a:ln>
          </p:spPr>
          <p:txBody>
            <a:bodyPr wrap="none" anchor="ctr"/>
            <a:lstStyle/>
            <a:p>
              <a:endParaRPr 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69"/>
                                        </p:tgtEl>
                                        <p:attrNameLst>
                                          <p:attrName>style.visibility</p:attrName>
                                        </p:attrNameLst>
                                      </p:cBhvr>
                                      <p:to>
                                        <p:strVal val="visible"/>
                                      </p:to>
                                    </p:set>
                                    <p:animEffect transition="in" filter="blinds(horizontal)">
                                      <p:cBhvr>
                                        <p:cTn id="11" dur="500"/>
                                        <p:tgtEl>
                                          <p:spTgt spid="169"/>
                                        </p:tgtEl>
                                      </p:cBhvr>
                                    </p:animEffec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3.49614E-6 -1.43998E-6 L 0.48022 -0.00168 " pathEditMode="relative" rAng="0" ptsTypes="AA">
                                      <p:cBhvr>
                                        <p:cTn id="15" dur="2000" fill="hold"/>
                                        <p:tgtEl>
                                          <p:spTgt spid="4"/>
                                        </p:tgtEl>
                                        <p:attrNameLst>
                                          <p:attrName>ppt_x</p:attrName>
                                          <p:attrName>ppt_y</p:attrName>
                                        </p:attrNameLst>
                                      </p:cBhvr>
                                      <p:rCtr x="24000" y="-100"/>
                                    </p:animMotion>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 presetClass="exit" presetSubtype="10" fill="hold" nodeType="clickEffect">
                                  <p:stCondLst>
                                    <p:cond delay="0"/>
                                  </p:stCondLst>
                                  <p:childTnLst>
                                    <p:animEffect transition="out" filter="blinds(horizontal)">
                                      <p:cBhvr>
                                        <p:cTn id="23" dur="500"/>
                                        <p:tgtEl>
                                          <p:spTgt spid="169"/>
                                        </p:tgtEl>
                                      </p:cBhvr>
                                    </p:animEffect>
                                    <p:set>
                                      <p:cBhvr>
                                        <p:cTn id="24" dur="1" fill="hold">
                                          <p:stCondLst>
                                            <p:cond delay="499"/>
                                          </p:stCondLst>
                                        </p:cTn>
                                        <p:tgtEl>
                                          <p:spTgt spid="16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74"/>
                                        </p:tgtEl>
                                        <p:attrNameLst>
                                          <p:attrName>style.visibility</p:attrName>
                                        </p:attrNameLst>
                                      </p:cBhvr>
                                      <p:to>
                                        <p:strVal val="visible"/>
                                      </p:to>
                                    </p:set>
                                    <p:animEffect transition="in" filter="blinds(horizontal)">
                                      <p:cBhvr>
                                        <p:cTn id="29" dur="500"/>
                                        <p:tgtEl>
                                          <p:spTgt spid="174"/>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grpId="0" nodeType="clickEffect">
                                  <p:stCondLst>
                                    <p:cond delay="0"/>
                                  </p:stCondLst>
                                  <p:childTnLst>
                                    <p:animMotion origin="layout" path="M 0.01135 0.01492 C 0.02978 0.03637 0.04821 0.05823 0.06602 0.05676 C 0.08351 0.05571 0.10903 0.0164 0.11785 0.00841 " pathEditMode="relative" rAng="0" ptsTypes="aaA">
                                      <p:cBhvr>
                                        <p:cTn id="33" dur="2000" fill="hold"/>
                                        <p:tgtEl>
                                          <p:spTgt spid="93"/>
                                        </p:tgtEl>
                                        <p:attrNameLst>
                                          <p:attrName>ppt_x</p:attrName>
                                          <p:attrName>ppt_y</p:attrName>
                                        </p:attrNameLst>
                                      </p:cBhvr>
                                      <p:rCtr x="5300" y="1800"/>
                                    </p:animMotion>
                                  </p:childTnLst>
                                </p:cTn>
                              </p:par>
                              <p:par>
                                <p:cTn id="34" presetID="1" presetClass="exit" presetSubtype="0" fill="hold" grpId="0" nodeType="withEffect">
                                  <p:stCondLst>
                                    <p:cond delay="0"/>
                                  </p:stCondLst>
                                  <p:childTnLst>
                                    <p:set>
                                      <p:cBhvr>
                                        <p:cTn id="35" dur="1" fill="hold">
                                          <p:stCondLst>
                                            <p:cond delay="0"/>
                                          </p:stCondLst>
                                        </p:cTn>
                                        <p:tgtEl>
                                          <p:spTgt spid="208"/>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0" presetClass="path" presetSubtype="0" accel="50000" decel="50000" fill="hold" grpId="0" nodeType="clickEffect">
                                  <p:stCondLst>
                                    <p:cond delay="0"/>
                                  </p:stCondLst>
                                  <p:childTnLst>
                                    <p:animMotion origin="layout" path="M 0.00063 0.00042 C -0.02821 -0.02564 -0.05672 -0.0515 -0.075 -0.05129 C -0.09343 -0.05066 -0.10446 -0.00546 -0.11013 0.00379 " pathEditMode="relative" rAng="0" ptsTypes="aaA">
                                      <p:cBhvr>
                                        <p:cTn id="47" dur="2000" fill="hold"/>
                                        <p:tgtEl>
                                          <p:spTgt spid="92"/>
                                        </p:tgtEl>
                                        <p:attrNameLst>
                                          <p:attrName>ppt_x</p:attrName>
                                          <p:attrName>ppt_y</p:attrName>
                                        </p:attrNameLst>
                                      </p:cBhvr>
                                      <p:rCtr x="-5500" y="-2400"/>
                                    </p:animMotion>
                                  </p:childTnLst>
                                </p:cTn>
                              </p:par>
                              <p:par>
                                <p:cTn id="48" presetID="1" presetClass="exit" presetSubtype="0" fill="hold" grpId="0" nodeType="withEffect">
                                  <p:stCondLst>
                                    <p:cond delay="0"/>
                                  </p:stCondLst>
                                  <p:childTnLst>
                                    <p:set>
                                      <p:cBhvr>
                                        <p:cTn id="49" dur="1" fill="hold">
                                          <p:stCondLst>
                                            <p:cond delay="0"/>
                                          </p:stCondLst>
                                        </p:cTn>
                                        <p:tgtEl>
                                          <p:spTgt spid="127"/>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nodeType="clickEffect">
                                  <p:stCondLst>
                                    <p:cond delay="0"/>
                                  </p:stCondLst>
                                  <p:childTnLst>
                                    <p:animEffect transition="out" filter="blinds(horizontal)">
                                      <p:cBhvr>
                                        <p:cTn id="53" dur="500"/>
                                        <p:tgtEl>
                                          <p:spTgt spid="174"/>
                                        </p:tgtEl>
                                      </p:cBhvr>
                                    </p:animEffect>
                                    <p:set>
                                      <p:cBhvr>
                                        <p:cTn id="54" dur="1" fill="hold">
                                          <p:stCondLst>
                                            <p:cond delay="499"/>
                                          </p:stCondLst>
                                        </p:cTn>
                                        <p:tgtEl>
                                          <p:spTgt spid="1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p:bldP spid="208" grpId="0" animBg="1"/>
      <p:bldP spid="127"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88950" y="188913"/>
            <a:ext cx="8001000" cy="949325"/>
          </a:xfrm>
        </p:spPr>
        <p:txBody>
          <a:bodyPr/>
          <a:lstStyle/>
          <a:p>
            <a:pPr eaLnBrk="1" hangingPunct="1"/>
            <a:r>
              <a:rPr lang="en-US" dirty="0"/>
              <a:t>Concurrent Simple Hopscotch</a:t>
            </a:r>
          </a:p>
        </p:txBody>
      </p:sp>
      <p:grpSp>
        <p:nvGrpSpPr>
          <p:cNvPr id="2" name="Group 46"/>
          <p:cNvGrpSpPr>
            <a:grpSpLocks/>
          </p:cNvGrpSpPr>
          <p:nvPr/>
        </p:nvGrpSpPr>
        <p:grpSpPr bwMode="auto">
          <a:xfrm>
            <a:off x="878400" y="2387772"/>
            <a:ext cx="7063200" cy="776589"/>
            <a:chOff x="968346" y="2422515"/>
            <a:chExt cx="7786742" cy="856474"/>
          </a:xfrm>
          <a:effectLst>
            <a:outerShdw blurRad="50800" dist="38100" dir="2700000" algn="tl" rotWithShape="0">
              <a:prstClr val="black">
                <a:alpha val="40000"/>
              </a:prstClr>
            </a:outerShdw>
          </a:effectLst>
        </p:grpSpPr>
        <p:grpSp>
          <p:nvGrpSpPr>
            <p:cNvPr id="3" name="Group 4"/>
            <p:cNvGrpSpPr>
              <a:grpSpLocks/>
            </p:cNvGrpSpPr>
            <p:nvPr/>
          </p:nvGrpSpPr>
          <p:grpSpPr bwMode="auto">
            <a:xfrm>
              <a:off x="968346" y="2422515"/>
              <a:ext cx="7786742" cy="500861"/>
              <a:chOff x="968346" y="2422515"/>
              <a:chExt cx="7786742" cy="500861"/>
            </a:xfrm>
          </p:grpSpPr>
          <p:sp>
            <p:nvSpPr>
              <p:cNvPr id="10287" name="Rectangle 5"/>
              <p:cNvSpPr>
                <a:spLocks noChangeArrowheads="1"/>
              </p:cNvSpPr>
              <p:nvPr/>
            </p:nvSpPr>
            <p:spPr bwMode="auto">
              <a:xfrm>
                <a:off x="968346" y="2422515"/>
                <a:ext cx="7786742" cy="499934"/>
              </a:xfrm>
              <a:prstGeom prst="rect">
                <a:avLst/>
              </a:prstGeom>
              <a:solidFill>
                <a:srgbClr val="66FFCC"/>
              </a:solidFill>
              <a:ln w="9525" algn="ctr">
                <a:solidFill>
                  <a:schemeClr val="tx1"/>
                </a:solidFill>
                <a:miter lim="800000"/>
                <a:headEnd/>
                <a:tailEnd/>
              </a:ln>
            </p:spPr>
            <p:txBody>
              <a:bodyPr wrap="none"/>
              <a:lstStyle/>
              <a:p>
                <a:pPr>
                  <a:defRPr/>
                </a:pPr>
                <a:endParaRPr lang="en-US" sz="3600" dirty="0">
                  <a:solidFill>
                    <a:srgbClr val="00B0F0"/>
                  </a:solidFill>
                  <a:latin typeface="Arial" panose="020B0604020202020204" pitchFamily="34" charset="0"/>
                </a:endParaRPr>
              </a:p>
            </p:txBody>
          </p:sp>
          <p:cxnSp>
            <p:nvCxnSpPr>
              <p:cNvPr id="10288" name="Straight Connector 6"/>
              <p:cNvCxnSpPr>
                <a:cxnSpLocks noChangeShapeType="1"/>
              </p:cNvCxnSpPr>
              <p:nvPr/>
            </p:nvCxnSpPr>
            <p:spPr bwMode="auto">
              <a:xfrm rot="5400000">
                <a:off x="1105648" y="2672691"/>
                <a:ext cx="499934" cy="1435"/>
              </a:xfrm>
              <a:prstGeom prst="line">
                <a:avLst/>
              </a:prstGeom>
              <a:noFill/>
              <a:ln w="9525" algn="ctr">
                <a:solidFill>
                  <a:schemeClr val="tx1"/>
                </a:solidFill>
                <a:miter lim="800000"/>
                <a:headEnd/>
                <a:tailEnd/>
              </a:ln>
            </p:spPr>
          </p:cxnSp>
          <p:cxnSp>
            <p:nvCxnSpPr>
              <p:cNvPr id="10289" name="Straight Connector 7"/>
              <p:cNvCxnSpPr>
                <a:cxnSpLocks noChangeShapeType="1"/>
              </p:cNvCxnSpPr>
              <p:nvPr/>
            </p:nvCxnSpPr>
            <p:spPr bwMode="auto">
              <a:xfrm rot="5400000">
                <a:off x="1493635" y="2671765"/>
                <a:ext cx="499934" cy="1435"/>
              </a:xfrm>
              <a:prstGeom prst="line">
                <a:avLst/>
              </a:prstGeom>
              <a:noFill/>
              <a:ln w="9525" algn="ctr">
                <a:solidFill>
                  <a:schemeClr val="tx1"/>
                </a:solidFill>
                <a:miter lim="800000"/>
                <a:headEnd/>
                <a:tailEnd/>
              </a:ln>
            </p:spPr>
          </p:cxnSp>
          <p:cxnSp>
            <p:nvCxnSpPr>
              <p:cNvPr id="10290" name="Straight Connector 8"/>
              <p:cNvCxnSpPr>
                <a:cxnSpLocks noChangeShapeType="1"/>
              </p:cNvCxnSpPr>
              <p:nvPr/>
            </p:nvCxnSpPr>
            <p:spPr bwMode="auto">
              <a:xfrm rot="5400000">
                <a:off x="1880904" y="2671765"/>
                <a:ext cx="499934" cy="1435"/>
              </a:xfrm>
              <a:prstGeom prst="line">
                <a:avLst/>
              </a:prstGeom>
              <a:noFill/>
              <a:ln w="9525" algn="ctr">
                <a:solidFill>
                  <a:schemeClr val="tx1"/>
                </a:solidFill>
                <a:miter lim="800000"/>
                <a:headEnd/>
                <a:tailEnd/>
              </a:ln>
            </p:spPr>
          </p:cxnSp>
          <p:cxnSp>
            <p:nvCxnSpPr>
              <p:cNvPr id="10291" name="Straight Connector 9"/>
              <p:cNvCxnSpPr>
                <a:cxnSpLocks noChangeShapeType="1"/>
              </p:cNvCxnSpPr>
              <p:nvPr/>
            </p:nvCxnSpPr>
            <p:spPr bwMode="auto">
              <a:xfrm rot="5400000">
                <a:off x="2266738" y="2671765"/>
                <a:ext cx="499934" cy="1435"/>
              </a:xfrm>
              <a:prstGeom prst="line">
                <a:avLst/>
              </a:prstGeom>
              <a:noFill/>
              <a:ln w="9525" algn="ctr">
                <a:solidFill>
                  <a:schemeClr val="tx1"/>
                </a:solidFill>
                <a:miter lim="800000"/>
                <a:headEnd/>
                <a:tailEnd/>
              </a:ln>
            </p:spPr>
          </p:cxnSp>
          <p:cxnSp>
            <p:nvCxnSpPr>
              <p:cNvPr id="10292" name="Straight Connector 10"/>
              <p:cNvCxnSpPr>
                <a:cxnSpLocks noChangeShapeType="1"/>
              </p:cNvCxnSpPr>
              <p:nvPr/>
            </p:nvCxnSpPr>
            <p:spPr bwMode="auto">
              <a:xfrm rot="5400000">
                <a:off x="2654007" y="2671765"/>
                <a:ext cx="499934" cy="1435"/>
              </a:xfrm>
              <a:prstGeom prst="line">
                <a:avLst/>
              </a:prstGeom>
              <a:noFill/>
              <a:ln w="9525" algn="ctr">
                <a:solidFill>
                  <a:schemeClr val="tx1"/>
                </a:solidFill>
                <a:miter lim="800000"/>
                <a:headEnd/>
                <a:tailEnd/>
              </a:ln>
            </p:spPr>
          </p:cxnSp>
          <p:cxnSp>
            <p:nvCxnSpPr>
              <p:cNvPr id="10293" name="Straight Connector 11"/>
              <p:cNvCxnSpPr>
                <a:cxnSpLocks noChangeShapeType="1"/>
              </p:cNvCxnSpPr>
              <p:nvPr/>
            </p:nvCxnSpPr>
            <p:spPr bwMode="auto">
              <a:xfrm rot="5400000">
                <a:off x="3041277" y="2671765"/>
                <a:ext cx="499934" cy="1435"/>
              </a:xfrm>
              <a:prstGeom prst="line">
                <a:avLst/>
              </a:prstGeom>
              <a:noFill/>
              <a:ln w="9525" algn="ctr">
                <a:solidFill>
                  <a:schemeClr val="tx1"/>
                </a:solidFill>
                <a:miter lim="800000"/>
                <a:headEnd/>
                <a:tailEnd/>
              </a:ln>
            </p:spPr>
          </p:cxnSp>
          <p:cxnSp>
            <p:nvCxnSpPr>
              <p:cNvPr id="10294" name="Straight Connector 12"/>
              <p:cNvCxnSpPr>
                <a:cxnSpLocks noChangeShapeType="1"/>
              </p:cNvCxnSpPr>
              <p:nvPr/>
            </p:nvCxnSpPr>
            <p:spPr bwMode="auto">
              <a:xfrm rot="5400000">
                <a:off x="3428545" y="2671765"/>
                <a:ext cx="499934" cy="1435"/>
              </a:xfrm>
              <a:prstGeom prst="line">
                <a:avLst/>
              </a:prstGeom>
              <a:noFill/>
              <a:ln w="9525" algn="ctr">
                <a:solidFill>
                  <a:schemeClr val="tx1"/>
                </a:solidFill>
                <a:miter lim="800000"/>
                <a:headEnd/>
                <a:tailEnd/>
              </a:ln>
            </p:spPr>
          </p:cxnSp>
          <p:cxnSp>
            <p:nvCxnSpPr>
              <p:cNvPr id="10295" name="Straight Connector 13"/>
              <p:cNvCxnSpPr>
                <a:cxnSpLocks noChangeShapeType="1"/>
              </p:cNvCxnSpPr>
              <p:nvPr/>
            </p:nvCxnSpPr>
            <p:spPr bwMode="auto">
              <a:xfrm rot="5400000">
                <a:off x="3815815" y="2671765"/>
                <a:ext cx="499934" cy="1435"/>
              </a:xfrm>
              <a:prstGeom prst="line">
                <a:avLst/>
              </a:prstGeom>
              <a:noFill/>
              <a:ln w="9525" algn="ctr">
                <a:solidFill>
                  <a:schemeClr val="tx1"/>
                </a:solidFill>
                <a:miter lim="800000"/>
                <a:headEnd/>
                <a:tailEnd/>
              </a:ln>
            </p:spPr>
          </p:cxnSp>
          <p:cxnSp>
            <p:nvCxnSpPr>
              <p:cNvPr id="10296" name="Straight Connector 14"/>
              <p:cNvCxnSpPr>
                <a:cxnSpLocks noChangeShapeType="1"/>
              </p:cNvCxnSpPr>
              <p:nvPr/>
            </p:nvCxnSpPr>
            <p:spPr bwMode="auto">
              <a:xfrm rot="5400000">
                <a:off x="4203084" y="2671765"/>
                <a:ext cx="499934" cy="1435"/>
              </a:xfrm>
              <a:prstGeom prst="line">
                <a:avLst/>
              </a:prstGeom>
              <a:noFill/>
              <a:ln w="9525" algn="ctr">
                <a:solidFill>
                  <a:schemeClr val="tx1"/>
                </a:solidFill>
                <a:miter lim="800000"/>
                <a:headEnd/>
                <a:tailEnd/>
              </a:ln>
            </p:spPr>
          </p:cxnSp>
          <p:cxnSp>
            <p:nvCxnSpPr>
              <p:cNvPr id="10297" name="Straight Connector 15"/>
              <p:cNvCxnSpPr>
                <a:cxnSpLocks noChangeShapeType="1"/>
              </p:cNvCxnSpPr>
              <p:nvPr/>
            </p:nvCxnSpPr>
            <p:spPr bwMode="auto">
              <a:xfrm rot="5400000">
                <a:off x="4590353" y="2671765"/>
                <a:ext cx="499934" cy="1435"/>
              </a:xfrm>
              <a:prstGeom prst="line">
                <a:avLst/>
              </a:prstGeom>
              <a:noFill/>
              <a:ln w="9525" algn="ctr">
                <a:solidFill>
                  <a:schemeClr val="tx1"/>
                </a:solidFill>
                <a:miter lim="800000"/>
                <a:headEnd/>
                <a:tailEnd/>
              </a:ln>
            </p:spPr>
          </p:cxnSp>
          <p:cxnSp>
            <p:nvCxnSpPr>
              <p:cNvPr id="10298" name="Straight Connector 16"/>
              <p:cNvCxnSpPr>
                <a:cxnSpLocks noChangeShapeType="1"/>
              </p:cNvCxnSpPr>
              <p:nvPr/>
            </p:nvCxnSpPr>
            <p:spPr bwMode="auto">
              <a:xfrm rot="5400000">
                <a:off x="4977622" y="2671765"/>
                <a:ext cx="499934" cy="1435"/>
              </a:xfrm>
              <a:prstGeom prst="line">
                <a:avLst/>
              </a:prstGeom>
              <a:noFill/>
              <a:ln w="9525" algn="ctr">
                <a:solidFill>
                  <a:schemeClr val="tx1"/>
                </a:solidFill>
                <a:miter lim="800000"/>
                <a:headEnd/>
                <a:tailEnd/>
              </a:ln>
            </p:spPr>
          </p:cxnSp>
          <p:cxnSp>
            <p:nvCxnSpPr>
              <p:cNvPr id="10299" name="Straight Connector 17"/>
              <p:cNvCxnSpPr>
                <a:cxnSpLocks noChangeShapeType="1"/>
              </p:cNvCxnSpPr>
              <p:nvPr/>
            </p:nvCxnSpPr>
            <p:spPr bwMode="auto">
              <a:xfrm rot="5400000">
                <a:off x="5364892" y="2671765"/>
                <a:ext cx="499934" cy="1435"/>
              </a:xfrm>
              <a:prstGeom prst="line">
                <a:avLst/>
              </a:prstGeom>
              <a:noFill/>
              <a:ln w="9525" algn="ctr">
                <a:solidFill>
                  <a:schemeClr val="tx1"/>
                </a:solidFill>
                <a:miter lim="800000"/>
                <a:headEnd/>
                <a:tailEnd/>
              </a:ln>
            </p:spPr>
          </p:cxnSp>
          <p:cxnSp>
            <p:nvCxnSpPr>
              <p:cNvPr id="10300" name="Straight Connector 18"/>
              <p:cNvCxnSpPr>
                <a:cxnSpLocks noChangeShapeType="1"/>
              </p:cNvCxnSpPr>
              <p:nvPr/>
            </p:nvCxnSpPr>
            <p:spPr bwMode="auto">
              <a:xfrm rot="5400000">
                <a:off x="5752161" y="2671765"/>
                <a:ext cx="499934" cy="1435"/>
              </a:xfrm>
              <a:prstGeom prst="line">
                <a:avLst/>
              </a:prstGeom>
              <a:noFill/>
              <a:ln w="9525" algn="ctr">
                <a:solidFill>
                  <a:schemeClr val="tx1"/>
                </a:solidFill>
                <a:miter lim="800000"/>
                <a:headEnd/>
                <a:tailEnd/>
              </a:ln>
            </p:spPr>
          </p:cxnSp>
          <p:cxnSp>
            <p:nvCxnSpPr>
              <p:cNvPr id="10301" name="Straight Connector 19"/>
              <p:cNvCxnSpPr>
                <a:cxnSpLocks noChangeShapeType="1"/>
              </p:cNvCxnSpPr>
              <p:nvPr/>
            </p:nvCxnSpPr>
            <p:spPr bwMode="auto">
              <a:xfrm rot="5400000">
                <a:off x="6139430" y="2671765"/>
                <a:ext cx="499934" cy="1435"/>
              </a:xfrm>
              <a:prstGeom prst="line">
                <a:avLst/>
              </a:prstGeom>
              <a:noFill/>
              <a:ln w="9525" algn="ctr">
                <a:solidFill>
                  <a:schemeClr val="tx1"/>
                </a:solidFill>
                <a:miter lim="800000"/>
                <a:headEnd/>
                <a:tailEnd/>
              </a:ln>
            </p:spPr>
          </p:cxnSp>
          <p:cxnSp>
            <p:nvCxnSpPr>
              <p:cNvPr id="10302" name="Straight Connector 20"/>
              <p:cNvCxnSpPr>
                <a:cxnSpLocks noChangeShapeType="1"/>
              </p:cNvCxnSpPr>
              <p:nvPr/>
            </p:nvCxnSpPr>
            <p:spPr bwMode="auto">
              <a:xfrm rot="5400000">
                <a:off x="6526699" y="2671765"/>
                <a:ext cx="499934" cy="1435"/>
              </a:xfrm>
              <a:prstGeom prst="line">
                <a:avLst/>
              </a:prstGeom>
              <a:noFill/>
              <a:ln w="9525" algn="ctr">
                <a:solidFill>
                  <a:schemeClr val="tx1"/>
                </a:solidFill>
                <a:miter lim="800000"/>
                <a:headEnd/>
                <a:tailEnd/>
              </a:ln>
            </p:spPr>
          </p:cxnSp>
          <p:cxnSp>
            <p:nvCxnSpPr>
              <p:cNvPr id="10303" name="Straight Connector 21"/>
              <p:cNvCxnSpPr>
                <a:cxnSpLocks noChangeShapeType="1"/>
              </p:cNvCxnSpPr>
              <p:nvPr/>
            </p:nvCxnSpPr>
            <p:spPr bwMode="auto">
              <a:xfrm rot="5400000">
                <a:off x="6913968" y="2671765"/>
                <a:ext cx="499934" cy="1435"/>
              </a:xfrm>
              <a:prstGeom prst="line">
                <a:avLst/>
              </a:prstGeom>
              <a:noFill/>
              <a:ln w="9525" algn="ctr">
                <a:solidFill>
                  <a:schemeClr val="tx1"/>
                </a:solidFill>
                <a:miter lim="800000"/>
                <a:headEnd/>
                <a:tailEnd/>
              </a:ln>
            </p:spPr>
          </p:cxnSp>
          <p:cxnSp>
            <p:nvCxnSpPr>
              <p:cNvPr id="10304" name="Straight Connector 22"/>
              <p:cNvCxnSpPr>
                <a:cxnSpLocks noChangeShapeType="1"/>
              </p:cNvCxnSpPr>
              <p:nvPr/>
            </p:nvCxnSpPr>
            <p:spPr bwMode="auto">
              <a:xfrm rot="5400000">
                <a:off x="7301237" y="2671765"/>
                <a:ext cx="499934" cy="1435"/>
              </a:xfrm>
              <a:prstGeom prst="line">
                <a:avLst/>
              </a:prstGeom>
              <a:noFill/>
              <a:ln w="9525" algn="ctr">
                <a:solidFill>
                  <a:schemeClr val="tx1"/>
                </a:solidFill>
                <a:miter lim="800000"/>
                <a:headEnd/>
                <a:tailEnd/>
              </a:ln>
            </p:spPr>
          </p:cxnSp>
          <p:cxnSp>
            <p:nvCxnSpPr>
              <p:cNvPr id="10305" name="Straight Connector 23"/>
              <p:cNvCxnSpPr>
                <a:cxnSpLocks noChangeShapeType="1"/>
              </p:cNvCxnSpPr>
              <p:nvPr/>
            </p:nvCxnSpPr>
            <p:spPr bwMode="auto">
              <a:xfrm rot="5400000">
                <a:off x="7688507" y="2671765"/>
                <a:ext cx="499934" cy="1435"/>
              </a:xfrm>
              <a:prstGeom prst="line">
                <a:avLst/>
              </a:prstGeom>
              <a:noFill/>
              <a:ln w="9525" algn="ctr">
                <a:solidFill>
                  <a:schemeClr val="tx1"/>
                </a:solidFill>
                <a:miter lim="800000"/>
                <a:headEnd/>
                <a:tailEnd/>
              </a:ln>
            </p:spPr>
          </p:cxnSp>
          <p:cxnSp>
            <p:nvCxnSpPr>
              <p:cNvPr id="10306" name="Straight Connector 24"/>
              <p:cNvCxnSpPr>
                <a:cxnSpLocks noChangeShapeType="1"/>
              </p:cNvCxnSpPr>
              <p:nvPr/>
            </p:nvCxnSpPr>
            <p:spPr bwMode="auto">
              <a:xfrm rot="5400000">
                <a:off x="8077221" y="2671754"/>
                <a:ext cx="500066" cy="1588"/>
              </a:xfrm>
              <a:prstGeom prst="line">
                <a:avLst/>
              </a:prstGeom>
              <a:noFill/>
              <a:ln w="9525" algn="ctr">
                <a:solidFill>
                  <a:schemeClr val="tx1"/>
                </a:solidFill>
                <a:miter lim="800000"/>
                <a:headEnd/>
                <a:tailEnd/>
              </a:ln>
            </p:spPr>
          </p:cxnSp>
        </p:grpSp>
        <p:sp>
          <p:nvSpPr>
            <p:cNvPr id="10267" name="TextBox 25"/>
            <p:cNvSpPr txBox="1">
              <a:spLocks noChangeArrowheads="1"/>
            </p:cNvSpPr>
            <p:nvPr/>
          </p:nvSpPr>
          <p:spPr bwMode="auto">
            <a:xfrm>
              <a:off x="1001726" y="2922581"/>
              <a:ext cx="330822"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a:t>
              </a:r>
            </a:p>
          </p:txBody>
        </p:sp>
        <p:sp>
          <p:nvSpPr>
            <p:cNvPr id="10268" name="TextBox 26"/>
            <p:cNvSpPr txBox="1">
              <a:spLocks noChangeArrowheads="1"/>
            </p:cNvSpPr>
            <p:nvPr/>
          </p:nvSpPr>
          <p:spPr bwMode="auto">
            <a:xfrm>
              <a:off x="1385878"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a:t>
              </a:r>
            </a:p>
          </p:txBody>
        </p:sp>
        <p:sp>
          <p:nvSpPr>
            <p:cNvPr id="10269" name="TextBox 27"/>
            <p:cNvSpPr txBox="1">
              <a:spLocks noChangeArrowheads="1"/>
            </p:cNvSpPr>
            <p:nvPr/>
          </p:nvSpPr>
          <p:spPr bwMode="auto">
            <a:xfrm>
              <a:off x="177179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3</a:t>
              </a:r>
            </a:p>
          </p:txBody>
        </p:sp>
        <p:sp>
          <p:nvSpPr>
            <p:cNvPr id="10270" name="TextBox 28"/>
            <p:cNvSpPr txBox="1">
              <a:spLocks noChangeArrowheads="1"/>
            </p:cNvSpPr>
            <p:nvPr/>
          </p:nvSpPr>
          <p:spPr bwMode="auto">
            <a:xfrm>
              <a:off x="2157716"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4</a:t>
              </a:r>
            </a:p>
          </p:txBody>
        </p:sp>
        <p:sp>
          <p:nvSpPr>
            <p:cNvPr id="10271" name="TextBox 29"/>
            <p:cNvSpPr txBox="1">
              <a:spLocks noChangeArrowheads="1"/>
            </p:cNvSpPr>
            <p:nvPr/>
          </p:nvSpPr>
          <p:spPr bwMode="auto">
            <a:xfrm>
              <a:off x="254363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5</a:t>
              </a:r>
            </a:p>
          </p:txBody>
        </p:sp>
        <p:sp>
          <p:nvSpPr>
            <p:cNvPr id="10272" name="TextBox 30"/>
            <p:cNvSpPr txBox="1">
              <a:spLocks noChangeArrowheads="1"/>
            </p:cNvSpPr>
            <p:nvPr/>
          </p:nvSpPr>
          <p:spPr bwMode="auto">
            <a:xfrm>
              <a:off x="2929554"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6</a:t>
              </a:r>
            </a:p>
          </p:txBody>
        </p:sp>
        <p:sp>
          <p:nvSpPr>
            <p:cNvPr id="10273" name="TextBox 31"/>
            <p:cNvSpPr txBox="1">
              <a:spLocks noChangeArrowheads="1"/>
            </p:cNvSpPr>
            <p:nvPr/>
          </p:nvSpPr>
          <p:spPr bwMode="auto">
            <a:xfrm>
              <a:off x="331547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7</a:t>
              </a:r>
            </a:p>
          </p:txBody>
        </p:sp>
        <p:sp>
          <p:nvSpPr>
            <p:cNvPr id="10274" name="TextBox 32"/>
            <p:cNvSpPr txBox="1">
              <a:spLocks noChangeArrowheads="1"/>
            </p:cNvSpPr>
            <p:nvPr/>
          </p:nvSpPr>
          <p:spPr bwMode="auto">
            <a:xfrm>
              <a:off x="3701392"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8</a:t>
              </a:r>
            </a:p>
          </p:txBody>
        </p:sp>
        <p:sp>
          <p:nvSpPr>
            <p:cNvPr id="10275" name="TextBox 33"/>
            <p:cNvSpPr txBox="1">
              <a:spLocks noChangeArrowheads="1"/>
            </p:cNvSpPr>
            <p:nvPr/>
          </p:nvSpPr>
          <p:spPr bwMode="auto">
            <a:xfrm>
              <a:off x="4087310" y="2922580"/>
              <a:ext cx="332590"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9</a:t>
              </a:r>
            </a:p>
          </p:txBody>
        </p:sp>
        <p:sp>
          <p:nvSpPr>
            <p:cNvPr id="10276" name="TextBox 34"/>
            <p:cNvSpPr txBox="1">
              <a:spLocks noChangeArrowheads="1"/>
            </p:cNvSpPr>
            <p:nvPr/>
          </p:nvSpPr>
          <p:spPr bwMode="auto">
            <a:xfrm>
              <a:off x="4372480"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10</a:t>
              </a:r>
            </a:p>
          </p:txBody>
        </p:sp>
        <p:sp>
          <p:nvSpPr>
            <p:cNvPr id="10277" name="TextBox 35"/>
            <p:cNvSpPr txBox="1">
              <a:spLocks noChangeArrowheads="1"/>
            </p:cNvSpPr>
            <p:nvPr/>
          </p:nvSpPr>
          <p:spPr bwMode="auto">
            <a:xfrm>
              <a:off x="4808280" y="2922580"/>
              <a:ext cx="424625"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11</a:t>
              </a:r>
            </a:p>
          </p:txBody>
        </p:sp>
        <p:sp>
          <p:nvSpPr>
            <p:cNvPr id="10278" name="TextBox 36"/>
            <p:cNvSpPr txBox="1">
              <a:spLocks noChangeArrowheads="1"/>
            </p:cNvSpPr>
            <p:nvPr/>
          </p:nvSpPr>
          <p:spPr bwMode="auto">
            <a:xfrm>
              <a:off x="519572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12</a:t>
              </a:r>
            </a:p>
          </p:txBody>
        </p:sp>
        <p:sp>
          <p:nvSpPr>
            <p:cNvPr id="10279" name="TextBox 37"/>
            <p:cNvSpPr txBox="1">
              <a:spLocks noChangeArrowheads="1"/>
            </p:cNvSpPr>
            <p:nvPr/>
          </p:nvSpPr>
          <p:spPr bwMode="auto">
            <a:xfrm>
              <a:off x="558107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13</a:t>
              </a:r>
            </a:p>
          </p:txBody>
        </p:sp>
        <p:sp>
          <p:nvSpPr>
            <p:cNvPr id="10280" name="TextBox 38"/>
            <p:cNvSpPr txBox="1">
              <a:spLocks noChangeArrowheads="1"/>
            </p:cNvSpPr>
            <p:nvPr/>
          </p:nvSpPr>
          <p:spPr bwMode="auto">
            <a:xfrm>
              <a:off x="596643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14</a:t>
              </a:r>
            </a:p>
          </p:txBody>
        </p:sp>
        <p:sp>
          <p:nvSpPr>
            <p:cNvPr id="10281" name="TextBox 39"/>
            <p:cNvSpPr txBox="1">
              <a:spLocks noChangeArrowheads="1"/>
            </p:cNvSpPr>
            <p:nvPr/>
          </p:nvSpPr>
          <p:spPr bwMode="auto">
            <a:xfrm>
              <a:off x="6351782"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15</a:t>
              </a:r>
            </a:p>
          </p:txBody>
        </p:sp>
        <p:sp>
          <p:nvSpPr>
            <p:cNvPr id="10282" name="TextBox 40"/>
            <p:cNvSpPr txBox="1">
              <a:spLocks noChangeArrowheads="1"/>
            </p:cNvSpPr>
            <p:nvPr/>
          </p:nvSpPr>
          <p:spPr bwMode="auto">
            <a:xfrm>
              <a:off x="6737135"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16</a:t>
              </a:r>
            </a:p>
          </p:txBody>
        </p:sp>
        <p:sp>
          <p:nvSpPr>
            <p:cNvPr id="10283" name="TextBox 41"/>
            <p:cNvSpPr txBox="1">
              <a:spLocks noChangeArrowheads="1"/>
            </p:cNvSpPr>
            <p:nvPr/>
          </p:nvSpPr>
          <p:spPr bwMode="auto">
            <a:xfrm>
              <a:off x="7122487"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17</a:t>
              </a:r>
            </a:p>
          </p:txBody>
        </p:sp>
        <p:sp>
          <p:nvSpPr>
            <p:cNvPr id="10284" name="TextBox 42"/>
            <p:cNvSpPr txBox="1">
              <a:spLocks noChangeArrowheads="1"/>
            </p:cNvSpPr>
            <p:nvPr/>
          </p:nvSpPr>
          <p:spPr bwMode="auto">
            <a:xfrm>
              <a:off x="750783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18</a:t>
              </a:r>
            </a:p>
          </p:txBody>
        </p:sp>
        <p:sp>
          <p:nvSpPr>
            <p:cNvPr id="10285" name="TextBox 43"/>
            <p:cNvSpPr txBox="1">
              <a:spLocks noChangeArrowheads="1"/>
            </p:cNvSpPr>
            <p:nvPr/>
          </p:nvSpPr>
          <p:spPr bwMode="auto">
            <a:xfrm>
              <a:off x="7893191"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19</a:t>
              </a:r>
            </a:p>
          </p:txBody>
        </p:sp>
        <p:sp>
          <p:nvSpPr>
            <p:cNvPr id="10286" name="TextBox 44"/>
            <p:cNvSpPr txBox="1">
              <a:spLocks noChangeArrowheads="1"/>
            </p:cNvSpPr>
            <p:nvPr/>
          </p:nvSpPr>
          <p:spPr bwMode="auto">
            <a:xfrm>
              <a:off x="8314699" y="2922580"/>
              <a:ext cx="440389" cy="356408"/>
            </a:xfrm>
            <a:prstGeom prst="rect">
              <a:avLst/>
            </a:prstGeom>
            <a:noFill/>
            <a:ln w="9525">
              <a:noFill/>
              <a:miter lim="800000"/>
              <a:headEnd/>
              <a:tailEnd/>
            </a:ln>
          </p:spPr>
          <p:txBody>
            <a:bodyPr wrap="none">
              <a:spAutoFit/>
            </a:bodyPr>
            <a:lstStyle/>
            <a:p>
              <a:pPr>
                <a:defRPr/>
              </a:pPr>
              <a:r>
                <a:rPr lang="en-US" sz="1500" dirty="0">
                  <a:solidFill>
                    <a:srgbClr val="00B0F0"/>
                  </a:solidFill>
                  <a:latin typeface="Arial" panose="020B0604020202020204" pitchFamily="34" charset="0"/>
                </a:rPr>
                <a:t>20</a:t>
              </a:r>
            </a:p>
          </p:txBody>
        </p:sp>
      </p:grpSp>
      <p:sp>
        <p:nvSpPr>
          <p:cNvPr id="10246" name="TextBox 96"/>
          <p:cNvSpPr txBox="1">
            <a:spLocks noChangeArrowheads="1"/>
          </p:cNvSpPr>
          <p:nvPr/>
        </p:nvSpPr>
        <p:spPr bwMode="auto">
          <a:xfrm>
            <a:off x="2981197" y="2197100"/>
            <a:ext cx="423991" cy="699309"/>
          </a:xfrm>
          <a:prstGeom prst="rect">
            <a:avLst/>
          </a:prstGeom>
          <a:noFill/>
          <a:ln w="9525">
            <a:noFill/>
            <a:miter lim="800000"/>
            <a:headEnd/>
            <a:tailEnd/>
          </a:ln>
          <a:effectLst>
            <a:outerShdw blurRad="50800" dist="38100" dir="2700000" algn="tl" rotWithShape="0">
              <a:prstClr val="black">
                <a:alpha val="40000"/>
              </a:prstClr>
            </a:outerShdw>
          </a:effectLst>
        </p:spPr>
        <p:txBody>
          <a:bodyPr wrap="none" lIns="82945" tIns="41473" rIns="82945" bIns="41473">
            <a:spAutoFit/>
          </a:bodyPr>
          <a:lstStyle/>
          <a:p>
            <a:pPr>
              <a:defRPr/>
            </a:pPr>
            <a:r>
              <a:rPr lang="en-US" sz="4000" b="1" dirty="0">
                <a:solidFill>
                  <a:srgbClr val="0070C0"/>
                </a:solidFill>
                <a:latin typeface="Arial" panose="020B0604020202020204" pitchFamily="34" charset="0"/>
              </a:rPr>
              <a:t>z</a:t>
            </a:r>
            <a:endParaRPr lang="en-US" sz="4000" dirty="0">
              <a:latin typeface="Arial" panose="020B0604020202020204" pitchFamily="34" charset="0"/>
            </a:endParaRPr>
          </a:p>
        </p:txBody>
      </p:sp>
      <p:cxnSp>
        <p:nvCxnSpPr>
          <p:cNvPr id="147462" name="Straight Connector 88"/>
          <p:cNvCxnSpPr>
            <a:cxnSpLocks noChangeShapeType="1"/>
          </p:cNvCxnSpPr>
          <p:nvPr/>
        </p:nvCxnSpPr>
        <p:spPr bwMode="auto">
          <a:xfrm rot="5400000" flipH="1" flipV="1">
            <a:off x="1915319" y="2910682"/>
            <a:ext cx="776287" cy="647700"/>
          </a:xfrm>
          <a:prstGeom prst="line">
            <a:avLst/>
          </a:prstGeom>
          <a:noFill/>
          <a:ln w="9525" algn="ctr">
            <a:solidFill>
              <a:schemeClr val="bg1"/>
            </a:solidFill>
            <a:prstDash val="dash"/>
            <a:miter lim="800000"/>
            <a:headEnd/>
            <a:tailEnd/>
          </a:ln>
        </p:spPr>
      </p:cxnSp>
      <p:cxnSp>
        <p:nvCxnSpPr>
          <p:cNvPr id="147463" name="Straight Connector 90"/>
          <p:cNvCxnSpPr>
            <a:cxnSpLocks noChangeShapeType="1"/>
          </p:cNvCxnSpPr>
          <p:nvPr/>
        </p:nvCxnSpPr>
        <p:spPr bwMode="auto">
          <a:xfrm rot="10800000">
            <a:off x="3016250" y="2846388"/>
            <a:ext cx="1296988" cy="776287"/>
          </a:xfrm>
          <a:prstGeom prst="line">
            <a:avLst/>
          </a:prstGeom>
          <a:noFill/>
          <a:ln w="9525" algn="ctr">
            <a:solidFill>
              <a:schemeClr val="bg1"/>
            </a:solidFill>
            <a:prstDash val="dash"/>
            <a:miter lim="800000"/>
            <a:headEnd/>
            <a:tailEnd/>
          </a:ln>
        </p:spPr>
      </p:cxnSp>
      <p:sp>
        <p:nvSpPr>
          <p:cNvPr id="77" name="TextBox 96"/>
          <p:cNvSpPr txBox="1">
            <a:spLocks noChangeArrowheads="1"/>
          </p:cNvSpPr>
          <p:nvPr/>
        </p:nvSpPr>
        <p:spPr bwMode="auto">
          <a:xfrm flipH="1">
            <a:off x="3783013" y="2197100"/>
            <a:ext cx="595312"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r</a:t>
            </a:r>
            <a:endParaRPr lang="en-US" sz="4000" dirty="0">
              <a:latin typeface="Arial" panose="020B0604020202020204" pitchFamily="34" charset="0"/>
            </a:endParaRPr>
          </a:p>
        </p:txBody>
      </p:sp>
      <p:sp>
        <p:nvSpPr>
          <p:cNvPr id="87" name="TextBox 96"/>
          <p:cNvSpPr txBox="1">
            <a:spLocks noChangeArrowheads="1"/>
          </p:cNvSpPr>
          <p:nvPr/>
        </p:nvSpPr>
        <p:spPr bwMode="auto">
          <a:xfrm>
            <a:off x="3239679" y="2197100"/>
            <a:ext cx="452846" cy="699309"/>
          </a:xfrm>
          <a:prstGeom prst="rect">
            <a:avLst/>
          </a:prstGeom>
          <a:noFill/>
          <a:ln w="9525">
            <a:noFill/>
            <a:miter lim="800000"/>
            <a:headEnd/>
            <a:tailEnd/>
          </a:ln>
          <a:effectLst>
            <a:outerShdw blurRad="50800" dist="38100" dir="2700000" algn="tl" rotWithShape="0">
              <a:prstClr val="black">
                <a:alpha val="40000"/>
              </a:prstClr>
            </a:outerShdw>
          </a:effectLst>
        </p:spPr>
        <p:txBody>
          <a:bodyPr wrap="none" lIns="82945" tIns="41473" rIns="82945" bIns="41473">
            <a:spAutoFit/>
          </a:bodyPr>
          <a:lstStyle/>
          <a:p>
            <a:pPr>
              <a:defRPr/>
            </a:pPr>
            <a:r>
              <a:rPr lang="en-US" sz="4000" b="1" dirty="0">
                <a:solidFill>
                  <a:srgbClr val="0070C0"/>
                </a:solidFill>
                <a:latin typeface="Arial" panose="020B0604020202020204" pitchFamily="34" charset="0"/>
              </a:rPr>
              <a:t>v</a:t>
            </a:r>
            <a:endParaRPr lang="en-US" sz="4000" dirty="0">
              <a:latin typeface="Arial" panose="020B0604020202020204" pitchFamily="34" charset="0"/>
            </a:endParaRPr>
          </a:p>
        </p:txBody>
      </p:sp>
      <p:sp>
        <p:nvSpPr>
          <p:cNvPr id="88" name="TextBox 96"/>
          <p:cNvSpPr txBox="1">
            <a:spLocks noChangeArrowheads="1"/>
          </p:cNvSpPr>
          <p:nvPr/>
        </p:nvSpPr>
        <p:spPr bwMode="auto">
          <a:xfrm>
            <a:off x="2368550" y="2197100"/>
            <a:ext cx="647700"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u</a:t>
            </a:r>
            <a:endParaRPr lang="en-US" sz="4000" dirty="0">
              <a:latin typeface="Arial" panose="020B0604020202020204" pitchFamily="34" charset="0"/>
            </a:endParaRPr>
          </a:p>
        </p:txBody>
      </p:sp>
      <p:grpSp>
        <p:nvGrpSpPr>
          <p:cNvPr id="6" name="Group 5">
            <a:extLst>
              <a:ext uri="{FF2B5EF4-FFF2-40B4-BE49-F238E27FC236}">
                <a16:creationId xmlns:a16="http://schemas.microsoft.com/office/drawing/2014/main" id="{B23F0825-998F-2E88-1191-6900709B6BD9}"/>
              </a:ext>
            </a:extLst>
          </p:cNvPr>
          <p:cNvGrpSpPr/>
          <p:nvPr/>
        </p:nvGrpSpPr>
        <p:grpSpPr>
          <a:xfrm>
            <a:off x="1979985" y="3619102"/>
            <a:ext cx="2333254" cy="542929"/>
            <a:chOff x="1979985" y="3619102"/>
            <a:chExt cx="2333254" cy="542929"/>
          </a:xfrm>
          <a:effectLst>
            <a:glow rad="139700">
              <a:schemeClr val="accent3">
                <a:satMod val="175000"/>
                <a:alpha val="40000"/>
              </a:schemeClr>
            </a:glow>
          </a:effectLst>
        </p:grpSpPr>
        <p:grpSp>
          <p:nvGrpSpPr>
            <p:cNvPr id="4" name="Group 85"/>
            <p:cNvGrpSpPr/>
            <p:nvPr/>
          </p:nvGrpSpPr>
          <p:grpSpPr>
            <a:xfrm>
              <a:off x="1979985" y="3619102"/>
              <a:ext cx="1513228" cy="542929"/>
              <a:chOff x="2182795" y="3989389"/>
              <a:chExt cx="1668229" cy="598479"/>
            </a:xfrm>
            <a:effectLst>
              <a:outerShdw blurRad="50800" dist="38100" dir="2700000" algn="tl" rotWithShape="0">
                <a:prstClr val="black">
                  <a:alpha val="40000"/>
                </a:prstClr>
              </a:outerShdw>
            </a:effectLst>
          </p:grpSpPr>
          <p:sp>
            <p:nvSpPr>
              <p:cNvPr id="10260" name="Rectangle 71"/>
              <p:cNvSpPr>
                <a:spLocks noChangeArrowheads="1"/>
              </p:cNvSpPr>
              <p:nvPr/>
            </p:nvSpPr>
            <p:spPr bwMode="auto">
              <a:xfrm rot="16200000">
                <a:off x="2754302" y="3442755"/>
                <a:ext cx="500058" cy="1643071"/>
              </a:xfrm>
              <a:prstGeom prst="rect">
                <a:avLst/>
              </a:prstGeom>
              <a:solidFill>
                <a:srgbClr val="66FFCC"/>
              </a:solidFill>
              <a:ln w="9525" algn="ctr">
                <a:solidFill>
                  <a:schemeClr val="tx1"/>
                </a:solidFill>
                <a:miter lim="800000"/>
                <a:headEnd/>
                <a:tailEnd/>
              </a:ln>
            </p:spPr>
            <p:txBody>
              <a:bodyPr wrap="none"/>
              <a:lstStyle/>
              <a:p>
                <a:pPr>
                  <a:defRPr/>
                </a:pPr>
                <a:endParaRPr lang="en-US" dirty="0">
                  <a:latin typeface="Arial" panose="020B0604020202020204" pitchFamily="34" charset="0"/>
                </a:endParaRPr>
              </a:p>
            </p:txBody>
          </p:sp>
          <p:cxnSp>
            <p:nvCxnSpPr>
              <p:cNvPr id="71" name="Straight Connector 70"/>
              <p:cNvCxnSpPr/>
              <p:nvPr/>
            </p:nvCxnSpPr>
            <p:spPr bwMode="auto">
              <a:xfrm rot="5400000">
                <a:off x="2362181"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2" name="Straight Connector 71"/>
              <p:cNvCxnSpPr/>
              <p:nvPr/>
            </p:nvCxnSpPr>
            <p:spPr bwMode="auto">
              <a:xfrm rot="5400000">
                <a:off x="2790809"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3" name="Straight Connector 72"/>
              <p:cNvCxnSpPr/>
              <p:nvPr/>
            </p:nvCxnSpPr>
            <p:spPr bwMode="auto">
              <a:xfrm rot="5400000">
                <a:off x="3219437" y="4262440"/>
                <a:ext cx="500066" cy="15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81" name="TextBox 80"/>
              <p:cNvSpPr txBox="1"/>
              <p:nvPr/>
            </p:nvSpPr>
            <p:spPr>
              <a:xfrm>
                <a:off x="2185977" y="3994151"/>
                <a:ext cx="431550" cy="593717"/>
              </a:xfrm>
              <a:prstGeom prst="rect">
                <a:avLst/>
              </a:prstGeom>
              <a:noFill/>
            </p:spPr>
            <p:txBody>
              <a:bodyPr wrap="none">
                <a:spAutoFit/>
              </a:bodyPr>
              <a:lstStyle/>
              <a:p>
                <a:pPr>
                  <a:defRPr/>
                </a:pPr>
                <a:r>
                  <a:rPr lang="en-US" sz="2900" dirty="0">
                    <a:latin typeface="Arial" panose="020B0604020202020204" pitchFamily="34" charset="0"/>
                  </a:rPr>
                  <a:t>1</a:t>
                </a:r>
              </a:p>
            </p:txBody>
          </p:sp>
          <p:sp>
            <p:nvSpPr>
              <p:cNvPr id="82" name="TextBox 81"/>
              <p:cNvSpPr txBox="1"/>
              <p:nvPr/>
            </p:nvSpPr>
            <p:spPr>
              <a:xfrm>
                <a:off x="2590791" y="3994151"/>
                <a:ext cx="431550" cy="593717"/>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3" name="TextBox 82"/>
              <p:cNvSpPr txBox="1"/>
              <p:nvPr/>
            </p:nvSpPr>
            <p:spPr>
              <a:xfrm>
                <a:off x="2995607" y="3994151"/>
                <a:ext cx="431550" cy="593717"/>
              </a:xfrm>
              <a:prstGeom prst="rect">
                <a:avLst/>
              </a:prstGeom>
              <a:noFill/>
            </p:spPr>
            <p:txBody>
              <a:bodyPr wrap="none">
                <a:spAutoFit/>
              </a:bodyPr>
              <a:lstStyle/>
              <a:p>
                <a:pPr>
                  <a:defRPr/>
                </a:pPr>
                <a:r>
                  <a:rPr lang="en-US" sz="2900" dirty="0">
                    <a:latin typeface="Arial" panose="020B0604020202020204" pitchFamily="34" charset="0"/>
                  </a:rPr>
                  <a:t>0</a:t>
                </a:r>
              </a:p>
            </p:txBody>
          </p:sp>
          <p:sp>
            <p:nvSpPr>
              <p:cNvPr id="84" name="TextBox 83"/>
              <p:cNvSpPr txBox="1"/>
              <p:nvPr/>
            </p:nvSpPr>
            <p:spPr>
              <a:xfrm>
                <a:off x="3419474" y="3989389"/>
                <a:ext cx="431550" cy="593717"/>
              </a:xfrm>
              <a:prstGeom prst="rect">
                <a:avLst/>
              </a:prstGeom>
              <a:noFill/>
            </p:spPr>
            <p:txBody>
              <a:bodyPr wrap="none">
                <a:spAutoFit/>
              </a:bodyPr>
              <a:lstStyle/>
              <a:p>
                <a:pPr>
                  <a:defRPr/>
                </a:pPr>
                <a:r>
                  <a:rPr lang="en-US" sz="2900" dirty="0">
                    <a:latin typeface="Arial" panose="020B0604020202020204" pitchFamily="34" charset="0"/>
                  </a:rPr>
                  <a:t>1</a:t>
                </a:r>
              </a:p>
            </p:txBody>
          </p:sp>
        </p:grpSp>
        <p:grpSp>
          <p:nvGrpSpPr>
            <p:cNvPr id="147469" name="Group 203"/>
            <p:cNvGrpSpPr>
              <a:grpSpLocks/>
            </p:cNvGrpSpPr>
            <p:nvPr/>
          </p:nvGrpSpPr>
          <p:grpSpPr bwMode="auto">
            <a:xfrm>
              <a:off x="3535364" y="3622673"/>
              <a:ext cx="777875" cy="538609"/>
              <a:chOff x="3897308" y="3994151"/>
              <a:chExt cx="857256" cy="593045"/>
            </a:xfrm>
          </p:grpSpPr>
          <p:sp>
            <p:nvSpPr>
              <p:cNvPr id="160" name="Rectangle 71"/>
              <p:cNvSpPr>
                <a:spLocks noChangeArrowheads="1"/>
              </p:cNvSpPr>
              <p:nvPr/>
            </p:nvSpPr>
            <p:spPr bwMode="auto">
              <a:xfrm rot="16200000">
                <a:off x="4078602" y="3839076"/>
                <a:ext cx="494668" cy="857256"/>
              </a:xfrm>
              <a:prstGeom prst="rect">
                <a:avLst/>
              </a:prstGeom>
              <a:solidFill>
                <a:srgbClr val="66FFCC"/>
              </a:solidFill>
              <a:ln w="9525" algn="ctr">
                <a:solidFill>
                  <a:schemeClr val="tx1"/>
                </a:solidFill>
                <a:miter lim="800000"/>
                <a:headEnd/>
                <a:tailEnd/>
              </a:ln>
              <a:effectLst>
                <a:outerShdw blurRad="50800" dist="38100" dir="2700000" algn="tl" rotWithShape="0">
                  <a:prstClr val="black">
                    <a:alpha val="40000"/>
                  </a:prstClr>
                </a:outerShdw>
              </a:effectLst>
            </p:spPr>
            <p:txBody>
              <a:bodyPr wrap="none"/>
              <a:lstStyle/>
              <a:p>
                <a:pPr>
                  <a:defRPr/>
                </a:pPr>
                <a:endParaRPr lang="en-US" dirty="0">
                  <a:latin typeface="Arial" panose="020B0604020202020204" pitchFamily="34" charset="0"/>
                </a:endParaRPr>
              </a:p>
            </p:txBody>
          </p:sp>
          <p:sp>
            <p:nvSpPr>
              <p:cNvPr id="168" name="TextBox 167"/>
              <p:cNvSpPr txBox="1"/>
              <p:nvPr/>
            </p:nvSpPr>
            <p:spPr>
              <a:xfrm>
                <a:off x="4089608" y="3994151"/>
                <a:ext cx="521496" cy="593045"/>
              </a:xfrm>
              <a:prstGeom prst="rect">
                <a:avLst/>
              </a:prstGeom>
              <a:noFill/>
            </p:spPr>
            <p:txBody>
              <a:bodyPr wrap="none">
                <a:spAutoFit/>
              </a:bodyPr>
              <a:lstStyle/>
              <a:p>
                <a:pPr>
                  <a:defRPr/>
                </a:pPr>
                <a:r>
                  <a:rPr lang="en-US" sz="2900" dirty="0">
                    <a:latin typeface="Arial" panose="020B0604020202020204" pitchFamily="34" charset="0"/>
                  </a:rPr>
                  <a:t>ts</a:t>
                </a:r>
              </a:p>
            </p:txBody>
          </p:sp>
        </p:grpSp>
      </p:grpSp>
      <p:sp>
        <p:nvSpPr>
          <p:cNvPr id="91" name="TextBox 96"/>
          <p:cNvSpPr txBox="1">
            <a:spLocks noChangeArrowheads="1"/>
          </p:cNvSpPr>
          <p:nvPr/>
        </p:nvSpPr>
        <p:spPr bwMode="auto">
          <a:xfrm>
            <a:off x="3405188" y="2197100"/>
            <a:ext cx="647700" cy="700088"/>
          </a:xfrm>
          <a:prstGeom prst="rect">
            <a:avLst/>
          </a:prstGeom>
          <a:noFill/>
          <a:ln w="9525">
            <a:noFill/>
            <a:miter lim="800000"/>
            <a:headEnd/>
            <a:tailEnd/>
          </a:ln>
          <a:effectLst>
            <a:outerShdw blurRad="50800" dist="38100" dir="2700000" algn="tl" rotWithShape="0">
              <a:prstClr val="black">
                <a:alpha val="40000"/>
              </a:prstClr>
            </a:outerShdw>
          </a:effectLst>
        </p:spPr>
        <p:txBody>
          <a:bodyPr lIns="82945" tIns="41473" rIns="82945" bIns="41473">
            <a:spAutoFit/>
          </a:bodyPr>
          <a:lstStyle/>
          <a:p>
            <a:pPr>
              <a:defRPr/>
            </a:pPr>
            <a:r>
              <a:rPr lang="en-US" sz="4000" b="1" dirty="0">
                <a:solidFill>
                  <a:srgbClr val="0070C0"/>
                </a:solidFill>
                <a:latin typeface="Arial" panose="020B0604020202020204" pitchFamily="34" charset="0"/>
              </a:rPr>
              <a:t>s</a:t>
            </a:r>
            <a:endParaRPr lang="en-US" sz="4000" dirty="0">
              <a:latin typeface="Arial" panose="020B0604020202020204" pitchFamily="34" charset="0"/>
            </a:endParaRPr>
          </a:p>
        </p:txBody>
      </p:sp>
      <p:grpSp>
        <p:nvGrpSpPr>
          <p:cNvPr id="8" name="Group 3"/>
          <p:cNvGrpSpPr>
            <a:grpSpLocks/>
          </p:cNvGrpSpPr>
          <p:nvPr/>
        </p:nvGrpSpPr>
        <p:grpSpPr bwMode="auto">
          <a:xfrm>
            <a:off x="4183197" y="3234578"/>
            <a:ext cx="969120" cy="777682"/>
            <a:chOff x="4224" y="2256"/>
            <a:chExt cx="912" cy="816"/>
          </a:xfrm>
          <a:effectLst>
            <a:glow rad="101600">
              <a:schemeClr val="accent3">
                <a:satMod val="175000"/>
                <a:alpha val="40000"/>
              </a:schemeClr>
            </a:glow>
            <a:outerShdw blurRad="50800" dist="38100" dir="2700000" algn="tl" rotWithShape="0">
              <a:prstClr val="black">
                <a:alpha val="40000"/>
              </a:prstClr>
            </a:outerShdw>
          </a:effectLst>
        </p:grpSpPr>
        <p:sp>
          <p:nvSpPr>
            <p:cNvPr id="10251"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2"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3" name="Freeform 6"/>
            <p:cNvSpPr>
              <a:spLocks/>
            </p:cNvSpPr>
            <p:nvPr/>
          </p:nvSpPr>
          <p:spPr bwMode="auto">
            <a:xfrm flipH="1">
              <a:off x="4656" y="225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4"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5"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6"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7" name="Freeform 10"/>
            <p:cNvSpPr>
              <a:spLocks/>
            </p:cNvSpPr>
            <p:nvPr/>
          </p:nvSpPr>
          <p:spPr bwMode="auto">
            <a:xfrm flipH="1">
              <a:off x="4560" y="273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8" name="Freeform 11"/>
            <p:cNvSpPr>
              <a:spLocks/>
            </p:cNvSpPr>
            <p:nvPr/>
          </p:nvSpPr>
          <p:spPr bwMode="auto">
            <a:xfrm flipH="1">
              <a:off x="4752" y="259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sp>
          <p:nvSpPr>
            <p:cNvPr id="10259" name="Freeform 12"/>
            <p:cNvSpPr>
              <a:spLocks/>
            </p:cNvSpPr>
            <p:nvPr/>
          </p:nvSpPr>
          <p:spPr bwMode="auto">
            <a:xfrm flipH="1">
              <a:off x="4944" y="244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defRPr/>
              </a:pPr>
              <a:endParaRPr lang="en-US" dirty="0">
                <a:latin typeface="Arial" panose="020B0604020202020204" pitchFamily="34" charset="0"/>
              </a:endParaRPr>
            </a:p>
          </p:txBody>
        </p:sp>
      </p:grpSp>
      <p:sp>
        <p:nvSpPr>
          <p:cNvPr id="92" name="Rounded Rectangular Callout 91"/>
          <p:cNvSpPr/>
          <p:nvPr/>
        </p:nvSpPr>
        <p:spPr bwMode="auto">
          <a:xfrm>
            <a:off x="4960938" y="1419225"/>
            <a:ext cx="2100765" cy="649288"/>
          </a:xfrm>
          <a:prstGeom prst="wedgeRoundRectCallout">
            <a:avLst>
              <a:gd name="adj1" fmla="val -69084"/>
              <a:gd name="adj2" fmla="val 67240"/>
              <a:gd name="adj3" fmla="val 16667"/>
            </a:avLst>
          </a:prstGeom>
          <a:solidFill>
            <a:schemeClr val="tx1"/>
          </a:solidFill>
          <a:ln w="34925" cap="flat" cmpd="sng" algn="ctr">
            <a:solidFill>
              <a:srgbClr val="00B0F0"/>
            </a:solidFill>
            <a:prstDash val="solid"/>
            <a:miter lim="800000"/>
            <a:headEnd type="none" w="med" len="med"/>
            <a:tailEnd type="none" w="med" len="med"/>
          </a:ln>
          <a:effectLst/>
        </p:spPr>
        <p:txBody>
          <a:bodyPr wrap="none" lIns="82945" tIns="41473" rIns="82945" bIns="41473"/>
          <a:lstStyle/>
          <a:p>
            <a:pPr>
              <a:defRPr/>
            </a:pPr>
            <a:r>
              <a:rPr lang="en-US" sz="2800" dirty="0">
                <a:solidFill>
                  <a:srgbClr val="FFFF00"/>
                </a:solidFill>
                <a:latin typeface="Arial" panose="020B0604020202020204" pitchFamily="34" charset="0"/>
              </a:rPr>
              <a:t>x not found </a:t>
            </a:r>
          </a:p>
        </p:txBody>
      </p:sp>
      <p:grpSp>
        <p:nvGrpSpPr>
          <p:cNvPr id="85" name="Group 4"/>
          <p:cNvGrpSpPr>
            <a:grpSpLocks/>
          </p:cNvGrpSpPr>
          <p:nvPr/>
        </p:nvGrpSpPr>
        <p:grpSpPr bwMode="auto">
          <a:xfrm>
            <a:off x="2581776" y="1276349"/>
            <a:ext cx="428790" cy="625475"/>
            <a:chOff x="2208" y="1920"/>
            <a:chExt cx="1152" cy="1680"/>
          </a:xfrm>
          <a:solidFill>
            <a:schemeClr val="bg1"/>
          </a:solidFill>
        </p:grpSpPr>
        <p:sp>
          <p:nvSpPr>
            <p:cNvPr id="86" name="Oval 5"/>
            <p:cNvSpPr>
              <a:spLocks noChangeArrowheads="1"/>
            </p:cNvSpPr>
            <p:nvPr/>
          </p:nvSpPr>
          <p:spPr bwMode="auto">
            <a:xfrm>
              <a:off x="2208" y="2448"/>
              <a:ext cx="1152" cy="1152"/>
            </a:xfrm>
            <a:prstGeom prst="ellipse">
              <a:avLst/>
            </a:prstGeom>
            <a:grp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89" name="Oval 6"/>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90" name="AutoShape 7"/>
            <p:cNvSpPr>
              <a:spLocks noChangeArrowheads="1"/>
            </p:cNvSpPr>
            <p:nvPr/>
          </p:nvSpPr>
          <p:spPr bwMode="auto">
            <a:xfrm flipV="1">
              <a:off x="2616" y="2880"/>
              <a:ext cx="336" cy="432"/>
            </a:xfrm>
            <a:custGeom>
              <a:avLst/>
              <a:gdLst>
                <a:gd name="T0" fmla="*/ 5 w 21600"/>
                <a:gd name="T1" fmla="*/ 4 h 21600"/>
                <a:gd name="T2" fmla="*/ 3 w 21600"/>
                <a:gd name="T3" fmla="*/ 9 h 21600"/>
                <a:gd name="T4" fmla="*/ 1 w 21600"/>
                <a:gd name="T5" fmla="*/ 4 h 21600"/>
                <a:gd name="T6" fmla="*/ 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sp>
          <p:nvSpPr>
            <p:cNvPr id="93" name="AutoShape 8"/>
            <p:cNvSpPr>
              <a:spLocks noChangeArrowheads="1"/>
            </p:cNvSpPr>
            <p:nvPr/>
          </p:nvSpPr>
          <p:spPr bwMode="auto">
            <a:xfrm>
              <a:off x="2448" y="1920"/>
              <a:ext cx="624" cy="1392"/>
            </a:xfrm>
            <a:custGeom>
              <a:avLst/>
              <a:gdLst>
                <a:gd name="T0" fmla="*/ 9 w 21600"/>
                <a:gd name="T1" fmla="*/ 0 h 21600"/>
                <a:gd name="T2" fmla="*/ 2 w 21600"/>
                <a:gd name="T3" fmla="*/ 45 h 21600"/>
                <a:gd name="T4" fmla="*/ 9 w 21600"/>
                <a:gd name="T5" fmla="*/ 22 h 21600"/>
                <a:gd name="T6" fmla="*/ 16 w 21600"/>
                <a:gd name="T7" fmla="*/ 45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sp>
        <p:nvSpPr>
          <p:cNvPr id="5" name="Rectangle 4"/>
          <p:cNvSpPr/>
          <p:nvPr/>
        </p:nvSpPr>
        <p:spPr>
          <a:xfrm>
            <a:off x="1814221" y="4743359"/>
            <a:ext cx="5948055" cy="1569660"/>
          </a:xfrm>
          <a:prstGeom prst="rect">
            <a:avLst/>
          </a:prstGeom>
        </p:spPr>
        <p:txBody>
          <a:bodyPr wrap="square">
            <a:spAutoFit/>
          </a:bodyPr>
          <a:lstStyle/>
          <a:p>
            <a:pPr algn="l"/>
            <a:r>
              <a:rPr lang="en-US" dirty="0">
                <a:solidFill>
                  <a:schemeClr val="bg1"/>
                </a:solidFill>
                <a:latin typeface="Consolas" panose="020B0609020204030204" pitchFamily="49" charset="0"/>
                <a:cs typeface="Courier New" pitchFamily="49" charset="0"/>
              </a:rPr>
              <a:t>Contains(x)</a:t>
            </a:r>
            <a:r>
              <a:rPr lang="en-US" dirty="0">
                <a:solidFill>
                  <a:srgbClr val="00B0F0"/>
                </a:solidFill>
                <a:latin typeface="Arial" panose="020B0604020202020204" pitchFamily="34" charset="0"/>
                <a:cs typeface="Arial" panose="020B0604020202020204" pitchFamily="34" charset="0"/>
              </a:rPr>
              <a:t> – traverse using bitmap and if ts has not changed after traversal item not found. If ts changed, after a few tries traverse through all items. </a:t>
            </a:r>
            <a:endParaRPr lang="en-US" dirty="0">
              <a:solidFill>
                <a:srgbClr val="00B0F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09501E-6 1.2592E-6 C -0.01638 0.02103 -0.03277 0.04226 -0.04868 0.05151 C -0.06459 0.06076 -0.08019 0.05844 -0.09579 0.05613 " pathEditMode="relative" ptsTypes="aaA">
                                      <p:cBhvr>
                                        <p:cTn id="6" dur="2000" fill="hold"/>
                                        <p:tgtEl>
                                          <p:spTgt spid="8"/>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9579 0.05614 C -0.14322 0.05172 -0.19064 0.04731 -0.21333 0.045 C -0.23602 0.04268 -0.23397 0.04268 -0.23192 0.04268 " pathEditMode="relative" ptsTypes="aaA">
                                      <p:cBhvr>
                                        <p:cTn id="10" dur="2000" fill="hold"/>
                                        <p:tgtEl>
                                          <p:spTgt spid="8"/>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23192 0.04268 C -0.23979 -0.02354 -0.24752 -0.08975 -0.21837 -0.12108 C -0.18922 -0.1524 -0.1232 -0.14904 -0.05703 -0.14567 " pathEditMode="relative" ptsTypes="aaA">
                                      <p:cBhvr>
                                        <p:cTn id="14" dur="2000" fill="hold"/>
                                        <p:tgtEl>
                                          <p:spTgt spid="8"/>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5703 -0.14568 C -0.08744 -0.12865 -0.11785 -0.11162 -0.12257 -0.08513 C -0.1273 -0.05865 -0.1065 -0.02249 -0.0857 0.01367 " pathEditMode="relative" ptsTypes="aaA">
                                      <p:cBhvr>
                                        <p:cTn id="18" dur="2000" fill="hold"/>
                                        <p:tgtEl>
                                          <p:spTgt spid="8"/>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09579 0.05614 C -0.16984 0.06959 -0.24389 0.08305 -0.26548 0.05383 C -0.28706 0.0246 -0.25791 -0.08702 -0.22514 -0.11876 C -0.19237 -0.15051 -0.10209 -0.1627 -0.06885 -0.13684 C -0.0356 -0.11098 0.00505 0.00148 -0.02521 0.03596 C -0.05546 0.07043 -0.21726 0.09503 -0.25035 0.06959 C -0.28344 0.04416 -0.25807 -0.08219 -0.22357 -0.11666 C -0.18906 -0.15114 -0.11643 -0.14399 -0.04364 -0.13684 " pathEditMode="relative" ptsTypes="aaaaaaaA">
                                      <p:cBhvr>
                                        <p:cTn id="22" dur="5000" fill="hold"/>
                                        <p:tgtEl>
                                          <p:spTgt spid="8"/>
                                        </p:tgtEl>
                                        <p:attrNameLst>
                                          <p:attrName>ppt_x</p:attrName>
                                          <p:attrName>ppt_y</p:attrName>
                                        </p:attrNameLst>
                                      </p:cBhvr>
                                    </p:animMotion>
                                  </p:childTnLst>
                                </p:cTn>
                              </p:par>
                            </p:childTnLst>
                          </p:cTn>
                        </p:par>
                        <p:par>
                          <p:cTn id="23" fill="hold">
                            <p:stCondLst>
                              <p:cond delay="5000"/>
                            </p:stCondLst>
                            <p:childTnLst>
                              <p:par>
                                <p:cTn id="24" presetID="0" presetClass="path" presetSubtype="0" accel="50000" decel="50000" fill="hold" nodeType="afterEffect">
                                  <p:stCondLst>
                                    <p:cond delay="0"/>
                                  </p:stCondLst>
                                  <p:childTnLst>
                                    <p:animMotion origin="layout" path="M -0.05703 -0.14567 C -0.04348 -0.11078 -0.02993 -0.07567 -0.03182 -0.04477 C -0.03371 -0.01387 -0.05136 0.01325 -0.06885 0.04037 " pathEditMode="relative" ptsTypes="aaA">
                                      <p:cBhvr>
                                        <p:cTn id="25" dur="2000" fill="hold"/>
                                        <p:tgtEl>
                                          <p:spTgt spid="8"/>
                                        </p:tgtEl>
                                        <p:attrNameLst>
                                          <p:attrName>ppt_x</p:attrName>
                                          <p:attrName>ppt_y</p:attrName>
                                        </p:attrNameLst>
                                      </p:cBhvr>
                                    </p:animMotion>
                                  </p:childTnLst>
                                </p:cTn>
                              </p:par>
                            </p:childTnLst>
                          </p:cTn>
                        </p:par>
                      </p:childTnLst>
                    </p:cTn>
                  </p:par>
                  <p:par>
                    <p:cTn id="26" fill="hold">
                      <p:stCondLst>
                        <p:cond delay="indefinite"/>
                      </p:stCondLst>
                      <p:childTnLst>
                        <p:par>
                          <p:cTn id="27" fill="hold">
                            <p:stCondLst>
                              <p:cond delay="0"/>
                            </p:stCondLst>
                            <p:childTnLst>
                              <p:par>
                                <p:cTn id="28" presetID="0" presetClass="path" presetSubtype="0" accel="50000" decel="50000" fill="hold" nodeType="clickEffect">
                                  <p:stCondLst>
                                    <p:cond delay="0"/>
                                  </p:stCondLst>
                                  <p:childTnLst>
                                    <p:animMotion origin="layout" path="M -0.2201 -0.14105 C -0.21963 -0.14588 -0.21679 -0.18393 -0.21506 -0.18603 C -0.20907 -0.19381 -0.19599 -0.20516 -0.18811 -0.20832 C -0.17882 -0.21672 -0.1711 -0.21714 -0.16464 -0.2039 C -0.1681 -0.18919 -0.16763 -0.18204 -0.16621 -0.16585 C -0.16275 -0.1751 -0.16165 -0.1854 -0.15613 -0.19276 C -0.15188 -0.21105 -0.14715 -0.20306 -0.13943 -0.19276 C -0.13707 -0.18393 -0.13502 -0.17573 -0.13092 -0.16795 C -0.13045 -0.16501 -0.13124 -0.16081 -0.12935 -0.15913 C -0.12809 -0.15786 -0.12667 -0.16165 -0.12588 -0.16354 C -0.12493 -0.16564 -0.12509 -0.16816 -0.1243 -0.17027 C -0.12336 -0.17279 -0.12194 -0.17468 -0.12084 -0.17699 C -0.11926 -0.18624 -0.11737 -0.19255 -0.11249 -0.19949 C -0.10288 -0.1978 -0.09721 -0.19886 -0.09059 -0.19045 C -0.09012 -0.1875 -0.08901 -0.18456 -0.08901 -0.18141 C -0.08901 -0.17468 -0.09185 -0.16774 -0.09059 -0.16123 C -0.0898 -0.15723 -0.0887 -0.16901 -0.08728 -0.17258 C -0.08539 -0.17741 -0.08271 -0.18162 -0.0805 -0.18603 C -0.07814 -0.19633 -0.07531 -0.1997 -0.06885 -0.20621 C -0.04679 -0.20012 -0.05703 -0.17931 -0.05703 -0.14567 " pathEditMode="relative" ptsTypes="fffffffffffffffffffA">
                                      <p:cBhvr>
                                        <p:cTn id="29" dur="2000" fill="hold"/>
                                        <p:tgtEl>
                                          <p:spTgt spid="8"/>
                                        </p:tgtEl>
                                        <p:attrNameLst>
                                          <p:attrName>ppt_x</p:attrName>
                                          <p:attrName>ppt_y</p:attrName>
                                        </p:attrNameLst>
                                      </p:cBhvr>
                                    </p:animMotion>
                                  </p:childTnLst>
                                </p:cTn>
                              </p:par>
                            </p:childTnLst>
                          </p:cTn>
                        </p:par>
                        <p:par>
                          <p:cTn id="30" fill="hold">
                            <p:stCondLst>
                              <p:cond delay="2000"/>
                            </p:stCondLst>
                            <p:childTnLst>
                              <p:par>
                                <p:cTn id="31" presetID="1" presetClass="entr" presetSubtype="0" fill="hold" grpId="0" nodeType="afterEffect">
                                  <p:stCondLst>
                                    <p:cond delay="0"/>
                                  </p:stCondLst>
                                  <p:childTnLst>
                                    <p:set>
                                      <p:cBhvr>
                                        <p:cTn id="32"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pPr eaLnBrk="1" hangingPunct="1"/>
            <a:r>
              <a:rPr lang="en-US" dirty="0"/>
              <a:t>Is performance dominated by cache behavior?</a:t>
            </a:r>
          </a:p>
        </p:txBody>
      </p:sp>
      <p:sp>
        <p:nvSpPr>
          <p:cNvPr id="2" name="TextBox 1">
            <a:extLst>
              <a:ext uri="{FF2B5EF4-FFF2-40B4-BE49-F238E27FC236}">
                <a16:creationId xmlns:a16="http://schemas.microsoft.com/office/drawing/2014/main" id="{537D87F5-E5E3-8BAA-362D-DCB694AE9234}"/>
              </a:ext>
            </a:extLst>
          </p:cNvPr>
          <p:cNvSpPr txBox="1"/>
          <p:nvPr/>
        </p:nvSpPr>
        <p:spPr bwMode="auto">
          <a:xfrm>
            <a:off x="1117499" y="3041095"/>
            <a:ext cx="588654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Parallel and sequential benchmarks</a:t>
            </a:r>
          </a:p>
        </p:txBody>
      </p:sp>
      <p:sp>
        <p:nvSpPr>
          <p:cNvPr id="4" name="TextBox 3">
            <a:extLst>
              <a:ext uri="{FF2B5EF4-FFF2-40B4-BE49-F238E27FC236}">
                <a16:creationId xmlns:a16="http://schemas.microsoft.com/office/drawing/2014/main" id="{8AE22F3D-7C16-8FFD-D1FB-7BEBABF2694B}"/>
              </a:ext>
            </a:extLst>
          </p:cNvPr>
          <p:cNvSpPr txBox="1"/>
          <p:nvPr/>
        </p:nvSpPr>
        <p:spPr bwMode="auto">
          <a:xfrm>
            <a:off x="1117499" y="4047399"/>
            <a:ext cx="650370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With and without memory pre-allocation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3" cstate="print"/>
          <a:srcRect/>
          <a:stretch>
            <a:fillRect/>
          </a:stretch>
        </p:blipFill>
        <p:spPr bwMode="auto">
          <a:xfrm>
            <a:off x="295275" y="474663"/>
            <a:ext cx="8488363" cy="6383337"/>
          </a:xfrm>
          <a:prstGeom prst="rect">
            <a:avLst/>
          </a:prstGeom>
          <a:noFill/>
          <a:ln w="9525">
            <a:noFill/>
            <a:miter lim="800000"/>
            <a:headEnd/>
            <a:tailEnd/>
          </a:ln>
        </p:spPr>
      </p:pic>
      <p:sp>
        <p:nvSpPr>
          <p:cNvPr id="3" name="Rounded Rectangular Callout 2"/>
          <p:cNvSpPr/>
          <p:nvPr/>
        </p:nvSpPr>
        <p:spPr>
          <a:xfrm>
            <a:off x="6126163" y="3687763"/>
            <a:ext cx="2657475" cy="900112"/>
          </a:xfrm>
          <a:prstGeom prst="wedgeRoundRectCallout">
            <a:avLst>
              <a:gd name="adj1" fmla="val -32441"/>
              <a:gd name="adj2" fmla="val -102125"/>
              <a:gd name="adj3" fmla="val 16667"/>
            </a:avLst>
          </a:prstGeom>
          <a:solidFill>
            <a:schemeClr val="bg2">
              <a:lumMod val="20000"/>
              <a:lumOff val="80000"/>
            </a:schemeClr>
          </a:solid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2945" tIns="41473" rIns="82945" bIns="41473" anchor="ctr"/>
          <a:lstStyle/>
          <a:p>
            <a:pPr algn="ctr">
              <a:defRPr/>
            </a:pPr>
            <a:r>
              <a:rPr lang="en-US" sz="2500" dirty="0">
                <a:solidFill>
                  <a:schemeClr val="accent2"/>
                </a:solidFill>
                <a:latin typeface="Arial" panose="020B0604020202020204" pitchFamily="34" charset="0"/>
                <a:cs typeface="Arial" panose="020B0604020202020204" pitchFamily="34" charset="0"/>
              </a:rPr>
              <a:t>with memory pre-allocated</a:t>
            </a:r>
          </a:p>
        </p:txBody>
      </p:sp>
      <p:sp>
        <p:nvSpPr>
          <p:cNvPr id="149508" name="TextBox 3"/>
          <p:cNvSpPr txBox="1">
            <a:spLocks noChangeArrowheads="1"/>
          </p:cNvSpPr>
          <p:nvPr/>
        </p:nvSpPr>
        <p:spPr bwMode="auto">
          <a:xfrm>
            <a:off x="6191250" y="4789488"/>
            <a:ext cx="65088" cy="454025"/>
          </a:xfrm>
          <a:prstGeom prst="rect">
            <a:avLst/>
          </a:prstGeom>
          <a:noFill/>
          <a:ln w="9525">
            <a:noFill/>
            <a:miter lim="800000"/>
            <a:headEnd/>
            <a:tailEnd/>
          </a:ln>
        </p:spPr>
        <p:txBody>
          <a:bodyPr lIns="82945" tIns="41473" rIns="82945" bIns="41473">
            <a:spAutoFit/>
          </a:bodyPr>
          <a:lstStyle/>
          <a:p>
            <a:endParaRPr lang="en-US"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0530" name="Picture 2"/>
          <p:cNvPicPr>
            <a:picLocks noChangeAspect="1" noChangeArrowheads="1"/>
          </p:cNvPicPr>
          <p:nvPr/>
        </p:nvPicPr>
        <p:blipFill>
          <a:blip r:embed="rId3" cstate="print"/>
          <a:srcRect/>
          <a:stretch>
            <a:fillRect/>
          </a:stretch>
        </p:blipFill>
        <p:spPr bwMode="auto">
          <a:xfrm>
            <a:off x="230188" y="188913"/>
            <a:ext cx="3535362" cy="2657475"/>
          </a:xfrm>
          <a:prstGeom prst="rect">
            <a:avLst/>
          </a:prstGeom>
          <a:noFill/>
          <a:ln w="9525">
            <a:noFill/>
            <a:miter lim="800000"/>
            <a:headEnd/>
            <a:tailEnd/>
          </a:ln>
        </p:spPr>
      </p:pic>
      <p:pic>
        <p:nvPicPr>
          <p:cNvPr id="150531" name="Picture 2"/>
          <p:cNvPicPr>
            <a:picLocks noChangeAspect="1" noChangeArrowheads="1"/>
          </p:cNvPicPr>
          <p:nvPr/>
        </p:nvPicPr>
        <p:blipFill>
          <a:blip r:embed="rId4" cstate="print"/>
          <a:srcRect/>
          <a:stretch>
            <a:fillRect/>
          </a:stretch>
        </p:blipFill>
        <p:spPr bwMode="auto">
          <a:xfrm>
            <a:off x="3276600" y="2454275"/>
            <a:ext cx="5572125" cy="4187825"/>
          </a:xfrm>
          <a:prstGeom prst="rect">
            <a:avLst/>
          </a:prstGeom>
          <a:noFill/>
          <a:ln w="9525">
            <a:noFill/>
            <a:miter lim="800000"/>
            <a:headEnd/>
            <a:tailEnd/>
          </a:ln>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3" cstate="print"/>
          <a:srcRect/>
          <a:stretch>
            <a:fillRect/>
          </a:stretch>
        </p:blipFill>
        <p:spPr bwMode="auto">
          <a:xfrm>
            <a:off x="438150" y="317500"/>
            <a:ext cx="8280400" cy="6229350"/>
          </a:xfrm>
          <a:prstGeom prst="rect">
            <a:avLst/>
          </a:prstGeom>
          <a:noFill/>
          <a:ln w="9525">
            <a:noFill/>
            <a:miter lim="800000"/>
            <a:headEnd/>
            <a:tailEnd/>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3" cstate="print"/>
          <a:srcRect/>
          <a:stretch>
            <a:fillRect/>
          </a:stretch>
        </p:blipFill>
        <p:spPr bwMode="auto">
          <a:xfrm>
            <a:off x="212725" y="165100"/>
            <a:ext cx="8701088" cy="6538913"/>
          </a:xfrm>
          <a:prstGeom prst="rect">
            <a:avLst/>
          </a:prstGeom>
          <a:noFill/>
          <a:ln w="9525">
            <a:noFill/>
            <a:miter lim="800000"/>
            <a:headEnd/>
            <a:tailEnd/>
          </a:ln>
        </p:spPr>
      </p:pic>
      <p:sp>
        <p:nvSpPr>
          <p:cNvPr id="3" name="TextBox 2"/>
          <p:cNvSpPr txBox="1"/>
          <p:nvPr/>
        </p:nvSpPr>
        <p:spPr>
          <a:xfrm>
            <a:off x="5241890" y="1419225"/>
            <a:ext cx="3697323" cy="591587"/>
          </a:xfrm>
          <a:prstGeom prst="rect">
            <a:avLst/>
          </a:prstGeom>
          <a:noFill/>
        </p:spPr>
        <p:txBody>
          <a:bodyPr wrap="none" lIns="82945" tIns="41473" rIns="82945" bIns="41473">
            <a:spAutoFit/>
          </a:bodyPr>
          <a:lstStyle/>
          <a:p>
            <a:pPr>
              <a:defRPr/>
            </a:pPr>
            <a:r>
              <a:rPr lang="en-US" sz="3300" dirty="0">
                <a:solidFill>
                  <a:srgbClr val="C00000"/>
                </a:solidFill>
                <a:latin typeface="Arial" panose="020B0604020202020204" pitchFamily="34" charset="0"/>
                <a:cs typeface="Arial" panose="020B0604020202020204" pitchFamily="34" charset="0"/>
              </a:rPr>
              <a:t>Cuckoo stops here</a:t>
            </a:r>
          </a:p>
        </p:txBody>
      </p:sp>
      <p:cxnSp>
        <p:nvCxnSpPr>
          <p:cNvPr id="5" name="Straight Arrow Connector 4"/>
          <p:cNvCxnSpPr>
            <a:cxnSpLocks noChangeShapeType="1"/>
          </p:cNvCxnSpPr>
          <p:nvPr/>
        </p:nvCxnSpPr>
        <p:spPr bwMode="auto">
          <a:xfrm rot="10800000" flipV="1">
            <a:off x="4378325" y="1873250"/>
            <a:ext cx="906463" cy="584200"/>
          </a:xfrm>
          <a:prstGeom prst="straightConnector1">
            <a:avLst/>
          </a:prstGeom>
          <a:noFill/>
          <a:ln w="38100" algn="ctr">
            <a:solidFill>
              <a:srgbClr val="C00000"/>
            </a:solidFill>
            <a:miter lim="800000"/>
            <a:headEnd/>
            <a:tailEnd type="arrow"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02" name="Picture 2"/>
          <p:cNvPicPr>
            <a:picLocks noChangeAspect="1" noChangeArrowheads="1"/>
          </p:cNvPicPr>
          <p:nvPr/>
        </p:nvPicPr>
        <p:blipFill>
          <a:blip r:embed="rId3" cstate="print"/>
          <a:srcRect/>
          <a:stretch>
            <a:fillRect/>
          </a:stretch>
        </p:blipFill>
        <p:spPr bwMode="auto">
          <a:xfrm>
            <a:off x="488950" y="254000"/>
            <a:ext cx="3924300" cy="2949575"/>
          </a:xfrm>
          <a:prstGeom prst="rect">
            <a:avLst/>
          </a:prstGeom>
          <a:noFill/>
          <a:ln w="9525">
            <a:noFill/>
            <a:miter lim="800000"/>
            <a:headEnd/>
            <a:tailEnd/>
          </a:ln>
        </p:spPr>
      </p:pic>
      <p:pic>
        <p:nvPicPr>
          <p:cNvPr id="153603" name="Picture 2"/>
          <p:cNvPicPr>
            <a:picLocks noChangeAspect="1" noChangeArrowheads="1"/>
          </p:cNvPicPr>
          <p:nvPr/>
        </p:nvPicPr>
        <p:blipFill>
          <a:blip r:embed="rId4" cstate="print"/>
          <a:srcRect/>
          <a:stretch>
            <a:fillRect/>
          </a:stretch>
        </p:blipFill>
        <p:spPr bwMode="auto">
          <a:xfrm>
            <a:off x="3146425" y="2520950"/>
            <a:ext cx="5768975" cy="4337050"/>
          </a:xfrm>
          <a:prstGeom prst="rect">
            <a:avLst/>
          </a:prstGeom>
          <a:noFill/>
          <a:ln w="9525">
            <a:noFill/>
            <a:miter lim="800000"/>
            <a:headEnd/>
            <a:tailEnd/>
          </a:ln>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p:cNvPicPr>
            <a:picLocks noChangeAspect="1" noChangeArrowheads="1"/>
          </p:cNvPicPr>
          <p:nvPr/>
        </p:nvPicPr>
        <p:blipFill>
          <a:blip r:embed="rId3" cstate="print"/>
          <a:srcRect/>
          <a:stretch>
            <a:fillRect/>
          </a:stretch>
        </p:blipFill>
        <p:spPr bwMode="auto">
          <a:xfrm>
            <a:off x="100013" y="384175"/>
            <a:ext cx="8359775" cy="6284913"/>
          </a:xfrm>
          <a:prstGeom prst="rect">
            <a:avLst/>
          </a:prstGeom>
          <a:noFill/>
          <a:ln w="9525">
            <a:noFill/>
            <a:miter lim="800000"/>
            <a:headEnd/>
            <a:tailEnd/>
          </a:ln>
        </p:spPr>
      </p:pic>
      <p:sp>
        <p:nvSpPr>
          <p:cNvPr id="3" name="Rounded Rectangular Callout 2"/>
          <p:cNvSpPr/>
          <p:nvPr/>
        </p:nvSpPr>
        <p:spPr>
          <a:xfrm>
            <a:off x="1914525" y="3040063"/>
            <a:ext cx="2657475" cy="777875"/>
          </a:xfrm>
          <a:prstGeom prst="wedgeRoundRectCallout">
            <a:avLst>
              <a:gd name="adj1" fmla="val 83233"/>
              <a:gd name="adj2" fmla="val 137074"/>
              <a:gd name="adj3" fmla="val 16667"/>
            </a:avLst>
          </a:prstGeom>
          <a:solidFill>
            <a:schemeClr val="tx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945" tIns="41473" rIns="82945" bIns="41473" anchor="ctr"/>
          <a:lstStyle/>
          <a:p>
            <a:pPr algn="ctr">
              <a:defRPr/>
            </a:pPr>
            <a:r>
              <a:rPr lang="en-US" dirty="0">
                <a:solidFill>
                  <a:srgbClr val="FFFF00"/>
                </a:solidFill>
                <a:latin typeface="Arial" panose="020B0604020202020204" pitchFamily="34" charset="0"/>
              </a:rPr>
              <a:t>with memory pre-allocated</a:t>
            </a:r>
          </a:p>
        </p:txBody>
      </p:sp>
      <p:sp>
        <p:nvSpPr>
          <p:cNvPr id="4" name="Rounded Rectangular Callout 3"/>
          <p:cNvSpPr/>
          <p:nvPr/>
        </p:nvSpPr>
        <p:spPr>
          <a:xfrm>
            <a:off x="1914525" y="3883025"/>
            <a:ext cx="2103438" cy="777875"/>
          </a:xfrm>
          <a:prstGeom prst="wedgeRoundRectCallout">
            <a:avLst>
              <a:gd name="adj1" fmla="val 114215"/>
              <a:gd name="adj2" fmla="val 92657"/>
              <a:gd name="adj3" fmla="val 16667"/>
            </a:avLst>
          </a:prstGeom>
          <a:solidFill>
            <a:schemeClr val="tx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945" tIns="41473" rIns="82945" bIns="41473" anchor="ctr"/>
          <a:lstStyle/>
          <a:p>
            <a:pPr algn="ctr">
              <a:defRPr/>
            </a:pPr>
            <a:r>
              <a:rPr lang="en-US" dirty="0">
                <a:solidFill>
                  <a:srgbClr val="FFFF00"/>
                </a:solidFill>
                <a:latin typeface="Arial" panose="020B0604020202020204" pitchFamily="34" charset="0"/>
              </a:rPr>
              <a:t>with allocation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3" cstate="print"/>
          <a:srcRect/>
          <a:stretch>
            <a:fillRect/>
          </a:stretch>
        </p:blipFill>
        <p:spPr bwMode="auto">
          <a:xfrm>
            <a:off x="230188" y="382588"/>
            <a:ext cx="8250237" cy="6203950"/>
          </a:xfrm>
          <a:prstGeom prst="rect">
            <a:avLst/>
          </a:prstGeom>
          <a:noFill/>
          <a:ln w="9525">
            <a:noFill/>
            <a:miter lim="800000"/>
            <a:headEnd/>
            <a:tailEnd/>
          </a:ln>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p:cNvSpPr>
            <a:spLocks noGrp="1"/>
          </p:cNvSpPr>
          <p:nvPr>
            <p:ph type="title"/>
          </p:nvPr>
        </p:nvSpPr>
        <p:spPr/>
        <p:txBody>
          <a:bodyPr/>
          <a:lstStyle/>
          <a:p>
            <a:pPr eaLnBrk="1" hangingPunct="1"/>
            <a:r>
              <a:rPr lang="en-US" dirty="0"/>
              <a:t>Summary</a:t>
            </a:r>
          </a:p>
        </p:txBody>
      </p:sp>
      <p:sp>
        <p:nvSpPr>
          <p:cNvPr id="2" name="TextBox 1">
            <a:extLst>
              <a:ext uri="{FF2B5EF4-FFF2-40B4-BE49-F238E27FC236}">
                <a16:creationId xmlns:a16="http://schemas.microsoft.com/office/drawing/2014/main" id="{EE950B7D-4A23-482A-09E0-21DF4C56A53E}"/>
              </a:ext>
            </a:extLst>
          </p:cNvPr>
          <p:cNvSpPr txBox="1"/>
          <p:nvPr/>
        </p:nvSpPr>
        <p:spPr bwMode="auto">
          <a:xfrm>
            <a:off x="1158844" y="1752600"/>
            <a:ext cx="476284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Chained Hash / striped locks</a:t>
            </a:r>
          </a:p>
        </p:txBody>
      </p:sp>
      <p:sp>
        <p:nvSpPr>
          <p:cNvPr id="3" name="TextBox 2">
            <a:extLst>
              <a:ext uri="{FF2B5EF4-FFF2-40B4-BE49-F238E27FC236}">
                <a16:creationId xmlns:a16="http://schemas.microsoft.com/office/drawing/2014/main" id="{CF260C56-01B8-861C-81CF-02EFB6A6AE3E}"/>
              </a:ext>
            </a:extLst>
          </p:cNvPr>
          <p:cNvSpPr txBox="1"/>
          <p:nvPr/>
        </p:nvSpPr>
        <p:spPr bwMode="auto">
          <a:xfrm>
            <a:off x="2000816" y="2558879"/>
            <a:ext cx="581434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Simple and effective in many cases</a:t>
            </a:r>
          </a:p>
        </p:txBody>
      </p:sp>
      <p:sp>
        <p:nvSpPr>
          <p:cNvPr id="4" name="TextBox 3">
            <a:extLst>
              <a:ext uri="{FF2B5EF4-FFF2-40B4-BE49-F238E27FC236}">
                <a16:creationId xmlns:a16="http://schemas.microsoft.com/office/drawing/2014/main" id="{94B5F4A9-7054-B481-2A5A-EADDC8A71F1F}"/>
              </a:ext>
            </a:extLst>
          </p:cNvPr>
          <p:cNvSpPr txBox="1"/>
          <p:nvPr/>
        </p:nvSpPr>
        <p:spPr bwMode="auto">
          <a:xfrm>
            <a:off x="1158844" y="3439290"/>
            <a:ext cx="418095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Hopscotch / striped locks</a:t>
            </a:r>
          </a:p>
        </p:txBody>
      </p:sp>
      <p:sp>
        <p:nvSpPr>
          <p:cNvPr id="5" name="TextBox 4">
            <a:extLst>
              <a:ext uri="{FF2B5EF4-FFF2-40B4-BE49-F238E27FC236}">
                <a16:creationId xmlns:a16="http://schemas.microsoft.com/office/drawing/2014/main" id="{ECA7AF7D-B21C-1B69-E7BB-82128FF32274}"/>
              </a:ext>
            </a:extLst>
          </p:cNvPr>
          <p:cNvSpPr txBox="1"/>
          <p:nvPr/>
        </p:nvSpPr>
        <p:spPr bwMode="auto">
          <a:xfrm>
            <a:off x="2000816" y="4204051"/>
            <a:ext cx="360547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Good cache behavior</a:t>
            </a:r>
          </a:p>
        </p:txBody>
      </p:sp>
      <p:sp>
        <p:nvSpPr>
          <p:cNvPr id="6" name="TextBox 5">
            <a:extLst>
              <a:ext uri="{FF2B5EF4-FFF2-40B4-BE49-F238E27FC236}">
                <a16:creationId xmlns:a16="http://schemas.microsoft.com/office/drawing/2014/main" id="{1F2932CB-A5AF-6D46-8C9C-E8F8059392DB}"/>
              </a:ext>
            </a:extLst>
          </p:cNvPr>
          <p:cNvSpPr txBox="1"/>
          <p:nvPr/>
        </p:nvSpPr>
        <p:spPr bwMode="auto">
          <a:xfrm>
            <a:off x="1158844" y="5010330"/>
            <a:ext cx="224612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Split-ordered</a:t>
            </a:r>
          </a:p>
        </p:txBody>
      </p:sp>
      <p:sp>
        <p:nvSpPr>
          <p:cNvPr id="7" name="TextBox 6">
            <a:extLst>
              <a:ext uri="{FF2B5EF4-FFF2-40B4-BE49-F238E27FC236}">
                <a16:creationId xmlns:a16="http://schemas.microsoft.com/office/drawing/2014/main" id="{9639F109-3578-58FF-5E1B-10DE0E54CE7E}"/>
              </a:ext>
            </a:extLst>
          </p:cNvPr>
          <p:cNvSpPr txBox="1"/>
          <p:nvPr/>
        </p:nvSpPr>
        <p:spPr bwMode="auto">
          <a:xfrm>
            <a:off x="2000816" y="5649201"/>
            <a:ext cx="4884671"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Good for incremental resizing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John Hughes posts ‘Why Functional Programming Matters’ ”&#10;Ferdinand Pauwels&#10;Oil on canvas&#10;1872&#10;(collaboration from Richard Carlsson)">
            <a:extLst>
              <a:ext uri="{FF2B5EF4-FFF2-40B4-BE49-F238E27FC236}">
                <a16:creationId xmlns:a16="http://schemas.microsoft.com/office/drawing/2014/main" id="{FC306ED9-7F04-4D2D-B071-80F6210DC4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931" y="-9078"/>
            <a:ext cx="5641974" cy="6876156"/>
          </a:xfrm>
          <a:prstGeom prst="rect">
            <a:avLst/>
          </a:prstGeom>
          <a:noFill/>
          <a:extLst>
            <a:ext uri="{909E8E84-426E-40DD-AFC4-6F175D3DCCD1}">
              <a14:hiddenFill xmlns:a14="http://schemas.microsoft.com/office/drawing/2010/main">
                <a:solidFill>
                  <a:srgbClr val="FFFFFF"/>
                </a:solidFill>
              </a14:hiddenFill>
            </a:ext>
          </a:extLst>
        </p:spPr>
      </p:pic>
      <p:sp>
        <p:nvSpPr>
          <p:cNvPr id="206850" name="Footer Placeholder 1"/>
          <p:cNvSpPr>
            <a:spLocks noGrp="1"/>
          </p:cNvSpPr>
          <p:nvPr>
            <p:ph type="ftr" sz="quarter" idx="10"/>
          </p:nvPr>
        </p:nvSpPr>
        <p:spPr>
          <a:noFill/>
        </p:spPr>
        <p:txBody>
          <a:bodyPr/>
          <a:lstStyle/>
          <a:p>
            <a:r>
              <a:rPr lang="en-US" dirty="0"/>
              <a:t>Art of Multiprocessor Programming</a:t>
            </a:r>
          </a:p>
        </p:txBody>
      </p:sp>
      <p:sp>
        <p:nvSpPr>
          <p:cNvPr id="206851" name="Slide Number Placeholder 2"/>
          <p:cNvSpPr>
            <a:spLocks noGrp="1"/>
          </p:cNvSpPr>
          <p:nvPr>
            <p:ph type="sldNum" sz="quarter" idx="11"/>
          </p:nvPr>
        </p:nvSpPr>
        <p:spPr>
          <a:noFill/>
        </p:spPr>
        <p:txBody>
          <a:bodyPr/>
          <a:lstStyle/>
          <a:p>
            <a:fld id="{E3AB39A0-7D8D-4349-8A12-EA01623FA4A0}" type="slidenum">
              <a:rPr lang="x-none" smtClean="0">
                <a:solidFill>
                  <a:srgbClr val="FFFF00"/>
                </a:solidFill>
                <a:cs typeface="Arial" pitchFamily="34" charset="0"/>
              </a:rPr>
              <a:pPr/>
              <a:t>159</a:t>
            </a:fld>
            <a:endParaRPr lang="en-US" dirty="0">
              <a:solidFill>
                <a:srgbClr val="FFFF00"/>
              </a:solidFill>
              <a:cs typeface="Arial" pitchFamily="34" charset="0"/>
            </a:endParaRPr>
          </a:p>
        </p:txBody>
      </p:sp>
      <p:sp>
        <p:nvSpPr>
          <p:cNvPr id="2068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5E8C4D1-C30B-4A90-907F-84EA9F2ED587}" type="slidenum">
              <a:rPr lang="x-none" sz="1400">
                <a:solidFill>
                  <a:srgbClr val="FFFF00"/>
                </a:solidFill>
                <a:latin typeface="Arial" pitchFamily="34" charset="0"/>
                <a:cs typeface="Arial" pitchFamily="34" charset="0"/>
              </a:rPr>
              <a:pPr/>
              <a:t>159</a:t>
            </a:fld>
            <a:endParaRPr lang="en-US" sz="1400" dirty="0">
              <a:solidFill>
                <a:srgbClr val="FFFF00"/>
              </a:solidFill>
              <a:latin typeface="Arial" pitchFamily="34" charset="0"/>
              <a:cs typeface="Arial" pitchFamily="34" charset="0"/>
            </a:endParaRPr>
          </a:p>
        </p:txBody>
      </p:sp>
      <p:sp>
        <p:nvSpPr>
          <p:cNvPr id="5" name="TextBox 4">
            <a:extLst>
              <a:ext uri="{FF2B5EF4-FFF2-40B4-BE49-F238E27FC236}">
                <a16:creationId xmlns:a16="http://schemas.microsoft.com/office/drawing/2014/main" id="{B354A62E-E6B2-FF85-13CC-761F0FEA0035}"/>
              </a:ext>
            </a:extLst>
          </p:cNvPr>
          <p:cNvSpPr txBox="1"/>
          <p:nvPr/>
        </p:nvSpPr>
        <p:spPr bwMode="auto">
          <a:xfrm>
            <a:off x="1176774" y="620037"/>
            <a:ext cx="504497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Closed (list-based) hash maps</a:t>
            </a:r>
          </a:p>
        </p:txBody>
      </p:sp>
      <p:sp>
        <p:nvSpPr>
          <p:cNvPr id="6" name="TextBox 5">
            <a:extLst>
              <a:ext uri="{FF2B5EF4-FFF2-40B4-BE49-F238E27FC236}">
                <a16:creationId xmlns:a16="http://schemas.microsoft.com/office/drawing/2014/main" id="{FCAA4850-BC59-AF84-DABD-DA08C64DE4C9}"/>
              </a:ext>
            </a:extLst>
          </p:cNvPr>
          <p:cNvSpPr txBox="1"/>
          <p:nvPr/>
        </p:nvSpPr>
        <p:spPr bwMode="auto">
          <a:xfrm>
            <a:off x="1176774" y="1392778"/>
            <a:ext cx="156485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Resizing</a:t>
            </a:r>
          </a:p>
        </p:txBody>
      </p:sp>
      <p:sp>
        <p:nvSpPr>
          <p:cNvPr id="7" name="TextBox 6">
            <a:extLst>
              <a:ext uri="{FF2B5EF4-FFF2-40B4-BE49-F238E27FC236}">
                <a16:creationId xmlns:a16="http://schemas.microsoft.com/office/drawing/2014/main" id="{F66DFE09-F96F-4D1A-BAC6-4375BA29EE98}"/>
              </a:ext>
            </a:extLst>
          </p:cNvPr>
          <p:cNvSpPr txBox="1"/>
          <p:nvPr/>
        </p:nvSpPr>
        <p:spPr bwMode="auto">
          <a:xfrm>
            <a:off x="1176774" y="2165519"/>
            <a:ext cx="220445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 striping</a:t>
            </a:r>
          </a:p>
        </p:txBody>
      </p:sp>
      <p:sp>
        <p:nvSpPr>
          <p:cNvPr id="8" name="TextBox 7">
            <a:extLst>
              <a:ext uri="{FF2B5EF4-FFF2-40B4-BE49-F238E27FC236}">
                <a16:creationId xmlns:a16="http://schemas.microsoft.com/office/drawing/2014/main" id="{7CCB141D-9411-F9AD-949A-681EC5A9D7E8}"/>
              </a:ext>
            </a:extLst>
          </p:cNvPr>
          <p:cNvSpPr txBox="1"/>
          <p:nvPr/>
        </p:nvSpPr>
        <p:spPr bwMode="auto">
          <a:xfrm>
            <a:off x="1176774" y="2938260"/>
            <a:ext cx="473392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Read-Write locks (ByteLock)</a:t>
            </a:r>
          </a:p>
        </p:txBody>
      </p:sp>
      <p:sp>
        <p:nvSpPr>
          <p:cNvPr id="10" name="TextBox 9">
            <a:extLst>
              <a:ext uri="{FF2B5EF4-FFF2-40B4-BE49-F238E27FC236}">
                <a16:creationId xmlns:a16="http://schemas.microsoft.com/office/drawing/2014/main" id="{A1355F55-D9A9-1F2A-97D5-7451826230CE}"/>
              </a:ext>
            </a:extLst>
          </p:cNvPr>
          <p:cNvSpPr txBox="1"/>
          <p:nvPr/>
        </p:nvSpPr>
        <p:spPr bwMode="auto">
          <a:xfrm>
            <a:off x="1176774" y="3711001"/>
            <a:ext cx="496642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Lock-free (split-order) resizing</a:t>
            </a:r>
          </a:p>
        </p:txBody>
      </p:sp>
      <p:sp>
        <p:nvSpPr>
          <p:cNvPr id="11" name="TextBox 10">
            <a:extLst>
              <a:ext uri="{FF2B5EF4-FFF2-40B4-BE49-F238E27FC236}">
                <a16:creationId xmlns:a16="http://schemas.microsoft.com/office/drawing/2014/main" id="{1ADD1950-9274-9FB8-6828-1BD2F7B560FE}"/>
              </a:ext>
            </a:extLst>
          </p:cNvPr>
          <p:cNvSpPr txBox="1"/>
          <p:nvPr/>
        </p:nvSpPr>
        <p:spPr bwMode="auto">
          <a:xfrm>
            <a:off x="1176774" y="4483742"/>
            <a:ext cx="5186035"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Open (array-based) hash maps</a:t>
            </a:r>
          </a:p>
        </p:txBody>
      </p:sp>
      <p:sp>
        <p:nvSpPr>
          <p:cNvPr id="12" name="TextBox 11">
            <a:extLst>
              <a:ext uri="{FF2B5EF4-FFF2-40B4-BE49-F238E27FC236}">
                <a16:creationId xmlns:a16="http://schemas.microsoft.com/office/drawing/2014/main" id="{164C22B0-4462-3924-96AE-791124627389}"/>
              </a:ext>
            </a:extLst>
          </p:cNvPr>
          <p:cNvSpPr txBox="1"/>
          <p:nvPr/>
        </p:nvSpPr>
        <p:spPr bwMode="auto">
          <a:xfrm>
            <a:off x="1176774" y="5256485"/>
            <a:ext cx="324479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Hopscotch hashing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Footer Placeholder 1"/>
          <p:cNvSpPr>
            <a:spLocks noGrp="1"/>
          </p:cNvSpPr>
          <p:nvPr>
            <p:ph type="ftr" sz="quarter" idx="10"/>
          </p:nvPr>
        </p:nvSpPr>
        <p:spPr>
          <a:noFill/>
        </p:spPr>
        <p:txBody>
          <a:bodyPr/>
          <a:lstStyle/>
          <a:p>
            <a:r>
              <a:rPr lang="en-US" dirty="0"/>
              <a:t>Art of Multiprocessor Programming</a:t>
            </a:r>
          </a:p>
        </p:txBody>
      </p:sp>
      <p:sp>
        <p:nvSpPr>
          <p:cNvPr id="157699" name="Slide Number Placeholder 2"/>
          <p:cNvSpPr>
            <a:spLocks noGrp="1"/>
          </p:cNvSpPr>
          <p:nvPr>
            <p:ph type="sldNum" sz="quarter" idx="11"/>
          </p:nvPr>
        </p:nvSpPr>
        <p:spPr>
          <a:noFill/>
        </p:spPr>
        <p:txBody>
          <a:bodyPr/>
          <a:lstStyle/>
          <a:p>
            <a:fld id="{BB52B9CB-E504-44E4-9362-40D8C3F27438}" type="slidenum">
              <a:rPr lang="x-none" smtClean="0"/>
              <a:pPr/>
              <a:t>160</a:t>
            </a:fld>
            <a:endParaRPr lang="en-US" dirty="0"/>
          </a:p>
        </p:txBody>
      </p:sp>
      <p:sp>
        <p:nvSpPr>
          <p:cNvPr id="157700" name="Slide Number Placeholder 2"/>
          <p:cNvSpPr txBox="1">
            <a:spLocks noGrp="1"/>
          </p:cNvSpPr>
          <p:nvPr/>
        </p:nvSpPr>
        <p:spPr bwMode="auto">
          <a:xfrm>
            <a:off x="6553200" y="6248400"/>
            <a:ext cx="1905000" cy="457200"/>
          </a:xfrm>
          <a:prstGeom prst="rect">
            <a:avLst/>
          </a:prstGeom>
          <a:noFill/>
          <a:ln w="9525">
            <a:noFill/>
            <a:miter lim="800000"/>
            <a:headEnd/>
            <a:tailEnd/>
          </a:ln>
        </p:spPr>
        <p:txBody>
          <a:bodyPr/>
          <a:lstStyle/>
          <a:p>
            <a:fld id="{6786D3AA-4519-4E02-9AF4-7FA6426ADE4E}" type="slidenum">
              <a:rPr lang="x-none" sz="1400">
                <a:solidFill>
                  <a:schemeClr val="tx1"/>
                </a:solidFill>
                <a:latin typeface="Arial" panose="020B0604020202020204" pitchFamily="34" charset="0"/>
                <a:cs typeface="Arial" panose="020B0604020202020204" pitchFamily="34" charset="0"/>
              </a:rPr>
              <a:pPr/>
              <a:t>160</a:t>
            </a:fld>
            <a:endParaRPr lang="en-US" sz="1400" dirty="0">
              <a:solidFill>
                <a:schemeClr val="tx1"/>
              </a:solidFill>
              <a:latin typeface="Arial" panose="020B0604020202020204" pitchFamily="34" charset="0"/>
              <a:cs typeface="Arial" panose="020B0604020202020204" pitchFamily="34" charset="0"/>
            </a:endParaRPr>
          </a:p>
        </p:txBody>
      </p:sp>
      <p:sp>
        <p:nvSpPr>
          <p:cNvPr id="157701" name="Rectangle 2"/>
          <p:cNvSpPr>
            <a:spLocks noChangeArrowheads="1"/>
          </p:cNvSpPr>
          <p:nvPr/>
        </p:nvSpPr>
        <p:spPr bwMode="auto">
          <a:xfrm>
            <a:off x="0" y="-6439"/>
            <a:ext cx="9144000" cy="1200329"/>
          </a:xfrm>
          <a:prstGeom prst="rect">
            <a:avLst/>
          </a:prstGeom>
          <a:noFill/>
          <a:ln w="38100" algn="ctr">
            <a:noFill/>
            <a:miter lim="800000"/>
            <a:headEnd/>
            <a:tailEnd/>
          </a:ln>
        </p:spPr>
        <p:txBody>
          <a:bodyPr anchor="ctr">
            <a:spAutoFit/>
          </a:bodyPr>
          <a:lstStyle/>
          <a:p>
            <a:pPr algn="l"/>
            <a:r>
              <a:rPr lang="en-US" dirty="0">
                <a:solidFill>
                  <a:srgbClr val="FFFF00"/>
                </a:solidFill>
                <a:latin typeface="Arial" panose="020B0604020202020204" pitchFamily="34" charset="0"/>
                <a:hlinkClick r:id="rId3">
                  <a:extLst>
                    <a:ext uri="{A12FA001-AC4F-418D-AE19-62706E023703}">
                      <ahyp:hlinkClr xmlns:ahyp="http://schemas.microsoft.com/office/drawing/2018/hyperlinkcolor" val="tx"/>
                    </a:ext>
                  </a:extLst>
                </a:hlinkClick>
              </a:rPr>
              <a:t>  </a:t>
            </a:r>
            <a:r>
              <a:rPr lang="en-US" sz="1800" dirty="0">
                <a:solidFill>
                  <a:srgbClr val="FFFF00"/>
                </a:solidFill>
                <a:latin typeface="Arial" panose="020B0604020202020204" pitchFamily="34" charset="0"/>
              </a:rPr>
              <a:t> </a:t>
            </a:r>
            <a:r>
              <a:rPr lang="en-US" dirty="0">
                <a:solidFill>
                  <a:srgbClr val="FFFF00"/>
                </a:solidFill>
                <a:latin typeface="Arial" panose="020B0604020202020204" pitchFamily="34" charset="0"/>
              </a:rPr>
              <a:t>        </a:t>
            </a:r>
            <a:br>
              <a:rPr lang="en-US" dirty="0">
                <a:solidFill>
                  <a:srgbClr val="FFFF00"/>
                </a:solidFill>
                <a:latin typeface="Arial" panose="020B0604020202020204" pitchFamily="34" charset="0"/>
              </a:rPr>
            </a:br>
            <a:r>
              <a:rPr lang="en-US" dirty="0">
                <a:solidFill>
                  <a:srgbClr val="FFFF00"/>
                </a:solidFill>
                <a:latin typeface="Arial" panose="020B0604020202020204" pitchFamily="34" charset="0"/>
              </a:rPr>
              <a:t>This work is licensed under a </a:t>
            </a:r>
            <a:r>
              <a:rPr lang="en-US" dirty="0">
                <a:solidFill>
                  <a:srgbClr val="CCCCFF"/>
                </a:solidFill>
                <a:latin typeface="Arial" panose="020B0604020202020204" pitchFamily="34" charset="0"/>
                <a:hlinkClick r:id="rId3">
                  <a:extLst>
                    <a:ext uri="{A12FA001-AC4F-418D-AE19-62706E023703}">
                      <ahyp:hlinkClr xmlns:ahyp="http://schemas.microsoft.com/office/drawing/2018/hyperlinkcolor" val="tx"/>
                    </a:ext>
                  </a:extLst>
                </a:hlinkClick>
              </a:rPr>
              <a:t>Creative Commons Attribution-ShareAlike</a:t>
            </a:r>
            <a:r>
              <a:rPr lang="en-US" dirty="0">
                <a:solidFill>
                  <a:srgbClr val="FFFF00"/>
                </a:solidFill>
                <a:latin typeface="Arial" panose="020B0604020202020204" pitchFamily="34" charset="0"/>
                <a:hlinkClick r:id="rId3">
                  <a:extLst>
                    <a:ext uri="{A12FA001-AC4F-418D-AE19-62706E023703}">
                      <ahyp:hlinkClr xmlns:ahyp="http://schemas.microsoft.com/office/drawing/2018/hyperlinkcolor" val="tx"/>
                    </a:ext>
                  </a:extLst>
                </a:hlinkClick>
              </a:rPr>
              <a:t> 2.5 License</a:t>
            </a:r>
            <a:r>
              <a:rPr lang="en-US" dirty="0">
                <a:solidFill>
                  <a:srgbClr val="FFFF00"/>
                </a:solidFill>
                <a:latin typeface="Arial" panose="020B0604020202020204" pitchFamily="34" charset="0"/>
              </a:rPr>
              <a:t>. </a:t>
            </a:r>
          </a:p>
        </p:txBody>
      </p:sp>
      <p:pic>
        <p:nvPicPr>
          <p:cNvPr id="157702"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157703" name="Rectangle 5"/>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800" b="1" dirty="0">
                <a:solidFill>
                  <a:srgbClr val="FFFF00"/>
                </a:solidFill>
                <a:latin typeface="Arial" panose="020B0604020202020204" pitchFamily="34" charset="0"/>
              </a:rPr>
              <a:t>You are free</a:t>
            </a:r>
            <a:r>
              <a:rPr lang="en-US" sz="1800" dirty="0">
                <a:solidFill>
                  <a:srgbClr val="FFFF00"/>
                </a:solidFill>
                <a:latin typeface="Arial" panose="020B0604020202020204" pitchFamily="34" charset="0"/>
              </a:rPr>
              <a:t>:</a:t>
            </a:r>
          </a:p>
          <a:p>
            <a:pPr marL="742950" lvl="1" indent="-285750" algn="l">
              <a:lnSpc>
                <a:spcPct val="80000"/>
              </a:lnSpc>
              <a:spcBef>
                <a:spcPct val="20000"/>
              </a:spcBef>
              <a:buFontTx/>
              <a:buChar char="–"/>
            </a:pPr>
            <a:r>
              <a:rPr lang="en-US" sz="1800" b="1" dirty="0">
                <a:solidFill>
                  <a:srgbClr val="FFFF00"/>
                </a:solidFill>
                <a:latin typeface="Arial" panose="020B0604020202020204" pitchFamily="34" charset="0"/>
              </a:rPr>
              <a:t>to Share</a:t>
            </a:r>
            <a:r>
              <a:rPr lang="en-US" sz="1800" dirty="0">
                <a:solidFill>
                  <a:srgbClr val="FFFF00"/>
                </a:solidFill>
                <a:latin typeface="Arial" panose="020B0604020202020204" pitchFamily="34" charset="0"/>
              </a:rPr>
              <a:t> — to copy, distribute and transmit the work </a:t>
            </a:r>
          </a:p>
          <a:p>
            <a:pPr marL="742950" lvl="1" indent="-285750" algn="l">
              <a:lnSpc>
                <a:spcPct val="80000"/>
              </a:lnSpc>
              <a:spcBef>
                <a:spcPct val="20000"/>
              </a:spcBef>
              <a:buFontTx/>
              <a:buChar char="–"/>
            </a:pPr>
            <a:r>
              <a:rPr lang="en-US" sz="1800" b="1" dirty="0">
                <a:solidFill>
                  <a:srgbClr val="FFFF00"/>
                </a:solidFill>
                <a:latin typeface="Arial" panose="020B0604020202020204" pitchFamily="34" charset="0"/>
              </a:rPr>
              <a:t>to Remix</a:t>
            </a:r>
            <a:r>
              <a:rPr lang="en-US" sz="1800" dirty="0">
                <a:solidFill>
                  <a:srgbClr val="FFFF00"/>
                </a:solidFill>
                <a:latin typeface="Arial" panose="020B0604020202020204" pitchFamily="34" charset="0"/>
              </a:rPr>
              <a:t> — to adapt the work </a:t>
            </a:r>
          </a:p>
          <a:p>
            <a:pPr marL="342900" indent="-342900" algn="l">
              <a:lnSpc>
                <a:spcPct val="80000"/>
              </a:lnSpc>
              <a:spcBef>
                <a:spcPct val="20000"/>
              </a:spcBef>
              <a:buFontTx/>
              <a:buChar char="•"/>
            </a:pPr>
            <a:r>
              <a:rPr lang="en-US" sz="1800" b="1" dirty="0">
                <a:solidFill>
                  <a:srgbClr val="FFFF00"/>
                </a:solidFill>
                <a:latin typeface="Arial" panose="020B0604020202020204" pitchFamily="34" charset="0"/>
              </a:rPr>
              <a:t>Under the following conditions</a:t>
            </a:r>
            <a:r>
              <a:rPr lang="en-US" sz="1800" dirty="0">
                <a:solidFill>
                  <a:srgbClr val="FFFF00"/>
                </a:solidFill>
                <a:latin typeface="Arial" panose="020B0604020202020204" pitchFamily="34" charset="0"/>
              </a:rPr>
              <a:t>:</a:t>
            </a:r>
          </a:p>
          <a:p>
            <a:pPr marL="742950" lvl="1" indent="-285750" algn="l">
              <a:lnSpc>
                <a:spcPct val="80000"/>
              </a:lnSpc>
              <a:spcBef>
                <a:spcPct val="20000"/>
              </a:spcBef>
              <a:buFontTx/>
              <a:buChar char="–"/>
            </a:pPr>
            <a:r>
              <a:rPr lang="en-US" sz="1800" b="1" dirty="0">
                <a:solidFill>
                  <a:srgbClr val="FFFF00"/>
                </a:solidFill>
                <a:latin typeface="Arial" panose="020B0604020202020204" pitchFamily="34" charset="0"/>
              </a:rPr>
              <a:t>Attribution</a:t>
            </a:r>
            <a:r>
              <a:rPr lang="en-US" sz="1800" dirty="0">
                <a:solidFill>
                  <a:srgbClr val="FFFF00"/>
                </a:solidFill>
                <a:latin typeface="Arial" panose="020B0604020202020204" pitchFamily="34" charset="0"/>
              </a:rPr>
              <a:t>. You must attribute the work to “The Art of Multiprocessor Programming” (but not in any way that suggests that the authors endorse you or your use of the work). </a:t>
            </a:r>
          </a:p>
          <a:p>
            <a:pPr marL="742950" lvl="1" indent="-285750" algn="l">
              <a:lnSpc>
                <a:spcPct val="80000"/>
              </a:lnSpc>
              <a:spcBef>
                <a:spcPct val="20000"/>
              </a:spcBef>
              <a:buFontTx/>
              <a:buChar char="–"/>
            </a:pPr>
            <a:r>
              <a:rPr lang="en-US" sz="1800" b="1" dirty="0">
                <a:solidFill>
                  <a:srgbClr val="FFFF00"/>
                </a:solidFill>
                <a:latin typeface="Arial" panose="020B0604020202020204" pitchFamily="34" charset="0"/>
              </a:rPr>
              <a:t>Share Alike</a:t>
            </a:r>
            <a:r>
              <a:rPr lang="en-US" sz="1800" dirty="0">
                <a:solidFill>
                  <a:srgbClr val="FFFF00"/>
                </a:solidFill>
                <a:latin typeface="Arial" panose="020B0604020202020204"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800" dirty="0">
                <a:solidFill>
                  <a:srgbClr val="FFFF00"/>
                </a:solidFill>
                <a:latin typeface="Arial" panose="020B0604020202020204"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800" dirty="0">
                <a:solidFill>
                  <a:srgbClr val="FFFF00"/>
                </a:solidFill>
                <a:latin typeface="Arial" panose="020B0604020202020204" pitchFamily="34" charset="0"/>
              </a:rPr>
              <a:t>http://creativecommons.org/licenses/by-sa/3.0/. </a:t>
            </a:r>
          </a:p>
          <a:p>
            <a:pPr marL="342900" indent="-342900" algn="l">
              <a:lnSpc>
                <a:spcPct val="80000"/>
              </a:lnSpc>
              <a:spcBef>
                <a:spcPct val="20000"/>
              </a:spcBef>
              <a:buFontTx/>
              <a:buChar char="•"/>
            </a:pPr>
            <a:r>
              <a:rPr lang="en-US" sz="1800" dirty="0">
                <a:solidFill>
                  <a:srgbClr val="FFFF00"/>
                </a:solidFill>
                <a:latin typeface="Arial" panose="020B0604020202020204"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800" dirty="0">
                <a:solidFill>
                  <a:srgbClr val="FFFF00"/>
                </a:solidFill>
                <a:latin typeface="Arial" panose="020B0604020202020204" pitchFamily="34" charset="0"/>
              </a:rPr>
              <a:t>Nothing in this license impairs or restricts the author's moral rights. </a:t>
            </a:r>
          </a:p>
          <a:p>
            <a:pPr marL="342900" indent="-342900" algn="l">
              <a:lnSpc>
                <a:spcPct val="80000"/>
              </a:lnSpc>
              <a:spcBef>
                <a:spcPct val="20000"/>
              </a:spcBef>
              <a:buFontTx/>
              <a:buChar char="•"/>
            </a:pPr>
            <a:endParaRPr lang="en-US" sz="1800" dirty="0">
              <a:solidFill>
                <a:srgbClr val="FFFF00"/>
              </a:solidFill>
              <a:latin typeface="Arial" panose="020B0604020202020204" pitchFamily="34" charset="0"/>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bwMode="auto">
          <a:xfrm>
            <a:off x="954605" y="1567782"/>
            <a:ext cx="564092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Good locality and cache behavior </a:t>
            </a:r>
          </a:p>
        </p:txBody>
      </p:sp>
      <p:sp>
        <p:nvSpPr>
          <p:cNvPr id="4" name="TextBox 3"/>
          <p:cNvSpPr txBox="1"/>
          <p:nvPr/>
        </p:nvSpPr>
        <p:spPr bwMode="auto">
          <a:xfrm>
            <a:off x="954605" y="3297058"/>
            <a:ext cx="661514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sym typeface="Wingdings" pitchFamily="2" charset="2"/>
              </a:rPr>
              <a:t>Move cost to </a:t>
            </a:r>
            <a:r>
              <a:rPr lang="en-US" sz="2800" b="1" dirty="0">
                <a:solidFill>
                  <a:srgbClr val="FFFF00"/>
                </a:solidFill>
                <a:latin typeface="Consolas" panose="020B0609020204030204" pitchFamily="49" charset="0"/>
                <a:cs typeface="Courier New" pitchFamily="49" charset="0"/>
              </a:rPr>
              <a:t>add()</a:t>
            </a:r>
            <a:r>
              <a:rPr lang="en-US" sz="2800" dirty="0">
                <a:solidFill>
                  <a:srgbClr val="FFFF00"/>
                </a:solidFill>
                <a:sym typeface="Wingdings" pitchFamily="2" charset="2"/>
              </a:rPr>
              <a:t>from </a:t>
            </a:r>
            <a:r>
              <a:rPr lang="en-US" sz="2800" b="1" dirty="0">
                <a:solidFill>
                  <a:srgbClr val="FFFF00"/>
                </a:solidFill>
                <a:latin typeface="Consolas" panose="020B0609020204030204" pitchFamily="49" charset="0"/>
                <a:cs typeface="Courier New" pitchFamily="49" charset="0"/>
              </a:rPr>
              <a:t>contains(x)</a:t>
            </a:r>
            <a:endParaRPr lang="en-US" sz="2800" dirty="0">
              <a:solidFill>
                <a:srgbClr val="FFFF00"/>
              </a:solidFill>
              <a:sym typeface="Wingdings" pitchFamily="2" charset="2"/>
            </a:endParaRPr>
          </a:p>
        </p:txBody>
      </p:sp>
      <p:sp>
        <p:nvSpPr>
          <p:cNvPr id="5" name="TextBox 3"/>
          <p:cNvSpPr txBox="1"/>
          <p:nvPr/>
        </p:nvSpPr>
        <p:spPr bwMode="auto">
          <a:xfrm>
            <a:off x="954605" y="2432420"/>
            <a:ext cx="7914112"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rPr>
              <a:t>As table density (M/N) increases </a:t>
            </a:r>
            <a:r>
              <a:rPr lang="en-US" sz="2800" dirty="0">
                <a:solidFill>
                  <a:srgbClr val="FFFF00"/>
                </a:solidFill>
                <a:sym typeface="Wingdings" pitchFamily="2" charset="2"/>
              </a:rPr>
              <a:t> less resizing</a:t>
            </a:r>
          </a:p>
        </p:txBody>
      </p:sp>
      <p:sp>
        <p:nvSpPr>
          <p:cNvPr id="7" name="TextBox 6"/>
          <p:cNvSpPr txBox="1"/>
          <p:nvPr/>
        </p:nvSpPr>
        <p:spPr bwMode="auto">
          <a:xfrm>
            <a:off x="954605" y="4161696"/>
            <a:ext cx="326520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dirty="0">
                <a:solidFill>
                  <a:srgbClr val="FFFF00"/>
                </a:solidFill>
                <a:sym typeface="Wingdings" pitchFamily="2" charset="2"/>
              </a:rPr>
              <a:t>Easy to parallelize</a:t>
            </a:r>
          </a:p>
        </p:txBody>
      </p:sp>
      <p:pic>
        <p:nvPicPr>
          <p:cNvPr id="9" name="Picture 2" descr="Toy, Toys, Gift, Gifts, Present, Presents, Christmas, X-mas, Birthday, B-day, Spinning Top, Gif - Jitter.Bug.Girl">
            <a:extLst>
              <a:ext uri="{FF2B5EF4-FFF2-40B4-BE49-F238E27FC236}">
                <a16:creationId xmlns:a16="http://schemas.microsoft.com/office/drawing/2014/main" id="{7A933CB0-2B64-5844-6372-D955BB8C9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9082" y="504985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058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bwMode="auto">
          <a:xfrm>
            <a:off x="-4262448" y="858576"/>
            <a:ext cx="6662400" cy="104644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defTabSz="914305" eaLnBrk="1" fontAlgn="auto" hangingPunct="1">
              <a:spcAft>
                <a:spcPts val="0"/>
              </a:spcAft>
              <a:defRPr/>
            </a:pPr>
            <a:r>
              <a:rPr lang="en-US" sz="3300" dirty="0">
                <a:solidFill>
                  <a:srgbClr val="FFFF00"/>
                </a:solidFill>
              </a:rPr>
              <a:t>Advantages: </a:t>
            </a:r>
          </a:p>
          <a:p>
            <a:pPr marL="457153" lvl="1" algn="l" defTabSz="914305" eaLnBrk="1" fontAlgn="auto" hangingPunct="1">
              <a:spcAft>
                <a:spcPts val="0"/>
              </a:spcAft>
              <a:defRPr/>
            </a:pPr>
            <a:r>
              <a:rPr lang="en-US" sz="2900" dirty="0">
                <a:solidFill>
                  <a:srgbClr val="FFFF00"/>
                </a:solidFill>
              </a:rPr>
              <a:t>Good locality </a:t>
            </a:r>
            <a:r>
              <a:rPr lang="en-US" sz="2900" dirty="0">
                <a:solidFill>
                  <a:srgbClr val="FFFF00"/>
                </a:solidFill>
                <a:sym typeface="Wingdings" pitchFamily="2" charset="2"/>
              </a:rPr>
              <a:t> fewer cache misses</a:t>
            </a:r>
            <a:endParaRPr lang="en-US" sz="2900" dirty="0">
              <a:solidFill>
                <a:srgbClr val="FFFF00"/>
              </a:solidFill>
            </a:endParaRPr>
          </a:p>
        </p:txBody>
      </p:sp>
      <p:sp>
        <p:nvSpPr>
          <p:cNvPr id="8" name="TextBox 7"/>
          <p:cNvSpPr txBox="1"/>
          <p:nvPr/>
        </p:nvSpPr>
        <p:spPr bwMode="auto">
          <a:xfrm>
            <a:off x="-9077806" y="1453527"/>
            <a:ext cx="14199721" cy="2262158"/>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defTabSz="914305" eaLnBrk="1" fontAlgn="auto" hangingPunct="1">
              <a:spcAft>
                <a:spcPts val="0"/>
              </a:spcAft>
              <a:defRPr/>
            </a:pPr>
            <a:r>
              <a:rPr lang="en-US" sz="3300" dirty="0">
                <a:solidFill>
                  <a:srgbClr val="FFFF00"/>
                </a:solidFill>
              </a:rPr>
              <a:t>Disadvantages: </a:t>
            </a:r>
          </a:p>
          <a:p>
            <a:pPr marL="457153" lvl="1" algn="l" defTabSz="914305" eaLnBrk="1" fontAlgn="auto" hangingPunct="1">
              <a:spcAft>
                <a:spcPts val="0"/>
              </a:spcAft>
              <a:defRPr/>
            </a:pPr>
            <a:r>
              <a:rPr lang="en-US" sz="2900" dirty="0">
                <a:solidFill>
                  <a:srgbClr val="FFFF00"/>
                </a:solidFill>
              </a:rPr>
              <a:t>As M/N increases </a:t>
            </a:r>
            <a:r>
              <a:rPr lang="en-US" sz="2900" dirty="0">
                <a:solidFill>
                  <a:srgbClr val="FFFF00"/>
                </a:solidFill>
                <a:sym typeface="Wingdings" pitchFamily="2" charset="2"/>
              </a:rPr>
              <a:t>more cache misses</a:t>
            </a:r>
            <a:endParaRPr lang="en-US" sz="2900" dirty="0">
              <a:solidFill>
                <a:srgbClr val="FFFF00"/>
              </a:solidFill>
            </a:endParaRPr>
          </a:p>
          <a:p>
            <a:pPr marL="914305" lvl="2" algn="l" defTabSz="914305" eaLnBrk="1" fontAlgn="auto" hangingPunct="1">
              <a:spcAft>
                <a:spcPts val="0"/>
              </a:spcAft>
              <a:defRPr/>
            </a:pPr>
            <a:r>
              <a:rPr lang="en-US" sz="2500" dirty="0">
                <a:solidFill>
                  <a:srgbClr val="FFFF00"/>
                </a:solidFill>
                <a:sym typeface="Wingdings" pitchFamily="2" charset="2"/>
              </a:rPr>
              <a:t> </a:t>
            </a:r>
            <a:r>
              <a:rPr lang="en-US" sz="2500" dirty="0">
                <a:solidFill>
                  <a:srgbClr val="FFFF00"/>
                </a:solidFill>
              </a:rPr>
              <a:t>searching 10s of unrelated buckets</a:t>
            </a:r>
            <a:endParaRPr lang="en-US" sz="2500" dirty="0">
              <a:solidFill>
                <a:srgbClr val="FFFF00"/>
              </a:solidFill>
              <a:sym typeface="Wingdings" pitchFamily="2" charset="2"/>
            </a:endParaRPr>
          </a:p>
          <a:p>
            <a:pPr marL="914305" lvl="2" algn="l" defTabSz="914305" eaLnBrk="1" fontAlgn="auto" hangingPunct="1">
              <a:spcAft>
                <a:spcPts val="0"/>
              </a:spcAft>
              <a:defRPr/>
            </a:pPr>
            <a:r>
              <a:rPr lang="en-US" sz="2500" dirty="0">
                <a:solidFill>
                  <a:srgbClr val="FFFF00"/>
                </a:solidFill>
                <a:sym typeface="Wingdings" pitchFamily="2" charset="2"/>
              </a:rPr>
              <a:t>“Clustering” of keys into neighboring buckets</a:t>
            </a:r>
          </a:p>
          <a:p>
            <a:pPr marL="457153" lvl="1" algn="l" defTabSz="914305" eaLnBrk="1" fontAlgn="auto" hangingPunct="1">
              <a:spcAft>
                <a:spcPts val="0"/>
              </a:spcAft>
              <a:defRPr/>
            </a:pPr>
            <a:r>
              <a:rPr lang="en-US" sz="2900" dirty="0">
                <a:solidFill>
                  <a:srgbClr val="FFFF00"/>
                </a:solidFill>
                <a:sym typeface="Wingdings" pitchFamily="2" charset="2"/>
              </a:rPr>
              <a:t>As computation proceeds “Contamination” by deleted items  more cache misses</a:t>
            </a:r>
            <a:endParaRPr lang="en-US" sz="2900" dirty="0">
              <a:solidFill>
                <a:srgbClr val="FFFF00"/>
              </a:solidFill>
            </a:endParaRPr>
          </a:p>
        </p:txBody>
      </p:sp>
      <p:sp>
        <p:nvSpPr>
          <p:cNvPr id="2" name="TextBox 1">
            <a:extLst>
              <a:ext uri="{FF2B5EF4-FFF2-40B4-BE49-F238E27FC236}">
                <a16:creationId xmlns:a16="http://schemas.microsoft.com/office/drawing/2014/main" id="{95017CEF-E282-6E3D-31F1-96D2DF473269}"/>
              </a:ext>
            </a:extLst>
          </p:cNvPr>
          <p:cNvSpPr txBox="1"/>
          <p:nvPr/>
        </p:nvSpPr>
        <p:spPr bwMode="auto">
          <a:xfrm>
            <a:off x="0" y="2048478"/>
            <a:ext cx="545213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rgbClr val="FFFF00"/>
                </a:solidFill>
              </a:rPr>
              <a:t>M/N = 0.5  </a:t>
            </a:r>
            <a:r>
              <a:rPr lang="en-US" sz="2800" i="1" dirty="0">
                <a:solidFill>
                  <a:srgbClr val="FFFF00"/>
                </a:solidFill>
                <a:sym typeface="Wingdings" pitchFamily="2" charset="2"/>
              </a:rPr>
              <a:t> search 2.5 buckets</a:t>
            </a:r>
            <a:endParaRPr lang="en-US" sz="2800" dirty="0">
              <a:solidFill>
                <a:srgbClr val="FFFF00"/>
              </a:solidFill>
            </a:endParaRPr>
          </a:p>
        </p:txBody>
      </p:sp>
      <p:sp>
        <p:nvSpPr>
          <p:cNvPr id="27" name="TextBox 26">
            <a:extLst>
              <a:ext uri="{FF2B5EF4-FFF2-40B4-BE49-F238E27FC236}">
                <a16:creationId xmlns:a16="http://schemas.microsoft.com/office/drawing/2014/main" id="{806B15E7-F5E9-499F-C084-122051108DA5}"/>
              </a:ext>
            </a:extLst>
          </p:cNvPr>
          <p:cNvSpPr txBox="1"/>
          <p:nvPr/>
        </p:nvSpPr>
        <p:spPr bwMode="auto">
          <a:xfrm>
            <a:off x="0" y="2643429"/>
            <a:ext cx="535274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rgbClr val="FF0000"/>
                </a:solidFill>
                <a:sym typeface="Wingdings" pitchFamily="2" charset="2"/>
              </a:rPr>
              <a:t>M/N = 0.9   search 50 buckets</a:t>
            </a:r>
            <a:endParaRPr lang="en-US" sz="2800" dirty="0">
              <a:solidFill>
                <a:srgbClr val="FFFF00"/>
              </a:solidFill>
            </a:endParaRPr>
          </a:p>
        </p:txBody>
      </p:sp>
      <p:sp>
        <p:nvSpPr>
          <p:cNvPr id="28" name="TextBox 27">
            <a:extLst>
              <a:ext uri="{FF2B5EF4-FFF2-40B4-BE49-F238E27FC236}">
                <a16:creationId xmlns:a16="http://schemas.microsoft.com/office/drawing/2014/main" id="{5CCCDFBE-92DA-0BEF-4540-5151AB773F3D}"/>
              </a:ext>
            </a:extLst>
          </p:cNvPr>
          <p:cNvSpPr txBox="1"/>
          <p:nvPr/>
        </p:nvSpPr>
        <p:spPr bwMode="auto">
          <a:xfrm>
            <a:off x="0" y="3238380"/>
            <a:ext cx="550022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Must find items not in own bucket</a:t>
            </a:r>
          </a:p>
        </p:txBody>
      </p:sp>
      <p:sp>
        <p:nvSpPr>
          <p:cNvPr id="6" name="TextBox 5">
            <a:extLst>
              <a:ext uri="{FF2B5EF4-FFF2-40B4-BE49-F238E27FC236}">
                <a16:creationId xmlns:a16="http://schemas.microsoft.com/office/drawing/2014/main" id="{A1CBE30C-F4F7-4095-D3DE-5389D96180B8}"/>
              </a:ext>
            </a:extLst>
          </p:cNvPr>
          <p:cNvSpPr txBox="1"/>
          <p:nvPr/>
        </p:nvSpPr>
        <p:spPr bwMode="auto">
          <a:xfrm>
            <a:off x="0" y="3833331"/>
            <a:ext cx="4604146"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Dynamic memory allocation</a:t>
            </a:r>
          </a:p>
        </p:txBody>
      </p:sp>
      <p:sp>
        <p:nvSpPr>
          <p:cNvPr id="9" name="TextBox 8">
            <a:extLst>
              <a:ext uri="{FF2B5EF4-FFF2-40B4-BE49-F238E27FC236}">
                <a16:creationId xmlns:a16="http://schemas.microsoft.com/office/drawing/2014/main" id="{B5DB9DC9-96BF-4E78-08FE-76E021DABA19}"/>
              </a:ext>
            </a:extLst>
          </p:cNvPr>
          <p:cNvSpPr txBox="1"/>
          <p:nvPr/>
        </p:nvSpPr>
        <p:spPr bwMode="auto">
          <a:xfrm>
            <a:off x="0" y="4980144"/>
            <a:ext cx="511817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latin typeface="Arial" panose="020B0604020202020204" pitchFamily="34" charset="0"/>
              </a:rPr>
              <a:t>which properties are important</a:t>
            </a:r>
          </a:p>
        </p:txBody>
      </p:sp>
      <p:sp>
        <p:nvSpPr>
          <p:cNvPr id="17" name="TextBox 16">
            <a:extLst>
              <a:ext uri="{FF2B5EF4-FFF2-40B4-BE49-F238E27FC236}">
                <a16:creationId xmlns:a16="http://schemas.microsoft.com/office/drawing/2014/main" id="{D1E35ACF-B2AA-B909-3D97-D4305FCB6FFF}"/>
              </a:ext>
            </a:extLst>
          </p:cNvPr>
          <p:cNvSpPr txBox="1"/>
          <p:nvPr/>
        </p:nvSpPr>
        <p:spPr bwMode="auto">
          <a:xfrm>
            <a:off x="0" y="4428282"/>
            <a:ext cx="6641562" cy="480131"/>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Poor cache behavior from lack of locality</a:t>
            </a:r>
          </a:p>
        </p:txBody>
      </p:sp>
      <p:sp>
        <p:nvSpPr>
          <p:cNvPr id="18" name="TextBox 3">
            <a:extLst>
              <a:ext uri="{FF2B5EF4-FFF2-40B4-BE49-F238E27FC236}">
                <a16:creationId xmlns:a16="http://schemas.microsoft.com/office/drawing/2014/main" id="{A3727B07-10DE-DEF8-7D0F-4E06A3F78FC4}"/>
              </a:ext>
            </a:extLst>
          </p:cNvPr>
          <p:cNvSpPr txBox="1"/>
          <p:nvPr/>
        </p:nvSpPr>
        <p:spPr bwMode="auto">
          <a:xfrm>
            <a:off x="0" y="5575094"/>
            <a:ext cx="6015647" cy="480131"/>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dirty="0">
                <a:solidFill>
                  <a:srgbClr val="FFFF00"/>
                </a:solidFill>
              </a:rPr>
              <a:t>Keys that will move must come later</a:t>
            </a:r>
            <a:endParaRPr lang="en-US" sz="2800" dirty="0">
              <a:solidFill>
                <a:srgbClr val="FFFF00"/>
              </a:solidFill>
              <a:latin typeface="Arial" panose="020B0604020202020204" pitchFamily="34" charset="0"/>
            </a:endParaRPr>
          </a:p>
        </p:txBody>
      </p:sp>
    </p:spTree>
    <p:extLst>
      <p:ext uri="{BB962C8B-B14F-4D97-AF65-F5344CB8AC3E}">
        <p14:creationId xmlns:p14="http://schemas.microsoft.com/office/powerpoint/2010/main" val="207929874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2" grpId="0" animBg="1"/>
      <p:bldP spid="27" grpId="0" animBg="1"/>
      <p:bldP spid="28" grpId="0" animBg="1"/>
      <p:bldP spid="6" grpId="0" animBg="1"/>
      <p:bldP spid="9" grpId="0" animBg="1"/>
      <p:bldP spid="17" grpId="0" animBg="1"/>
      <p:bldP spid="1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FIRSTMPH@ELBTUPUFUVWZY5H8" val="4330"/>
  <p:tag name="DEFAULTDISPLAYSOURCE" val="\documentclass{article}\pagestyle{empty}&#10;\begin{document}&#10;&#10;\end{document}&#10;"/>
  <p:tag name="EMBEDFONTS" val="1"/>
</p:tagLst>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Comic Sans MS" pitchFamily="66" charset="0"/>
          </a:defRPr>
        </a:defPPr>
      </a:lstStyle>
    </a:spDef>
    <a:lnDef>
      <a:spPr bwMode="auto">
        <a:xfrm>
          <a:off x="0" y="0"/>
          <a:ext cx="1" cy="1"/>
        </a:xfrm>
        <a:custGeom>
          <a:avLst/>
          <a:gdLst/>
          <a:ahLst/>
          <a:cxnLst/>
          <a:rect l="0" t="0" r="0" b="0"/>
          <a:pathLst/>
        </a:custGeom>
        <a:noFill/>
        <a:ln w="381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Comic Sans MS" pitchFamily="66" charset="0"/>
          </a:defRPr>
        </a:defPPr>
      </a:lstStyle>
    </a:lnDef>
    <a:txDef>
      <a:spPr bwMode="auto">
        <a:solidFill>
          <a:schemeClr val="tx1"/>
        </a:solidFill>
        <a:ln w="38100">
          <a:solidFill>
            <a:srgbClr val="FF0000"/>
          </a:solidFill>
          <a:miter lim="800000"/>
          <a:headEnd/>
          <a:tailEnd/>
        </a:ln>
      </a:spPr>
      <a:bodyPr wrap="square">
        <a:spAutoFit/>
      </a:bodyPr>
      <a:lstStyle>
        <a:defPPr algn="ctr">
          <a:defRPr sz="2800" dirty="0">
            <a:solidFill>
              <a:srgbClr val="FFFF00"/>
            </a:solidFill>
            <a:latin typeface="Arial" panose="020B0604020202020204" pitchFamily="34" charset="0"/>
            <a:cs typeface="Arial" panose="020B0604020202020204" pitchFamily="34" charset="0"/>
          </a:defRPr>
        </a:defPPr>
      </a:lstStyle>
    </a:tx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15766</TotalTime>
  <Words>11136</Words>
  <Application>Microsoft Office PowerPoint</Application>
  <PresentationFormat>Overhead</PresentationFormat>
  <Paragraphs>2641</Paragraphs>
  <Slides>162</Slides>
  <Notes>157</Notes>
  <HiddenSlides>9</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162</vt:i4>
      </vt:variant>
    </vt:vector>
  </HeadingPairs>
  <TitlesOfParts>
    <vt:vector size="173" baseType="lpstr">
      <vt:lpstr>Comic Sans MS</vt:lpstr>
      <vt:lpstr>Cambria Math</vt:lpstr>
      <vt:lpstr>Helvetica</vt:lpstr>
      <vt:lpstr>Arial</vt:lpstr>
      <vt:lpstr>Consolas</vt:lpstr>
      <vt:lpstr>Courier New</vt:lpstr>
      <vt:lpstr>Marlett</vt:lpstr>
      <vt:lpstr>ＭＳ Ｐゴシック</vt:lpstr>
      <vt:lpstr>Wingdings</vt:lpstr>
      <vt:lpstr>Symbol</vt:lpstr>
      <vt:lpstr>Blank Presentation</vt:lpstr>
      <vt:lpstr>PowerPoint Presentation</vt:lpstr>
      <vt:lpstr>Concurrent List-Based Sets</vt:lpstr>
      <vt:lpstr>Sequential Closed Hash Map</vt:lpstr>
      <vt:lpstr>Add an Item</vt:lpstr>
      <vt:lpstr>Add Another: Collision</vt:lpstr>
      <vt:lpstr>More Collisions</vt:lpstr>
      <vt:lpstr>More Collisions</vt:lpstr>
      <vt:lpstr>Resizing</vt:lpstr>
      <vt:lpstr>Resizing</vt:lpstr>
      <vt:lpstr>Resizing</vt:lpstr>
      <vt:lpstr>Resizing</vt:lpstr>
      <vt:lpstr>Resizing</vt:lpstr>
      <vt:lpstr>Resizing</vt:lpstr>
      <vt:lpstr>Fields</vt:lpstr>
      <vt:lpstr>Constructor</vt:lpstr>
      <vt:lpstr>Constructor</vt:lpstr>
      <vt:lpstr>Constructor</vt:lpstr>
      <vt:lpstr>Add Method</vt:lpstr>
      <vt:lpstr>Add Method</vt:lpstr>
      <vt:lpstr>Add Method</vt:lpstr>
      <vt:lpstr>No Brainer?</vt:lpstr>
      <vt:lpstr>Is Resizing Necessary?</vt:lpstr>
      <vt:lpstr>Set Method Mix</vt:lpstr>
      <vt:lpstr>When to Resize?</vt:lpstr>
      <vt:lpstr>Coarse-Grained Locking</vt:lpstr>
      <vt:lpstr>Fine-grained Locking</vt:lpstr>
      <vt:lpstr>Resize This</vt:lpstr>
      <vt:lpstr>Resize This</vt:lpstr>
      <vt:lpstr>Resize This</vt:lpstr>
      <vt:lpstr>Resize This</vt:lpstr>
      <vt:lpstr>Striped Locks</vt:lpstr>
      <vt:lpstr>Observations</vt:lpstr>
      <vt:lpstr>Fine-Grained Hash Set</vt:lpstr>
      <vt:lpstr>Fine-Grained Hash Set</vt:lpstr>
      <vt:lpstr>Fine-Grained Hash Set</vt:lpstr>
      <vt:lpstr>Fine-Grained Hash Set</vt:lpstr>
      <vt:lpstr>The add() method</vt:lpstr>
      <vt:lpstr>Fine-Grained Locking</vt:lpstr>
      <vt:lpstr>The add() method</vt:lpstr>
      <vt:lpstr>Fine-Grained Locking</vt:lpstr>
      <vt:lpstr>The add() method</vt:lpstr>
      <vt:lpstr>Resizing</vt:lpstr>
      <vt:lpstr>Fine-Grained Locking</vt:lpstr>
      <vt:lpstr>Resizing</vt:lpstr>
      <vt:lpstr>Resizing</vt:lpstr>
      <vt:lpstr>Resizing</vt:lpstr>
      <vt:lpstr>Resizing</vt:lpstr>
      <vt:lpstr>Another Locking Structure</vt:lpstr>
      <vt:lpstr>Read-Write Locks</vt:lpstr>
      <vt:lpstr>Read/Write Locks</vt:lpstr>
      <vt:lpstr>Read/Write Locks</vt:lpstr>
      <vt:lpstr>Lock Safety Properties</vt:lpstr>
      <vt:lpstr>Read/Write Lock</vt:lpstr>
      <vt:lpstr>FIFO R/W Lock</vt:lpstr>
      <vt:lpstr>ByteLock</vt:lpstr>
      <vt:lpstr>ByteLock Lock Record</vt:lpstr>
      <vt:lpstr>Writer</vt:lpstr>
      <vt:lpstr>Writer</vt:lpstr>
      <vt:lpstr>Writer</vt:lpstr>
      <vt:lpstr>Writer</vt:lpstr>
      <vt:lpstr>Slotted Reader Fast Path</vt:lpstr>
      <vt:lpstr>Slotted Reader Fast Path</vt:lpstr>
      <vt:lpstr>Slotted Reader Fast Path</vt:lpstr>
      <vt:lpstr>Slotted Reader Fast Path</vt:lpstr>
      <vt:lpstr>Slotted Reader Fast Path</vt:lpstr>
      <vt:lpstr>Slotted Reader Slow Path</vt:lpstr>
      <vt:lpstr>Slotted Reader Slow Path</vt:lpstr>
      <vt:lpstr>Unslotted Reader</vt:lpstr>
      <vt:lpstr>Slotted Reader Slow Path</vt:lpstr>
      <vt:lpstr>Unslotted Reader</vt:lpstr>
      <vt:lpstr>The Story So Far</vt:lpstr>
      <vt:lpstr>Stop The World Resizing</vt:lpstr>
      <vt:lpstr>Lock-Free Resizing Problem</vt:lpstr>
      <vt:lpstr>Lock-Free Resizing Problem</vt:lpstr>
      <vt:lpstr>Lock-Free Resizing Problem</vt:lpstr>
      <vt:lpstr>Lock-Free Resizing Problem</vt:lpstr>
      <vt:lpstr>Don’t move the items</vt:lpstr>
      <vt:lpstr>Recursive Split Ordering</vt:lpstr>
      <vt:lpstr>Recursive Split Ordering</vt:lpstr>
      <vt:lpstr>Recursive Split Ordering</vt:lpstr>
      <vt:lpstr>Recursive Split Ordering</vt:lpstr>
      <vt:lpstr>Recursive Split Ordering</vt:lpstr>
      <vt:lpstr>Recursive Split Ordering</vt:lpstr>
      <vt:lpstr>Split-Order</vt:lpstr>
      <vt:lpstr>When Table Splits</vt:lpstr>
      <vt:lpstr>A Bit of Magic</vt:lpstr>
      <vt:lpstr>A Bit of Magic</vt:lpstr>
      <vt:lpstr>A Bit of Magic</vt:lpstr>
      <vt:lpstr>A Bit of Magic</vt:lpstr>
      <vt:lpstr>Split Ordered Hashing</vt:lpstr>
      <vt:lpstr>Split Ordered Hashing</vt:lpstr>
      <vt:lpstr>Parent Always Provides a Short Cut</vt:lpstr>
      <vt:lpstr>Sentinel Nodes</vt:lpstr>
      <vt:lpstr>Sentinel Nodes</vt:lpstr>
      <vt:lpstr>Sentinel vs Regular Keys</vt:lpstr>
      <vt:lpstr>Splitting a Bucket</vt:lpstr>
      <vt:lpstr>Initialization of Buckets</vt:lpstr>
      <vt:lpstr>Initialization of Buckets</vt:lpstr>
      <vt:lpstr>Adding 10</vt:lpstr>
      <vt:lpstr>Recursive Initialization</vt:lpstr>
      <vt:lpstr>Lock-Free List</vt:lpstr>
      <vt:lpstr>Lock-Free List</vt:lpstr>
      <vt:lpstr>Lock-Free List</vt:lpstr>
      <vt:lpstr>Main List</vt:lpstr>
      <vt:lpstr>Lock-Free List</vt:lpstr>
      <vt:lpstr>Lock-Free List</vt:lpstr>
      <vt:lpstr>Lock-Free List</vt:lpstr>
      <vt:lpstr>Lock-Free List</vt:lpstr>
      <vt:lpstr>Split-Ordered Set: Fields</vt:lpstr>
      <vt:lpstr>Fields</vt:lpstr>
      <vt:lpstr>Fields</vt:lpstr>
      <vt:lpstr>Fields</vt:lpstr>
      <vt:lpstr>Fields</vt:lpstr>
      <vt:lpstr>Fields</vt:lpstr>
      <vt:lpstr>add()</vt:lpstr>
      <vt:lpstr>add()</vt:lpstr>
      <vt:lpstr>add()</vt:lpstr>
      <vt:lpstr>add()</vt:lpstr>
      <vt:lpstr>add()</vt:lpstr>
      <vt:lpstr>add()</vt:lpstr>
      <vt:lpstr>add()</vt:lpstr>
      <vt:lpstr>Resize</vt:lpstr>
      <vt:lpstr>Initialize Buckets</vt:lpstr>
      <vt:lpstr>Recall: Recursive Initialization</vt:lpstr>
      <vt:lpstr>Initialize Bucket</vt:lpstr>
      <vt:lpstr>Initialize Bucket</vt:lpstr>
      <vt:lpstr>Initialize Bucket</vt:lpstr>
      <vt:lpstr>Initialize Bucket</vt:lpstr>
      <vt:lpstr>Split-Ordered Hash is Linearizable</vt:lpstr>
      <vt:lpstr>Closed (Chained) Hashing</vt:lpstr>
      <vt:lpstr>Open Addressed Hashing</vt:lpstr>
      <vt:lpstr>Linear Probing*</vt:lpstr>
      <vt:lpstr>Linear Probing </vt:lpstr>
      <vt:lpstr>Linear Probing</vt:lpstr>
      <vt:lpstr>Linear Probing</vt:lpstr>
      <vt:lpstr>Cuckoo Hashing</vt:lpstr>
      <vt:lpstr>Cuckoo Hashing</vt:lpstr>
      <vt:lpstr>Cuckoo Hashing</vt:lpstr>
      <vt:lpstr>Concurrent Cuckoo Hashing</vt:lpstr>
      <vt:lpstr>Hopscotch Hashing </vt:lpstr>
      <vt:lpstr>Hopscotch Hashing</vt:lpstr>
      <vt:lpstr>Hopscotch Hashing</vt:lpstr>
      <vt:lpstr>Hopscotch Hashing</vt:lpstr>
      <vt:lpstr>Advantages</vt:lpstr>
      <vt:lpstr>Recall: Concurrent Chained  Hashing</vt:lpstr>
      <vt:lpstr>Concurrent Simple Hopscotch </vt:lpstr>
      <vt:lpstr>Concurrent Simple Hopscotch</vt:lpstr>
      <vt:lpstr>Concurrent Simple Hopscotch</vt:lpstr>
      <vt:lpstr>Concurrent Simple Hopscotch</vt:lpstr>
      <vt:lpstr>Is performance dominated by cache behavior?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lpstr>PowerPoint Presentation</vt:lpstr>
      <vt:lpstr>PowerPoint Presentation</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of Multiprocessor Programming</dc:title>
  <dc:creator>Maurice Herlihy and Nir Shavit</dc:creator>
  <cp:lastModifiedBy>Herlihy, Maurice</cp:lastModifiedBy>
  <cp:revision>1098</cp:revision>
  <cp:lastPrinted>1999-05-13T01:42:18Z</cp:lastPrinted>
  <dcterms:created xsi:type="dcterms:W3CDTF">1999-05-12T13:47:53Z</dcterms:created>
  <dcterms:modified xsi:type="dcterms:W3CDTF">2024-11-07T20:03:31Z</dcterms:modified>
</cp:coreProperties>
</file>